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57" r:id="rId5"/>
    <p:sldId id="264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21FF6B5-5A49-440E-ABDE-8C939333B65E}" type="datetimeFigureOut">
              <a:rPr lang="zh-TW" altLang="en-US" smtClean="0"/>
              <a:pPr/>
              <a:t>2011/9/13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0E44AF5-040C-4A77-9C07-FD1A8D25ABB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msbai@pme.nthu.edu.t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</a:rPr>
              <a:t>Acoustic Array </a:t>
            </a:r>
            <a:br>
              <a:rPr lang="en-US" altLang="zh-TW" dirty="0" smtClean="0">
                <a:solidFill>
                  <a:srgbClr val="0000FF"/>
                </a:solidFill>
              </a:rPr>
            </a:br>
            <a:r>
              <a:rPr lang="en-US" altLang="zh-TW" dirty="0" smtClean="0">
                <a:solidFill>
                  <a:srgbClr val="0000FF"/>
                </a:solidFill>
              </a:rPr>
              <a:t>Signal Processing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32560" y="1892424"/>
            <a:ext cx="7406640" cy="175260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Chapter 1</a:t>
            </a:r>
          </a:p>
          <a:p>
            <a:r>
              <a:rPr lang="en-US" altLang="zh-TW" dirty="0" smtClean="0"/>
              <a:t>Introduction</a:t>
            </a:r>
          </a:p>
        </p:txBody>
      </p:sp>
      <p:sp>
        <p:nvSpPr>
          <p:cNvPr id="4" name="矩形 3"/>
          <p:cNvSpPr/>
          <p:nvPr/>
        </p:nvSpPr>
        <p:spPr>
          <a:xfrm>
            <a:off x="7038528" y="5517232"/>
            <a:ext cx="1781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Mingsian R. Bai</a:t>
            </a:r>
          </a:p>
          <a:p>
            <a:r>
              <a:rPr lang="en-US" altLang="zh-TW" dirty="0" smtClean="0"/>
              <a:t>TEA Lab</a:t>
            </a:r>
          </a:p>
          <a:p>
            <a:r>
              <a:rPr lang="en-US" altLang="zh-TW" dirty="0" smtClean="0"/>
              <a:t>PME, NTHU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EC085D-7524-471D-AEBB-94B9D06A5042}" type="slidenum">
              <a:rPr lang="en-US" altLang="zh-TW" smtClean="0">
                <a:ea typeface="新細明體" charset="-120"/>
              </a:rPr>
              <a:pPr/>
              <a:t>2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274638"/>
            <a:ext cx="749808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4000" dirty="0" smtClean="0"/>
              <a:t>Dr. </a:t>
            </a:r>
            <a:r>
              <a:rPr lang="en-US" altLang="zh-TW" sz="4000" b="1" dirty="0" smtClean="0"/>
              <a:t>Bai, Mingsian</a:t>
            </a:r>
            <a:r>
              <a:rPr lang="en-US" altLang="zh-TW" sz="4000" dirty="0" smtClean="0"/>
              <a:t> </a:t>
            </a:r>
            <a:r>
              <a:rPr lang="zh-TW" altLang="en-US" sz="4000" dirty="0" smtClean="0">
                <a:solidFill>
                  <a:schemeClr val="tx1"/>
                </a:solidFill>
                <a:ea typeface="標楷體" pitchFamily="65" charset="-120"/>
              </a:rPr>
              <a:t>白明憲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35150"/>
            <a:ext cx="7772400" cy="4114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dirty="0" smtClean="0">
                <a:ea typeface="全真楷書" pitchFamily="49" charset="-120"/>
              </a:rPr>
              <a:t>Office:</a:t>
            </a:r>
            <a:r>
              <a:rPr lang="zh-TW" altLang="en-US" dirty="0" smtClean="0">
                <a:ea typeface="標楷體" pitchFamily="65" charset="-120"/>
              </a:rPr>
              <a:t>工程一館</a:t>
            </a:r>
            <a:r>
              <a:rPr lang="en-US" altLang="zh-TW" dirty="0" smtClean="0">
                <a:ea typeface="標楷體" pitchFamily="65" charset="-120"/>
              </a:rPr>
              <a:t>622, Tel</a:t>
            </a:r>
            <a:r>
              <a:rPr lang="en-US" altLang="zh-TW" dirty="0" smtClean="0">
                <a:ea typeface="全真楷書" pitchFamily="49" charset="-120"/>
              </a:rPr>
              <a:t>: (03)5742915</a:t>
            </a:r>
          </a:p>
          <a:p>
            <a:pPr eaLnBrk="1" hangingPunct="1"/>
            <a:r>
              <a:rPr lang="en-US" altLang="zh-TW" dirty="0" smtClean="0">
                <a:ea typeface="全真楷書" pitchFamily="49" charset="-120"/>
              </a:rPr>
              <a:t>Lab:</a:t>
            </a:r>
            <a:r>
              <a:rPr lang="zh-TW" altLang="en-US" dirty="0" smtClean="0">
                <a:ea typeface="標楷體" pitchFamily="65" charset="-120"/>
              </a:rPr>
              <a:t>工程一館</a:t>
            </a:r>
            <a:r>
              <a:rPr lang="en-US" altLang="zh-TW" dirty="0" smtClean="0">
                <a:ea typeface="標楷體" pitchFamily="65" charset="-120"/>
              </a:rPr>
              <a:t>505, Tel</a:t>
            </a:r>
            <a:r>
              <a:rPr lang="en-US" altLang="zh-TW" dirty="0" smtClean="0">
                <a:ea typeface="全真楷書" pitchFamily="49" charset="-120"/>
              </a:rPr>
              <a:t>: (03)5742599</a:t>
            </a:r>
          </a:p>
          <a:p>
            <a:pPr eaLnBrk="1" hangingPunct="1"/>
            <a:r>
              <a:rPr lang="en-US" altLang="zh-TW" dirty="0" smtClean="0">
                <a:ea typeface="全真楷書" pitchFamily="49" charset="-120"/>
              </a:rPr>
              <a:t>E-mail: </a:t>
            </a:r>
            <a:r>
              <a:rPr lang="en-US" altLang="zh-TW" dirty="0" smtClean="0">
                <a:solidFill>
                  <a:srgbClr val="3366FF"/>
                </a:solidFill>
                <a:ea typeface="全真楷書" pitchFamily="49" charset="-120"/>
                <a:hlinkClick r:id="rId2"/>
              </a:rPr>
              <a:t>msbai@pme.nthu.edu.tw</a:t>
            </a:r>
            <a:endParaRPr lang="en-US" altLang="zh-TW" dirty="0" smtClean="0">
              <a:solidFill>
                <a:srgbClr val="3366FF"/>
              </a:solidFill>
              <a:ea typeface="全真楷書" pitchFamily="49" charset="-120"/>
            </a:endParaRPr>
          </a:p>
          <a:p>
            <a:r>
              <a:rPr lang="en-US" altLang="zh-TW" dirty="0" smtClean="0">
                <a:ea typeface="全真楷書" pitchFamily="49" charset="-120"/>
              </a:rPr>
              <a:t>Web:  http://tea.pme.nthu.edu.tw/</a:t>
            </a:r>
          </a:p>
          <a:p>
            <a:pPr eaLnBrk="1" hangingPunct="1"/>
            <a:r>
              <a:rPr lang="en-US" altLang="zh-TW" dirty="0" smtClean="0"/>
              <a:t>TA: 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陳勁誠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,</a:t>
            </a:r>
            <a:r>
              <a:rPr lang="zh-TW" altLang="en-US" dirty="0" smtClean="0">
                <a:ea typeface="標楷體" pitchFamily="65" charset="-120"/>
              </a:rPr>
              <a:t>工程一館</a:t>
            </a:r>
            <a:r>
              <a:rPr lang="en-US" altLang="zh-TW" dirty="0" smtClean="0">
                <a:ea typeface="標楷體" pitchFamily="65" charset="-120"/>
              </a:rPr>
              <a:t>505, Tel</a:t>
            </a:r>
            <a:r>
              <a:rPr lang="en-US" altLang="zh-TW" dirty="0" smtClean="0">
                <a:ea typeface="全真楷書" pitchFamily="49" charset="-120"/>
              </a:rPr>
              <a:t>: (03)5742599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F558DA-5C1B-47C8-B739-9B760CCF4B6D}" type="slidenum">
              <a:rPr lang="en-US" altLang="zh-TW" smtClean="0">
                <a:ea typeface="新細明體" charset="-120"/>
              </a:rPr>
              <a:pPr/>
              <a:t>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COURSE OUTLINE</a:t>
            </a:r>
            <a:endParaRPr lang="en-US" altLang="zh-TW" smtClean="0"/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996" y="1916113"/>
            <a:ext cx="8064500" cy="4114800"/>
          </a:xfrm>
        </p:spPr>
        <p:txBody>
          <a:bodyPr>
            <a:normAutofit/>
          </a:bodyPr>
          <a:lstStyle/>
          <a:p>
            <a:pPr algn="just" eaLnBrk="1" hangingPunct="1">
              <a:buFont typeface="Monotype Sorts" pitchFamily="2" charset="2"/>
              <a:buNone/>
            </a:pPr>
            <a:r>
              <a:rPr lang="en-US" altLang="zh-TW" sz="2800" u="sng" dirty="0" smtClean="0">
                <a:solidFill>
                  <a:srgbClr val="3366FF"/>
                </a:solidFill>
                <a:ea typeface="全真楷書" pitchFamily="49" charset="-120"/>
              </a:rPr>
              <a:t>Objectives</a:t>
            </a:r>
          </a:p>
          <a:p>
            <a:pPr algn="just" eaLnBrk="1" hangingPunct="1"/>
            <a:r>
              <a:rPr lang="en-US" altLang="zh-TW" sz="2800" dirty="0" smtClean="0">
                <a:ea typeface="全真楷書" pitchFamily="49" charset="-120"/>
              </a:rPr>
              <a:t>To familiarize students with the fundamentals and </a:t>
            </a:r>
            <a:r>
              <a:rPr lang="en-US" altLang="zh-TW" sz="2800" dirty="0" smtClean="0">
                <a:solidFill>
                  <a:srgbClr val="FF3300"/>
                </a:solidFill>
                <a:ea typeface="全真楷書" pitchFamily="49" charset="-120"/>
              </a:rPr>
              <a:t>theory</a:t>
            </a:r>
            <a:r>
              <a:rPr lang="en-US" altLang="zh-TW" sz="2800" dirty="0" smtClean="0">
                <a:ea typeface="全真楷書" pitchFamily="49" charset="-120"/>
              </a:rPr>
              <a:t> underlying MA signal processing.</a:t>
            </a:r>
          </a:p>
          <a:p>
            <a:pPr algn="just" eaLnBrk="1" hangingPunct="1"/>
            <a:r>
              <a:rPr lang="en-US" altLang="zh-TW" sz="2800" dirty="0" smtClean="0">
                <a:ea typeface="全真楷書" pitchFamily="49" charset="-120"/>
              </a:rPr>
              <a:t>To demonstrate how MA systems can be </a:t>
            </a:r>
            <a:r>
              <a:rPr lang="en-US" altLang="zh-TW" sz="2800" dirty="0" smtClean="0">
                <a:solidFill>
                  <a:srgbClr val="FF0000"/>
                </a:solidFill>
                <a:ea typeface="全真楷書" pitchFamily="49" charset="-120"/>
              </a:rPr>
              <a:t>implemented</a:t>
            </a:r>
            <a:r>
              <a:rPr lang="en-US" altLang="zh-TW" sz="2800" dirty="0" smtClean="0">
                <a:ea typeface="全真楷書" pitchFamily="49" charset="-120"/>
              </a:rPr>
              <a:t>.</a:t>
            </a:r>
          </a:p>
          <a:p>
            <a:pPr algn="just"/>
            <a:r>
              <a:rPr lang="en-US" altLang="zh-TW" sz="2800" dirty="0" smtClean="0">
                <a:ea typeface="全真楷書" pitchFamily="49" charset="-120"/>
              </a:rPr>
              <a:t>To present various </a:t>
            </a:r>
            <a:r>
              <a:rPr lang="en-US" altLang="zh-TW" sz="2800" dirty="0" smtClean="0">
                <a:solidFill>
                  <a:srgbClr val="FF3300"/>
                </a:solidFill>
                <a:ea typeface="全真楷書" pitchFamily="49" charset="-120"/>
              </a:rPr>
              <a:t>application examples</a:t>
            </a:r>
            <a:r>
              <a:rPr lang="en-US" altLang="zh-TW" sz="2800" dirty="0" smtClean="0">
                <a:ea typeface="全真楷書" pitchFamily="49" charset="-120"/>
              </a:rPr>
              <a:t> associated with MA systems .</a:t>
            </a:r>
            <a:endParaRPr lang="en-US" altLang="zh-TW" sz="2800" dirty="0" smtClean="0"/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Topics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 fontScale="92500"/>
          </a:bodyPr>
          <a:lstStyle/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Introduction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Theoretical Preliminaries of Acoustics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Theoretical Preliminaries of Signal Processing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Farfield Array Signal Processing Algorithms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Nearfield Array Signal Processing Algorithms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Practical Implementations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Application Examples</a:t>
            </a:r>
            <a:endParaRPr lang="zh-TW" altLang="zh-TW" dirty="0" smtClean="0"/>
          </a:p>
          <a:p>
            <a:pPr marL="596646" lvl="0" indent="-514350" fontAlgn="auto">
              <a:buFont typeface="+mj-lt"/>
              <a:buAutoNum type="arabicPeriod"/>
            </a:pPr>
            <a:r>
              <a:rPr lang="en-US" altLang="zh-TW" dirty="0" smtClean="0"/>
              <a:t>Concluding Remarks and Future Perspectives</a:t>
            </a:r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08112" y="71661"/>
            <a:ext cx="6588224" cy="981075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>
                <a:solidFill>
                  <a:srgbClr val="4F271C">
                    <a:satMod val="130000"/>
                  </a:srgbClr>
                </a:solidFill>
              </a:rPr>
              <a:t>Text book</a:t>
            </a:r>
            <a:endParaRPr lang="zh-TW" altLang="en-US" sz="2800" dirty="0" smtClean="0">
              <a:solidFill>
                <a:srgbClr val="FFC000"/>
              </a:solidFill>
              <a:ea typeface="新細明體" pitchFamily="18" charset="-120"/>
            </a:endParaRPr>
          </a:p>
        </p:txBody>
      </p:sp>
      <p:sp>
        <p:nvSpPr>
          <p:cNvPr id="285699" name="文字方塊 11"/>
          <p:cNvSpPr txBox="1">
            <a:spLocks noChangeArrowheads="1"/>
          </p:cNvSpPr>
          <p:nvPr/>
        </p:nvSpPr>
        <p:spPr bwMode="auto">
          <a:xfrm>
            <a:off x="1043806" y="903288"/>
            <a:ext cx="68405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Acoustic Array Systems</a:t>
            </a:r>
            <a:endParaRPr lang="zh-TW" altLang="zh-TW" sz="3200" b="1" dirty="0">
              <a:solidFill>
                <a:srgbClr val="FF0000"/>
              </a:solidFill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  <a:p>
            <a:r>
              <a:rPr lang="en-US" altLang="zh-TW" sz="2000" dirty="0">
                <a:solidFill>
                  <a:srgbClr val="0000FF"/>
                </a:solidFill>
              </a:rPr>
              <a:t>-- </a:t>
            </a:r>
            <a:r>
              <a:rPr lang="en-US" altLang="zh-TW" sz="2000" i="1" dirty="0" smtClean="0"/>
              <a:t>Theory, Implementation and </a:t>
            </a:r>
            <a:r>
              <a:rPr lang="en-US" altLang="zh-TW" sz="2000" i="1" dirty="0" smtClean="0"/>
              <a:t>Application</a:t>
            </a:r>
            <a:endParaRPr lang="zh-TW" altLang="zh-TW" sz="2000" dirty="0">
              <a:solidFill>
                <a:srgbClr val="0000FF"/>
              </a:solidFill>
            </a:endParaRPr>
          </a:p>
          <a:p>
            <a:pPr lvl="1"/>
            <a:r>
              <a:rPr lang="en-US" altLang="zh-TW" sz="1600" i="1" dirty="0">
                <a:solidFill>
                  <a:srgbClr val="000000"/>
                </a:solidFill>
              </a:rPr>
              <a:t>Mingsian R. Bai</a:t>
            </a:r>
            <a:r>
              <a:rPr lang="en-US" altLang="zh-TW" sz="1600" dirty="0">
                <a:solidFill>
                  <a:srgbClr val="000000"/>
                </a:solidFill>
              </a:rPr>
              <a:t>, Tsing Hua University, Taiwan</a:t>
            </a:r>
          </a:p>
          <a:p>
            <a:pPr lvl="1"/>
            <a:r>
              <a:rPr lang="en-GB" altLang="zh-TW" sz="1600" i="1" dirty="0">
                <a:solidFill>
                  <a:srgbClr val="000000"/>
                </a:solidFill>
              </a:rPr>
              <a:t>Jeong-Guon Ih</a:t>
            </a:r>
            <a:r>
              <a:rPr lang="en-GB" altLang="zh-TW" sz="1600" dirty="0">
                <a:solidFill>
                  <a:srgbClr val="000000"/>
                </a:solidFill>
              </a:rPr>
              <a:t>, KAIST, </a:t>
            </a:r>
            <a:r>
              <a:rPr lang="en-GB" altLang="zh-TW" sz="1600" dirty="0" smtClean="0">
                <a:solidFill>
                  <a:srgbClr val="000000"/>
                </a:solidFill>
              </a:rPr>
              <a:t>Korea</a:t>
            </a:r>
          </a:p>
          <a:p>
            <a:pPr lvl="1" algn="r"/>
            <a:r>
              <a:rPr lang="en-US" altLang="zh-TW" sz="1600" dirty="0" smtClean="0">
                <a:solidFill>
                  <a:srgbClr val="0070C0"/>
                </a:solidFill>
              </a:rPr>
              <a:t>(John-Wiley &amp; Sons, to appear in 2012)</a:t>
            </a:r>
            <a:endParaRPr lang="zh-TW" altLang="en-US" sz="1600" dirty="0">
              <a:solidFill>
                <a:srgbClr val="0070C0"/>
              </a:solidFill>
            </a:endParaRPr>
          </a:p>
        </p:txBody>
      </p:sp>
      <p:pic>
        <p:nvPicPr>
          <p:cNvPr id="285700" name="Picture 4" descr="Daimler_Windkanal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713" y="2781300"/>
            <a:ext cx="5472112" cy="3711575"/>
          </a:xfrm>
          <a:noFill/>
        </p:spPr>
      </p:pic>
      <p:pic>
        <p:nvPicPr>
          <p:cNvPr id="6" name="Picture 5" descr="linksPhotoUeberflug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2781300"/>
            <a:ext cx="28797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865DC2-B153-4382-AD1F-0AB40A85B2D5}" type="slidenum">
              <a:rPr lang="en-US" altLang="zh-TW" smtClean="0">
                <a:ea typeface="新細明體" charset="-120"/>
              </a:rPr>
              <a:pPr/>
              <a:t>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REFERENCES</a:t>
            </a:r>
            <a:endParaRPr lang="en-US" altLang="zh-TW" smtClean="0"/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484784"/>
            <a:ext cx="7844532" cy="4752528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Monotype Sorts" pitchFamily="2" charset="2"/>
              <a:buNone/>
            </a:pPr>
            <a:r>
              <a:rPr lang="en-US" altLang="zh-TW" sz="1800" u="sng" dirty="0" smtClean="0">
                <a:ea typeface="全真楷書" pitchFamily="49" charset="-120"/>
              </a:rPr>
              <a:t>Books</a:t>
            </a:r>
          </a:p>
          <a:p>
            <a:pPr fontAlgn="b"/>
            <a:r>
              <a:rPr lang="en-US" altLang="zh-TW" sz="1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M. R. Bai and J. G. Ih, </a:t>
            </a:r>
            <a:r>
              <a:rPr lang="en-US" altLang="zh-TW" sz="1800" i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Acoustic Array Systems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, Wiley, to appear in 2012.</a:t>
            </a:r>
          </a:p>
          <a:p>
            <a:pPr fontAlgn="b"/>
            <a:r>
              <a:rPr lang="zh-TW" altLang="zh-TW" sz="1800" dirty="0" smtClean="0">
                <a:latin typeface="標楷體" pitchFamily="65" charset="-120"/>
                <a:ea typeface="標楷體" pitchFamily="65" charset="-120"/>
              </a:rPr>
              <a:t>白明憲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, 2008, </a:t>
            </a:r>
            <a:r>
              <a:rPr lang="zh-TW" altLang="zh-TW" sz="1800" dirty="0" smtClean="0">
                <a:latin typeface="標楷體" pitchFamily="65" charset="-120"/>
                <a:ea typeface="標楷體" pitchFamily="65" charset="-120"/>
              </a:rPr>
              <a:t>工程聲學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, </a:t>
            </a:r>
            <a:r>
              <a:rPr lang="zh-TW" altLang="zh-TW" sz="1800" dirty="0" smtClean="0">
                <a:latin typeface="標楷體" pitchFamily="65" charset="-120"/>
                <a:ea typeface="標楷體" pitchFamily="65" charset="-120"/>
              </a:rPr>
              <a:t>全華科技圖書公司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, </a:t>
            </a:r>
            <a:r>
              <a:rPr lang="zh-TW" altLang="zh-TW" sz="1800" dirty="0" smtClean="0">
                <a:latin typeface="標楷體" pitchFamily="65" charset="-120"/>
                <a:ea typeface="標楷體" pitchFamily="65" charset="-120"/>
              </a:rPr>
              <a:t>台北</a:t>
            </a:r>
            <a:r>
              <a:rPr lang="zh-TW" altLang="zh-TW" sz="1800" dirty="0" smtClean="0"/>
              <a:t>。</a:t>
            </a:r>
          </a:p>
          <a:p>
            <a:pPr fontAlgn="b"/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Kinsler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L. E., Frey, A. R., 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Coppens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A. B., and Sanders, J. V., 1982, </a:t>
            </a:r>
            <a:r>
              <a:rPr lang="en-US" altLang="zh-TW" sz="1800" i="1" dirty="0" smtClean="0">
                <a:latin typeface="Times New Roman" pitchFamily="18" charset="0"/>
                <a:cs typeface="Times New Roman" pitchFamily="18" charset="0"/>
              </a:rPr>
              <a:t>Fundamentals of Acoustics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John-Wiley, New York.</a:t>
            </a:r>
          </a:p>
          <a:p>
            <a:pPr fontAlgn="b"/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A. V. Oppenheim and R. W. Schafer, Discrete-Time Signal Processing, Prentice-Hall, Englewood Cliffs, NJ, 1989.</a:t>
            </a:r>
          </a:p>
          <a:p>
            <a:pPr lvl="0" fontAlgn="b"/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H.  L.  Van Trees, Optimum Array Processing, Wiley-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Interscience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 (2002).</a:t>
            </a:r>
          </a:p>
          <a:p>
            <a:pPr lvl="0" fontAlgn="b"/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E. G. Williams, Fourier Acoustics: Sound Radiation and Nearfield 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Acoustica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 Holography, Academic Press, San Diego, CA (1999).</a:t>
            </a:r>
          </a:p>
          <a:p>
            <a:pPr lvl="0" fontAlgn="b"/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M. Brandstein and D. Ward, Microphone Arrays Signal Processing Techniques and Applications, Springer-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Verlag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NY (2001).</a:t>
            </a:r>
          </a:p>
          <a:p>
            <a:pPr fontAlgn="b"/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J.  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Benesty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 J. Chen and Y.  Huang,  Microphone Array Signal Processing, Springer-</a:t>
            </a:r>
            <a:r>
              <a:rPr lang="en-US" altLang="zh-TW" sz="1800" dirty="0" err="1" smtClean="0">
                <a:latin typeface="Times New Roman" pitchFamily="18" charset="0"/>
                <a:cs typeface="Times New Roman" pitchFamily="18" charset="0"/>
              </a:rPr>
              <a:t>Verlag</a:t>
            </a:r>
            <a:r>
              <a:rPr lang="en-US" altLang="zh-TW" sz="1800" dirty="0" smtClean="0">
                <a:latin typeface="Times New Roman" pitchFamily="18" charset="0"/>
                <a:cs typeface="Times New Roman" pitchFamily="18" charset="0"/>
              </a:rPr>
              <a:t>, NY (2008).</a:t>
            </a:r>
            <a:endParaRPr lang="zh-TW" altLang="zh-TW" sz="1800" dirty="0" smtClean="0"/>
          </a:p>
          <a:p>
            <a:pPr algn="just" fontAlgn="b"/>
            <a:endParaRPr lang="zh-TW" altLang="zh-TW" sz="1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865DC2-B153-4382-AD1F-0AB40A85B2D5}" type="slidenum">
              <a:rPr lang="en-US" altLang="zh-TW" smtClean="0">
                <a:ea typeface="新細明體" charset="-120"/>
              </a:rPr>
              <a:pPr/>
              <a:t>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REFERENCES</a:t>
            </a:r>
            <a:endParaRPr lang="en-US" altLang="zh-TW" smtClean="0"/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940" y="1412776"/>
            <a:ext cx="7556500" cy="4536504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Monotype Sorts" pitchFamily="2" charset="2"/>
              <a:buNone/>
            </a:pPr>
            <a:r>
              <a:rPr lang="en-US" altLang="zh-TW" sz="2000" u="sng" dirty="0" smtClean="0">
                <a:latin typeface="Times New Roman" pitchFamily="18" charset="0"/>
                <a:ea typeface="全真楷書" pitchFamily="49" charset="-120"/>
                <a:cs typeface="Times New Roman" pitchFamily="18" charset="0"/>
              </a:rPr>
              <a:t>Journals</a:t>
            </a:r>
          </a:p>
          <a:p>
            <a:pPr algn="ctr" eaLnBrk="1" hangingPunct="1">
              <a:lnSpc>
                <a:spcPct val="80000"/>
              </a:lnSpc>
              <a:buFont typeface="Monotype Sorts" pitchFamily="2" charset="2"/>
              <a:buNone/>
            </a:pP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Journal of Acoustical Society of America (</a:t>
            </a:r>
            <a:r>
              <a:rPr lang="en-US" altLang="zh-TW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JASA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Journal of Sound and Vibration (</a:t>
            </a:r>
            <a:r>
              <a:rPr lang="en-US" altLang="zh-TW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JSV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ASME, Vibration and Acoustics (</a:t>
            </a:r>
            <a:r>
              <a:rPr lang="en-US" altLang="zh-TW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JVA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Noise Control Engineering Journal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IEEE, (Acoustics, Speech, and) </a:t>
            </a:r>
            <a:r>
              <a:rPr lang="en-US" altLang="zh-TW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Signal Processing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IEEE, Audio, Speech and Language Processing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IEEE, Signal Processing Magazine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EURASIP Journal on Audio, Speech, and Music Processing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Sound and Vibration (S/V)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Journal Audio Engineering Society (</a:t>
            </a:r>
            <a:r>
              <a:rPr lang="en-US" altLang="zh-TW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JAES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err="1" smtClean="0">
                <a:latin typeface="Times New Roman" pitchFamily="18" charset="0"/>
                <a:cs typeface="Times New Roman" pitchFamily="18" charset="0"/>
              </a:rPr>
              <a:t>Acustica</a:t>
            </a: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Applied Acoustics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B3C67A-BD6A-4027-8F5B-935A9E00F3F7}" type="slidenum">
              <a:rPr lang="en-US" altLang="zh-TW" smtClean="0">
                <a:ea typeface="新細明體" charset="-120"/>
              </a:rPr>
              <a:pPr/>
              <a:t>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3600" smtClean="0"/>
              <a:t>THE GRADING POLICY</a:t>
            </a:r>
            <a:endParaRPr lang="en-US" altLang="zh-TW" smtClean="0"/>
          </a:p>
        </p:txBody>
      </p:sp>
      <p:graphicFrame>
        <p:nvGraphicFramePr>
          <p:cNvPr id="42034" name="Group 50"/>
          <p:cNvGraphicFramePr>
            <a:graphicFrameLocks noGrp="1"/>
          </p:cNvGraphicFramePr>
          <p:nvPr/>
        </p:nvGraphicFramePr>
        <p:xfrm>
          <a:off x="1835150" y="1844824"/>
          <a:ext cx="5400675" cy="3241677"/>
        </p:xfrm>
        <a:graphic>
          <a:graphicData uri="http://schemas.openxmlformats.org/drawingml/2006/table">
            <a:tbl>
              <a:tblPr/>
              <a:tblGrid>
                <a:gridCol w="3889375"/>
                <a:gridCol w="1511300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Homework assignment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60%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Final report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Presentation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  <a:defRPr/>
                      </a:pPr>
                      <a:r>
                        <a:rPr kumimoji="0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TW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51218" name="矩形 20"/>
          <p:cNvSpPr>
            <a:spLocks noChangeArrowheads="1"/>
          </p:cNvSpPr>
          <p:nvPr/>
        </p:nvSpPr>
        <p:spPr bwMode="auto">
          <a:xfrm>
            <a:off x="2051720" y="5373216"/>
            <a:ext cx="30554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zh-TW" sz="3200">
                <a:sym typeface="Wingdings" pitchFamily="2" charset="2"/>
              </a:rPr>
              <a:t> No late work!</a:t>
            </a:r>
            <a:endParaRPr lang="en-US" altLang="zh-TW" sz="32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122</TotalTime>
  <Words>462</Words>
  <Application>Microsoft Office PowerPoint</Application>
  <PresentationFormat>如螢幕大小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夏至</vt:lpstr>
      <vt:lpstr>Acoustic Array  Signal Processing</vt:lpstr>
      <vt:lpstr>Dr. Bai, Mingsian 白明憲</vt:lpstr>
      <vt:lpstr>COURSE OUTLINE</vt:lpstr>
      <vt:lpstr>Topics</vt:lpstr>
      <vt:lpstr>Text book</vt:lpstr>
      <vt:lpstr>REFERENCES</vt:lpstr>
      <vt:lpstr>REFERENCES</vt:lpstr>
      <vt:lpstr>THE GRADING POLICY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Microphone Array  Signal Processing</dc:title>
  <dc:creator>Bai</dc:creator>
  <cp:lastModifiedBy>Bai</cp:lastModifiedBy>
  <cp:revision>16</cp:revision>
  <dcterms:created xsi:type="dcterms:W3CDTF">2011-06-27T07:17:48Z</dcterms:created>
  <dcterms:modified xsi:type="dcterms:W3CDTF">2011-09-13T08:47:55Z</dcterms:modified>
</cp:coreProperties>
</file>