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720" r:id="rId1"/>
  </p:sldMasterIdLst>
  <p:notesMasterIdLst>
    <p:notesMasterId r:id="rId36"/>
  </p:notesMasterIdLst>
  <p:sldIdLst>
    <p:sldId id="256" r:id="rId2"/>
    <p:sldId id="270" r:id="rId3"/>
    <p:sldId id="301" r:id="rId4"/>
    <p:sldId id="264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4" r:id="rId15"/>
    <p:sldId id="283" r:id="rId16"/>
    <p:sldId id="280" r:id="rId17"/>
    <p:sldId id="281" r:id="rId18"/>
    <p:sldId id="282" r:id="rId19"/>
    <p:sldId id="287" r:id="rId20"/>
    <p:sldId id="288" r:id="rId21"/>
    <p:sldId id="285" r:id="rId22"/>
    <p:sldId id="289" r:id="rId23"/>
    <p:sldId id="290" r:id="rId24"/>
    <p:sldId id="292" r:id="rId25"/>
    <p:sldId id="291" r:id="rId26"/>
    <p:sldId id="302" r:id="rId27"/>
    <p:sldId id="303" r:id="rId28"/>
    <p:sldId id="304" r:id="rId29"/>
    <p:sldId id="305" r:id="rId30"/>
    <p:sldId id="306" r:id="rId31"/>
    <p:sldId id="307" r:id="rId32"/>
    <p:sldId id="298" r:id="rId33"/>
    <p:sldId id="299" r:id="rId34"/>
    <p:sldId id="300" r:id="rId35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1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6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6" Type="http://schemas.openxmlformats.org/officeDocument/2006/relationships/image" Target="../media/image39.wmf"/><Relationship Id="rId5" Type="http://schemas.openxmlformats.org/officeDocument/2006/relationships/image" Target="../media/image38.wmf"/><Relationship Id="rId4" Type="http://schemas.openxmlformats.org/officeDocument/2006/relationships/image" Target="../media/image37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Relationship Id="rId5" Type="http://schemas.openxmlformats.org/officeDocument/2006/relationships/image" Target="../media/image44.wmf"/><Relationship Id="rId4" Type="http://schemas.openxmlformats.org/officeDocument/2006/relationships/image" Target="../media/image43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2.wmf"/><Relationship Id="rId1" Type="http://schemas.openxmlformats.org/officeDocument/2006/relationships/image" Target="../media/image51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image" Target="../media/image59.wmf"/><Relationship Id="rId1" Type="http://schemas.openxmlformats.org/officeDocument/2006/relationships/image" Target="../media/image58.wmf"/><Relationship Id="rId4" Type="http://schemas.openxmlformats.org/officeDocument/2006/relationships/image" Target="../media/image61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64.wmf"/><Relationship Id="rId1" Type="http://schemas.openxmlformats.org/officeDocument/2006/relationships/image" Target="../media/image63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5406F5-1586-4017-B1C6-3CA272AD7540}" type="datetimeFigureOut">
              <a:rPr lang="zh-TW" altLang="en-US" smtClean="0"/>
              <a:pPr/>
              <a:t>2011/9/13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668FF8-FF7E-46FD-867C-C20E3FA314C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標題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22" name="副標題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49F866-44B4-46E4-A491-5754798F39BD}" type="datetime1">
              <a:rPr lang="zh-TW" altLang="en-US" smtClean="0"/>
              <a:pPr/>
              <a:t>2011/9/13</a:t>
            </a:fld>
            <a:endParaRPr lang="zh-TW" altLang="en-US"/>
          </a:p>
        </p:txBody>
      </p:sp>
      <p:sp>
        <p:nvSpPr>
          <p:cNvPr id="20" name="頁尾版面配置區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10" name="投影片編號版面配置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44AF5-040C-4A77-9C07-FD1A8D25ABBD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橢圓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橢圓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24D93D-892C-483D-8169-76983086F4BB}" type="datetime1">
              <a:rPr lang="zh-TW" altLang="en-US" smtClean="0"/>
              <a:pPr/>
              <a:t>2011/9/13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44AF5-040C-4A77-9C07-FD1A8D25ABB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09A3735-C294-4B41-A417-2BF88DD95205}" type="datetime1">
              <a:rPr lang="zh-TW" altLang="en-US" smtClean="0"/>
              <a:pPr/>
              <a:t>2011/9/13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44AF5-040C-4A77-9C07-FD1A8D25ABB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/>
          </p:nvPr>
        </p:nvSpPr>
        <p:spPr>
          <a:xfrm>
            <a:off x="838200" y="342900"/>
            <a:ext cx="7772400" cy="55245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2C84BC-C996-45D2-B3FE-377C8C7950D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6955B6-4C2C-4C8A-9EBB-03B664C39E22}" type="datetime1">
              <a:rPr lang="zh-TW" altLang="en-US" smtClean="0"/>
              <a:pPr/>
              <a:t>2011/9/13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44AF5-040C-4A77-9C07-FD1A8D25ABB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E84C2A-05F9-4390-8C2D-74609D65FE97}" type="datetime1">
              <a:rPr lang="zh-TW" altLang="en-US" smtClean="0"/>
              <a:pPr/>
              <a:t>2011/9/13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44AF5-040C-4A77-9C07-FD1A8D25ABBD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0" name="矩形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橢圓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橢圓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5D3442-C7CD-419B-B213-92BD5E19904D}" type="datetime1">
              <a:rPr lang="zh-TW" altLang="en-US" smtClean="0"/>
              <a:pPr/>
              <a:t>2011/9/13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44AF5-040C-4A77-9C07-FD1A8D25ABB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2C4DAA-579E-4CA2-8E40-F992AA2FC602}" type="datetime1">
              <a:rPr lang="zh-TW" altLang="en-US" smtClean="0"/>
              <a:pPr/>
              <a:t>2011/9/13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44AF5-040C-4A77-9C07-FD1A8D25ABB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2646FA-8D74-429E-A945-01DFEB12283A}" type="datetime1">
              <a:rPr lang="zh-TW" altLang="en-US" smtClean="0"/>
              <a:pPr/>
              <a:t>2011/9/13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44AF5-040C-4A77-9C07-FD1A8D25ABB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5B58C6-C610-4CB5-9154-2DCEA9E6BBBD}" type="datetime1">
              <a:rPr lang="zh-TW" altLang="en-US" smtClean="0"/>
              <a:pPr/>
              <a:t>2011/9/13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44AF5-040C-4A77-9C07-FD1A8D25ABBD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6" name="矩形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140B84-9370-449B-A995-0872B1EDBB6B}" type="datetime1">
              <a:rPr lang="zh-TW" altLang="en-US" smtClean="0"/>
              <a:pPr/>
              <a:t>2011/9/13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44AF5-040C-4A77-9C07-FD1A8D25ABB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DE7E03-8430-42ED-A3CD-F292AC892D64}" type="datetime1">
              <a:rPr lang="zh-TW" altLang="en-US" smtClean="0"/>
              <a:pPr/>
              <a:t>2011/9/13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44AF5-040C-4A77-9C07-FD1A8D25ABBD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9" name="流程圖: 程序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流程圖: 程序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圓形圖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橢圓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甜甜圈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標題版面配置區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文字版面配置區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24" name="日期版面配置區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C5F7008-F76E-4BE7-AF8E-1417153CAEBE}" type="datetime1">
              <a:rPr lang="zh-TW" altLang="en-US" smtClean="0"/>
              <a:pPr/>
              <a:t>2011/9/13</a:t>
            </a:fld>
            <a:endParaRPr lang="zh-TW" altLang="en-US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zh-TW" altLang="en-US"/>
          </a:p>
        </p:txBody>
      </p:sp>
      <p:sp>
        <p:nvSpPr>
          <p:cNvPr id="22" name="投影片編號版面配置區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F0E44AF5-040C-4A77-9C07-FD1A8D25ABBD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5" name="矩形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13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oleObject" Target="../embeddings/oleObject17.bin"/><Relationship Id="rId4" Type="http://schemas.openxmlformats.org/officeDocument/2006/relationships/oleObject" Target="../embeddings/oleObject16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1.bin"/><Relationship Id="rId5" Type="http://schemas.openxmlformats.org/officeDocument/2006/relationships/oleObject" Target="../embeddings/oleObject20.bin"/><Relationship Id="rId4" Type="http://schemas.openxmlformats.org/officeDocument/2006/relationships/oleObject" Target="../embeddings/oleObject19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27.bin"/><Relationship Id="rId5" Type="http://schemas.openxmlformats.org/officeDocument/2006/relationships/oleObject" Target="../embeddings/oleObject26.bin"/><Relationship Id="rId4" Type="http://schemas.openxmlformats.org/officeDocument/2006/relationships/oleObject" Target="../embeddings/oleObject25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7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30.bin"/><Relationship Id="rId5" Type="http://schemas.openxmlformats.org/officeDocument/2006/relationships/oleObject" Target="../embeddings/oleObject29.bin"/><Relationship Id="rId4" Type="http://schemas.openxmlformats.org/officeDocument/2006/relationships/image" Target="../media/image49.w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33.bin"/><Relationship Id="rId5" Type="http://schemas.openxmlformats.org/officeDocument/2006/relationships/oleObject" Target="../embeddings/oleObject32.bin"/><Relationship Id="rId4" Type="http://schemas.openxmlformats.org/officeDocument/2006/relationships/image" Target="../media/image54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5" Type="http://schemas.openxmlformats.org/officeDocument/2006/relationships/oleObject" Target="../embeddings/oleObject34.bin"/><Relationship Id="rId4" Type="http://schemas.openxmlformats.org/officeDocument/2006/relationships/image" Target="../media/image5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7" Type="http://schemas.openxmlformats.org/officeDocument/2006/relationships/oleObject" Target="../embeddings/oleObject3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37.bin"/><Relationship Id="rId5" Type="http://schemas.openxmlformats.org/officeDocument/2006/relationships/oleObject" Target="../embeddings/oleObject36.bin"/><Relationship Id="rId4" Type="http://schemas.openxmlformats.org/officeDocument/2006/relationships/image" Target="../media/image6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4" Type="http://schemas.openxmlformats.org/officeDocument/2006/relationships/oleObject" Target="../embeddings/oleObject40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8.bin"/><Relationship Id="rId4" Type="http://schemas.openxmlformats.org/officeDocument/2006/relationships/image" Target="../media/image11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5.png"/><Relationship Id="rId4" Type="http://schemas.openxmlformats.org/officeDocument/2006/relationships/oleObject" Target="../embeddings/oleObject1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TW" smtClean="0">
                <a:solidFill>
                  <a:srgbClr val="0000FF"/>
                </a:solidFill>
              </a:rPr>
              <a:t>Acoustic Array </a:t>
            </a:r>
            <a:r>
              <a:rPr lang="en-US" altLang="zh-TW" dirty="0" smtClean="0">
                <a:solidFill>
                  <a:srgbClr val="0000FF"/>
                </a:solidFill>
              </a:rPr>
              <a:t/>
            </a:r>
            <a:br>
              <a:rPr lang="en-US" altLang="zh-TW" dirty="0" smtClean="0">
                <a:solidFill>
                  <a:srgbClr val="0000FF"/>
                </a:solidFill>
              </a:rPr>
            </a:br>
            <a:r>
              <a:rPr lang="en-US" altLang="zh-TW" dirty="0" smtClean="0">
                <a:solidFill>
                  <a:srgbClr val="0000FF"/>
                </a:solidFill>
              </a:rPr>
              <a:t>Signal Processing</a:t>
            </a:r>
            <a:endParaRPr lang="zh-TW" altLang="en-US" dirty="0">
              <a:solidFill>
                <a:srgbClr val="0000FF"/>
              </a:solidFill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altLang="zh-TW" dirty="0" smtClean="0"/>
          </a:p>
          <a:p>
            <a:r>
              <a:rPr lang="en-US" altLang="zh-TW" dirty="0" smtClean="0"/>
              <a:t>Chapter 5</a:t>
            </a:r>
          </a:p>
          <a:p>
            <a:pPr lvl="0"/>
            <a:r>
              <a:rPr lang="en-US" altLang="zh-TW" dirty="0" smtClean="0"/>
              <a:t>Nearfield Array Signal Processing Algorithms</a:t>
            </a:r>
            <a:endParaRPr lang="zh-TW" altLang="zh-TW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44AF5-040C-4A77-9C07-FD1A8D25ABBD}" type="slidenum">
              <a:rPr lang="zh-TW" altLang="en-US" smtClean="0"/>
              <a:pPr/>
              <a:t>1</a:t>
            </a:fld>
            <a:endParaRPr lang="zh-TW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3200" dirty="0" smtClean="0">
                <a:effectLst/>
              </a:rPr>
              <a:t>Basis Function Model (BFM)-based NAH</a:t>
            </a:r>
            <a:endParaRPr lang="zh-TW" altLang="en-US" sz="3200" dirty="0">
              <a:effectLst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44AF5-040C-4A77-9C07-FD1A8D25ABBD}" type="slidenum">
              <a:rPr lang="zh-TW" altLang="en-US" smtClean="0"/>
              <a:pPr/>
              <a:t>10</a:t>
            </a:fld>
            <a:endParaRPr lang="zh-TW" altLang="en-US"/>
          </a:p>
        </p:txBody>
      </p:sp>
      <p:sp>
        <p:nvSpPr>
          <p:cNvPr id="1208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20835" name="Object 3"/>
          <p:cNvGraphicFramePr>
            <a:graphicFrameLocks noChangeAspect="1"/>
          </p:cNvGraphicFramePr>
          <p:nvPr/>
        </p:nvGraphicFramePr>
        <p:xfrm>
          <a:off x="2971365" y="1340768"/>
          <a:ext cx="3184811" cy="648072"/>
        </p:xfrm>
        <a:graphic>
          <a:graphicData uri="http://schemas.openxmlformats.org/presentationml/2006/ole">
            <p:oleObj spid="_x0000_s122883" name="Equation" r:id="rId3" imgW="2184120" imgH="444240" progId="Equation.DSMT4">
              <p:embed/>
            </p:oleObj>
          </a:graphicData>
        </a:graphic>
      </p:graphicFrame>
      <p:sp>
        <p:nvSpPr>
          <p:cNvPr id="10" name="文字方塊 9"/>
          <p:cNvSpPr txBox="1"/>
          <p:nvPr/>
        </p:nvSpPr>
        <p:spPr>
          <a:xfrm>
            <a:off x="1475656" y="2132856"/>
            <a:ext cx="698477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TW" sz="2000" b="1" dirty="0" smtClean="0">
                <a:solidFill>
                  <a:srgbClr val="0000FF"/>
                </a:solidFill>
              </a:rPr>
              <a:t>Choices of </a:t>
            </a:r>
            <a:r>
              <a:rPr lang="en-US" altLang="zh-TW" sz="2000" b="1" dirty="0" smtClean="0">
                <a:solidFill>
                  <a:srgbClr val="FF0000"/>
                </a:solidFill>
              </a:rPr>
              <a:t>Basis Functions</a:t>
            </a:r>
          </a:p>
          <a:p>
            <a:pPr marL="179388" indent="-179388" algn="just">
              <a:buFont typeface="Wingdings" pitchFamily="2" charset="2"/>
              <a:buChar char="ü"/>
            </a:pPr>
            <a:r>
              <a:rPr lang="en-US" altLang="zh-TW" sz="2000" dirty="0" smtClean="0">
                <a:solidFill>
                  <a:srgbClr val="0000FF"/>
                </a:solidFill>
              </a:rPr>
              <a:t>Eigenfunctions satisfying the differential equation and the homogeneous boundary conditions.</a:t>
            </a:r>
          </a:p>
          <a:p>
            <a:pPr marL="179388" indent="-179388" algn="just">
              <a:buFont typeface="Wingdings" pitchFamily="2" charset="2"/>
              <a:buChar char="ü"/>
            </a:pPr>
            <a:r>
              <a:rPr lang="en-US" altLang="zh-TW" sz="2000" dirty="0" smtClean="0">
                <a:solidFill>
                  <a:srgbClr val="0000FF"/>
                </a:solidFill>
              </a:rPr>
              <a:t>Functions satisfying the differential equation, but not necessarily the boundary conditions.</a:t>
            </a:r>
          </a:p>
          <a:p>
            <a:pPr marL="179388" indent="-179388" algn="just">
              <a:buFont typeface="Wingdings" pitchFamily="2" charset="2"/>
              <a:buChar char="ü"/>
            </a:pPr>
            <a:r>
              <a:rPr lang="en-US" altLang="zh-TW" sz="2000" dirty="0" smtClean="0">
                <a:solidFill>
                  <a:srgbClr val="0000FF"/>
                </a:solidFill>
              </a:rPr>
              <a:t>Functions satisfying the boundary conditions, but not necessarily the differential equation.</a:t>
            </a:r>
          </a:p>
          <a:p>
            <a:pPr algn="just"/>
            <a:endParaRPr lang="en-US" altLang="zh-TW" sz="2000" dirty="0" smtClean="0">
              <a:solidFill>
                <a:srgbClr val="0000FF"/>
              </a:solidFill>
            </a:endParaRPr>
          </a:p>
          <a:p>
            <a:pPr algn="just"/>
            <a:r>
              <a:rPr lang="en-US" altLang="zh-TW" sz="2000" b="1" dirty="0" smtClean="0">
                <a:solidFill>
                  <a:srgbClr val="0000FF"/>
                </a:solidFill>
              </a:rPr>
              <a:t>Commonly used basis functions</a:t>
            </a:r>
          </a:p>
          <a:p>
            <a:pPr algn="just">
              <a:buFont typeface="Wingdings" pitchFamily="2" charset="2"/>
              <a:buChar char="ü"/>
            </a:pPr>
            <a:r>
              <a:rPr lang="en-US" altLang="zh-TW" sz="2000" dirty="0" smtClean="0">
                <a:solidFill>
                  <a:srgbClr val="0000FF"/>
                </a:solidFill>
              </a:rPr>
              <a:t>Planar harmonics (SONAH)</a:t>
            </a:r>
          </a:p>
          <a:p>
            <a:pPr algn="just">
              <a:buFont typeface="Wingdings" pitchFamily="2" charset="2"/>
              <a:buChar char="ü"/>
            </a:pPr>
            <a:r>
              <a:rPr lang="en-US" altLang="zh-TW" sz="2000" dirty="0" smtClean="0">
                <a:solidFill>
                  <a:srgbClr val="0000FF"/>
                </a:solidFill>
              </a:rPr>
              <a:t>Cylindrical harmonics</a:t>
            </a:r>
          </a:p>
          <a:p>
            <a:pPr algn="just">
              <a:buFont typeface="Wingdings" pitchFamily="2" charset="2"/>
              <a:buChar char="ü"/>
            </a:pPr>
            <a:r>
              <a:rPr lang="en-US" altLang="zh-TW" sz="2000" dirty="0" smtClean="0">
                <a:solidFill>
                  <a:srgbClr val="0000FF"/>
                </a:solidFill>
              </a:rPr>
              <a:t>Spherical harmonics (HELS)</a:t>
            </a:r>
            <a:endParaRPr lang="zh-TW" altLang="en-US" sz="2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3200" dirty="0" smtClean="0">
                <a:effectLst/>
              </a:rPr>
              <a:t>Basis Function Model (BFM)-based NAH</a:t>
            </a:r>
            <a:endParaRPr lang="zh-TW" altLang="en-US" sz="3200" dirty="0">
              <a:effectLst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44AF5-040C-4A77-9C07-FD1A8D25ABBD}" type="slidenum">
              <a:rPr lang="zh-TW" altLang="en-US" smtClean="0"/>
              <a:pPr/>
              <a:t>11</a:t>
            </a:fld>
            <a:endParaRPr lang="zh-TW" altLang="en-US"/>
          </a:p>
        </p:txBody>
      </p:sp>
      <p:sp>
        <p:nvSpPr>
          <p:cNvPr id="1208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20835" name="Object 3"/>
          <p:cNvGraphicFramePr>
            <a:graphicFrameLocks noChangeAspect="1"/>
          </p:cNvGraphicFramePr>
          <p:nvPr/>
        </p:nvGraphicFramePr>
        <p:xfrm>
          <a:off x="1721495" y="4301257"/>
          <a:ext cx="6738937" cy="2224087"/>
        </p:xfrm>
        <a:graphic>
          <a:graphicData uri="http://schemas.openxmlformats.org/presentationml/2006/ole">
            <p:oleObj spid="_x0000_s123906" name="Equation" r:id="rId3" imgW="4622760" imgH="1523880" progId="Equation.DSMT4">
              <p:embed/>
            </p:oleObj>
          </a:graphicData>
        </a:graphic>
      </p:graphicFrame>
      <p:sp>
        <p:nvSpPr>
          <p:cNvPr id="10" name="文字方塊 9"/>
          <p:cNvSpPr txBox="1"/>
          <p:nvPr/>
        </p:nvSpPr>
        <p:spPr>
          <a:xfrm>
            <a:off x="1475656" y="1095127"/>
            <a:ext cx="4248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TW" sz="2400" dirty="0" smtClean="0">
                <a:solidFill>
                  <a:srgbClr val="0000FF"/>
                </a:solidFill>
              </a:rPr>
              <a:t>Planar harmonics </a:t>
            </a:r>
          </a:p>
        </p:txBody>
      </p:sp>
      <p:sp>
        <p:nvSpPr>
          <p:cNvPr id="8" name="文字方塊 7"/>
          <p:cNvSpPr txBox="1"/>
          <p:nvPr/>
        </p:nvSpPr>
        <p:spPr>
          <a:xfrm>
            <a:off x="1547664" y="3903439"/>
            <a:ext cx="4248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TW" sz="2400" dirty="0" smtClean="0">
                <a:solidFill>
                  <a:srgbClr val="0000FF"/>
                </a:solidFill>
              </a:rPr>
              <a:t>Cylindrical harmonics </a:t>
            </a:r>
          </a:p>
        </p:txBody>
      </p:sp>
      <p:graphicFrame>
        <p:nvGraphicFramePr>
          <p:cNvPr id="123918" name="Object 14"/>
          <p:cNvGraphicFramePr>
            <a:graphicFrameLocks noChangeAspect="1"/>
          </p:cNvGraphicFramePr>
          <p:nvPr/>
        </p:nvGraphicFramePr>
        <p:xfrm>
          <a:off x="2051720" y="1524818"/>
          <a:ext cx="5830887" cy="2408238"/>
        </p:xfrm>
        <a:graphic>
          <a:graphicData uri="http://schemas.openxmlformats.org/presentationml/2006/ole">
            <p:oleObj spid="_x0000_s123918" name="Equation" r:id="rId4" imgW="4000320" imgH="16509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3200" dirty="0" smtClean="0">
                <a:effectLst/>
              </a:rPr>
              <a:t>Basis Function Model (BFM)-based NAH</a:t>
            </a:r>
            <a:endParaRPr lang="zh-TW" altLang="en-US" sz="3200" dirty="0">
              <a:effectLst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44AF5-040C-4A77-9C07-FD1A8D25ABBD}" type="slidenum">
              <a:rPr lang="zh-TW" altLang="en-US" smtClean="0"/>
              <a:pPr/>
              <a:t>12</a:t>
            </a:fld>
            <a:endParaRPr lang="zh-TW" altLang="en-US"/>
          </a:p>
        </p:txBody>
      </p:sp>
      <p:sp>
        <p:nvSpPr>
          <p:cNvPr id="1208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20835" name="Object 3"/>
          <p:cNvGraphicFramePr>
            <a:graphicFrameLocks noChangeAspect="1"/>
          </p:cNvGraphicFramePr>
          <p:nvPr/>
        </p:nvGraphicFramePr>
        <p:xfrm>
          <a:off x="1547813" y="1914525"/>
          <a:ext cx="6183312" cy="2112963"/>
        </p:xfrm>
        <a:graphic>
          <a:graphicData uri="http://schemas.openxmlformats.org/presentationml/2006/ole">
            <p:oleObj spid="_x0000_s124930" name="Equation" r:id="rId3" imgW="4241520" imgH="1447560" progId="Equation.DSMT4">
              <p:embed/>
            </p:oleObj>
          </a:graphicData>
        </a:graphic>
      </p:graphicFrame>
      <p:sp>
        <p:nvSpPr>
          <p:cNvPr id="7" name="文字方塊 6"/>
          <p:cNvSpPr txBox="1"/>
          <p:nvPr/>
        </p:nvSpPr>
        <p:spPr>
          <a:xfrm>
            <a:off x="1475656" y="1311151"/>
            <a:ext cx="4248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TW" sz="2400" dirty="0" smtClean="0">
                <a:solidFill>
                  <a:srgbClr val="0000FF"/>
                </a:solidFill>
              </a:rPr>
              <a:t>Spherical harmonics </a:t>
            </a:r>
          </a:p>
        </p:txBody>
      </p:sp>
      <p:pic>
        <p:nvPicPr>
          <p:cNvPr id="124933" name="Picture 5"/>
          <p:cNvPicPr>
            <a:picLocks noChangeAspect="1" noChangeArrowheads="1"/>
          </p:cNvPicPr>
          <p:nvPr/>
        </p:nvPicPr>
        <p:blipFill>
          <a:blip r:embed="rId4" cstate="print"/>
          <a:srcRect l="21946" t="48031" r="23422" b="36219"/>
          <a:stretch>
            <a:fillRect/>
          </a:stretch>
        </p:blipFill>
        <p:spPr bwMode="auto">
          <a:xfrm>
            <a:off x="1187624" y="4221088"/>
            <a:ext cx="7659851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890080" cy="1143000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effectLst/>
              </a:rPr>
              <a:t>Boundary Element Method (BEM)-based NAH</a:t>
            </a:r>
            <a:endParaRPr lang="zh-TW" altLang="en-US" sz="3200" dirty="0">
              <a:effectLst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44AF5-040C-4A77-9C07-FD1A8D25ABBD}" type="slidenum">
              <a:rPr lang="zh-TW" altLang="en-US" smtClean="0"/>
              <a:pPr/>
              <a:t>13</a:t>
            </a:fld>
            <a:endParaRPr lang="zh-TW" altLang="en-US"/>
          </a:p>
        </p:txBody>
      </p:sp>
      <p:sp>
        <p:nvSpPr>
          <p:cNvPr id="1208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7" name="文字方塊 6"/>
          <p:cNvSpPr txBox="1"/>
          <p:nvPr/>
        </p:nvSpPr>
        <p:spPr>
          <a:xfrm>
            <a:off x="1475656" y="1311151"/>
            <a:ext cx="5904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TW" sz="2400" dirty="0" smtClean="0">
                <a:solidFill>
                  <a:srgbClr val="0000FF"/>
                </a:solidFill>
              </a:rPr>
              <a:t>NAH problem</a:t>
            </a:r>
          </a:p>
        </p:txBody>
      </p:sp>
      <p:pic>
        <p:nvPicPr>
          <p:cNvPr id="126029" name="Picture 77"/>
          <p:cNvPicPr>
            <a:picLocks noChangeAspect="1" noChangeArrowheads="1"/>
          </p:cNvPicPr>
          <p:nvPr/>
        </p:nvPicPr>
        <p:blipFill>
          <a:blip r:embed="rId2" cstate="print"/>
          <a:srcRect l="19559" t="39000" r="30977" b="17688"/>
          <a:stretch>
            <a:fillRect/>
          </a:stretch>
        </p:blipFill>
        <p:spPr bwMode="auto">
          <a:xfrm>
            <a:off x="1547664" y="1844824"/>
            <a:ext cx="6688561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890080" cy="1143000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effectLst/>
              </a:rPr>
              <a:t>Boundary Element Method (BEM)-based NAH</a:t>
            </a:r>
            <a:endParaRPr lang="zh-TW" altLang="en-US" sz="3200" dirty="0">
              <a:effectLst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44AF5-040C-4A77-9C07-FD1A8D25ABBD}" type="slidenum">
              <a:rPr lang="zh-TW" altLang="en-US" smtClean="0"/>
              <a:pPr/>
              <a:t>14</a:t>
            </a:fld>
            <a:endParaRPr lang="zh-TW" altLang="en-US"/>
          </a:p>
        </p:txBody>
      </p:sp>
      <p:sp>
        <p:nvSpPr>
          <p:cNvPr id="1208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7" name="文字方塊 6"/>
          <p:cNvSpPr txBox="1"/>
          <p:nvPr/>
        </p:nvSpPr>
        <p:spPr>
          <a:xfrm>
            <a:off x="1475656" y="1311151"/>
            <a:ext cx="5904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TW" sz="2400" dirty="0" smtClean="0">
                <a:solidFill>
                  <a:srgbClr val="0000FF"/>
                </a:solidFill>
              </a:rPr>
              <a:t>Shape functions</a:t>
            </a:r>
          </a:p>
        </p:txBody>
      </p:sp>
      <p:pic>
        <p:nvPicPr>
          <p:cNvPr id="131074" name="Picture 2"/>
          <p:cNvPicPr>
            <a:picLocks noChangeAspect="1" noChangeArrowheads="1"/>
          </p:cNvPicPr>
          <p:nvPr/>
        </p:nvPicPr>
        <p:blipFill>
          <a:blip r:embed="rId2" cstate="print"/>
          <a:srcRect l="25465" t="45891" r="33930" b="9813"/>
          <a:stretch>
            <a:fillRect/>
          </a:stretch>
        </p:blipFill>
        <p:spPr bwMode="auto">
          <a:xfrm>
            <a:off x="1187624" y="2558358"/>
            <a:ext cx="3528392" cy="2886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75" name="Picture 3"/>
          <p:cNvPicPr>
            <a:picLocks noChangeAspect="1" noChangeArrowheads="1"/>
          </p:cNvPicPr>
          <p:nvPr/>
        </p:nvPicPr>
        <p:blipFill>
          <a:blip r:embed="rId3" cstate="print"/>
          <a:srcRect l="23422" t="34250" r="28590" b="9641"/>
          <a:stretch>
            <a:fillRect/>
          </a:stretch>
        </p:blipFill>
        <p:spPr bwMode="auto">
          <a:xfrm>
            <a:off x="4644008" y="2420888"/>
            <a:ext cx="4023605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890080" cy="1143000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effectLst/>
              </a:rPr>
              <a:t>Boundary Element Method (BEM)-based NAH</a:t>
            </a:r>
            <a:endParaRPr lang="zh-TW" altLang="en-US" sz="3200" dirty="0">
              <a:effectLst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44AF5-040C-4A77-9C07-FD1A8D25ABBD}" type="slidenum">
              <a:rPr lang="zh-TW" altLang="en-US" smtClean="0"/>
              <a:pPr/>
              <a:t>15</a:t>
            </a:fld>
            <a:endParaRPr lang="zh-TW" altLang="en-US"/>
          </a:p>
        </p:txBody>
      </p:sp>
      <p:sp>
        <p:nvSpPr>
          <p:cNvPr id="1208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7" name="文字方塊 6"/>
          <p:cNvSpPr txBox="1"/>
          <p:nvPr/>
        </p:nvSpPr>
        <p:spPr>
          <a:xfrm>
            <a:off x="1475656" y="1311151"/>
            <a:ext cx="5904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TW" sz="2400" dirty="0" smtClean="0">
                <a:solidFill>
                  <a:srgbClr val="0000FF"/>
                </a:solidFill>
              </a:rPr>
              <a:t>Kirchhoff-Helmholtz Integral Equation (KHIE)</a:t>
            </a:r>
          </a:p>
        </p:txBody>
      </p:sp>
      <p:pic>
        <p:nvPicPr>
          <p:cNvPr id="12595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3" y="1988841"/>
            <a:ext cx="5400599" cy="70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5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5" y="2875065"/>
            <a:ext cx="2808313" cy="1274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58" name="Picture 6"/>
          <p:cNvPicPr>
            <a:picLocks noChangeAspect="1" noChangeArrowheads="1"/>
          </p:cNvPicPr>
          <p:nvPr/>
        </p:nvPicPr>
        <p:blipFill>
          <a:blip r:embed="rId4" cstate="print"/>
          <a:srcRect l="21207" t="43109" r="21208" b="38188"/>
          <a:stretch>
            <a:fillRect/>
          </a:stretch>
        </p:blipFill>
        <p:spPr bwMode="auto">
          <a:xfrm>
            <a:off x="1619672" y="4437112"/>
            <a:ext cx="7094683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890080" cy="1143000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effectLst/>
              </a:rPr>
              <a:t>Boundary Element Method (BEM)-based NAH</a:t>
            </a:r>
            <a:endParaRPr lang="zh-TW" altLang="en-US" sz="3200" dirty="0">
              <a:effectLst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44AF5-040C-4A77-9C07-FD1A8D25ABBD}" type="slidenum">
              <a:rPr lang="zh-TW" altLang="en-US" smtClean="0"/>
              <a:pPr/>
              <a:t>16</a:t>
            </a:fld>
            <a:endParaRPr lang="zh-TW" altLang="en-US"/>
          </a:p>
        </p:txBody>
      </p:sp>
      <p:sp>
        <p:nvSpPr>
          <p:cNvPr id="1208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484784"/>
            <a:ext cx="3873360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2132856"/>
            <a:ext cx="4320481" cy="634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8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2852936"/>
            <a:ext cx="4320480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82" name="Picture 6"/>
          <p:cNvPicPr>
            <a:picLocks noChangeAspect="1" noChangeArrowheads="1"/>
          </p:cNvPicPr>
          <p:nvPr/>
        </p:nvPicPr>
        <p:blipFill>
          <a:blip r:embed="rId5" cstate="print"/>
          <a:srcRect l="20469" t="46063" r="21207" b="28344"/>
          <a:stretch>
            <a:fillRect/>
          </a:stretch>
        </p:blipFill>
        <p:spPr bwMode="auto">
          <a:xfrm>
            <a:off x="1115616" y="3717032"/>
            <a:ext cx="7657774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890080" cy="1143000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effectLst/>
              </a:rPr>
              <a:t>Boundary Element Method (BEM)-based NAH</a:t>
            </a:r>
            <a:endParaRPr lang="zh-TW" altLang="en-US" sz="3200" dirty="0">
              <a:effectLst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44AF5-040C-4A77-9C07-FD1A8D25ABBD}" type="slidenum">
              <a:rPr lang="zh-TW" altLang="en-US" smtClean="0"/>
              <a:pPr/>
              <a:t>17</a:t>
            </a:fld>
            <a:endParaRPr lang="zh-TW" altLang="en-US"/>
          </a:p>
        </p:txBody>
      </p:sp>
      <p:sp>
        <p:nvSpPr>
          <p:cNvPr id="1208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9" name="矩形 8"/>
          <p:cNvSpPr/>
          <p:nvPr/>
        </p:nvSpPr>
        <p:spPr>
          <a:xfrm>
            <a:off x="1115616" y="1907540"/>
            <a:ext cx="46228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Source surface </a:t>
            </a:r>
            <a:r>
              <a:rPr lang="en-US" altLang="zh-TW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n-US" altLang="zh-TW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hologram surface with </a:t>
            </a:r>
            <a:r>
              <a:rPr lang="el-GR" altLang="zh-TW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altLang="zh-TW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= 1</a:t>
            </a:r>
            <a:endParaRPr lang="zh-TW" altLang="en-US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80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28001" name="Object 1"/>
          <p:cNvGraphicFramePr>
            <a:graphicFrameLocks noChangeAspect="1"/>
          </p:cNvGraphicFramePr>
          <p:nvPr/>
        </p:nvGraphicFramePr>
        <p:xfrm>
          <a:off x="1979712" y="2348880"/>
          <a:ext cx="1728192" cy="360040"/>
        </p:xfrm>
        <a:graphic>
          <a:graphicData uri="http://schemas.openxmlformats.org/presentationml/2006/ole">
            <p:oleObj spid="_x0000_s128001" name="Equation" r:id="rId3" imgW="1143000" imgH="241300" progId="Equation.DSMT4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1115616" y="2699628"/>
            <a:ext cx="49685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Source surface </a:t>
            </a:r>
            <a:r>
              <a:rPr lang="en-US" altLang="zh-TW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source </a:t>
            </a:r>
            <a:r>
              <a:rPr lang="en-US" altLang="zh-TW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surface with </a:t>
            </a:r>
            <a:r>
              <a:rPr lang="el-GR" altLang="zh-TW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altLang="zh-TW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= 1/2</a:t>
            </a:r>
            <a:endParaRPr lang="zh-TW" altLang="en-US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80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28003" name="Object 3"/>
          <p:cNvGraphicFramePr>
            <a:graphicFrameLocks noChangeAspect="1"/>
          </p:cNvGraphicFramePr>
          <p:nvPr/>
        </p:nvGraphicFramePr>
        <p:xfrm>
          <a:off x="1913880" y="3212331"/>
          <a:ext cx="3378200" cy="720725"/>
        </p:xfrm>
        <a:graphic>
          <a:graphicData uri="http://schemas.openxmlformats.org/presentationml/2006/ole">
            <p:oleObj spid="_x0000_s128003" name="Equation" r:id="rId4" imgW="2234880" imgH="482400" progId="Equation.DSMT4">
              <p:embed/>
            </p:oleObj>
          </a:graphicData>
        </a:graphic>
      </p:graphicFrame>
      <p:sp>
        <p:nvSpPr>
          <p:cNvPr id="1280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28005" name="Object 5"/>
          <p:cNvGraphicFramePr>
            <a:graphicFrameLocks noChangeAspect="1"/>
          </p:cNvGraphicFramePr>
          <p:nvPr/>
        </p:nvGraphicFramePr>
        <p:xfrm>
          <a:off x="1963985" y="4437112"/>
          <a:ext cx="3123065" cy="1872208"/>
        </p:xfrm>
        <a:graphic>
          <a:graphicData uri="http://schemas.openxmlformats.org/presentationml/2006/ole">
            <p:oleObj spid="_x0000_s128005" name="Equation" r:id="rId5" imgW="2006280" imgH="1218960" progId="Equation.DSMT4">
              <p:embed/>
            </p:oleObj>
          </a:graphicData>
        </a:graphic>
      </p:graphicFrame>
      <p:sp>
        <p:nvSpPr>
          <p:cNvPr id="17" name="矩形 16"/>
          <p:cNvSpPr/>
          <p:nvPr/>
        </p:nvSpPr>
        <p:spPr>
          <a:xfrm>
            <a:off x="1115616" y="4005064"/>
            <a:ext cx="49685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It follows that from Eqs.(1) and (2)</a:t>
            </a:r>
            <a:endParaRPr lang="zh-TW" altLang="en-US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文字方塊 17"/>
          <p:cNvSpPr txBox="1"/>
          <p:nvPr/>
        </p:nvSpPr>
        <p:spPr>
          <a:xfrm>
            <a:off x="6012160" y="1700808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dirty="0" smtClean="0">
                <a:latin typeface="Times New Roman" pitchFamily="18" charset="0"/>
                <a:cs typeface="Times New Roman" pitchFamily="18" charset="0"/>
              </a:rPr>
              <a:t>(1)</a:t>
            </a:r>
            <a:endParaRPr lang="zh-TW" altLang="en-US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文字方塊 18"/>
          <p:cNvSpPr txBox="1"/>
          <p:nvPr/>
        </p:nvSpPr>
        <p:spPr>
          <a:xfrm>
            <a:off x="6084168" y="2689175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dirty="0" smtClean="0">
                <a:latin typeface="Times New Roman" pitchFamily="18" charset="0"/>
                <a:cs typeface="Times New Roman" pitchFamily="18" charset="0"/>
              </a:rPr>
              <a:t>(2)</a:t>
            </a:r>
            <a:endParaRPr lang="zh-TW" altLang="en-US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文字方塊 19"/>
          <p:cNvSpPr txBox="1"/>
          <p:nvPr/>
        </p:nvSpPr>
        <p:spPr>
          <a:xfrm>
            <a:off x="1043608" y="1383159"/>
            <a:ext cx="5904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TW" sz="2400" dirty="0" smtClean="0">
                <a:solidFill>
                  <a:srgbClr val="FF0000"/>
                </a:solidFill>
              </a:rPr>
              <a:t>Direct BEM formulation</a:t>
            </a:r>
          </a:p>
        </p:txBody>
      </p:sp>
      <p:sp>
        <p:nvSpPr>
          <p:cNvPr id="21" name="文字方塊 20"/>
          <p:cNvSpPr txBox="1"/>
          <p:nvPr/>
        </p:nvSpPr>
        <p:spPr>
          <a:xfrm>
            <a:off x="5796136" y="5385990"/>
            <a:ext cx="23042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>
                <a:solidFill>
                  <a:srgbClr val="FF0000"/>
                </a:solidFill>
              </a:rPr>
              <a:t>Main problems of BEM</a:t>
            </a:r>
          </a:p>
          <a:p>
            <a:pPr marL="179388" indent="-179388">
              <a:buFont typeface="Wingdings" pitchFamily="2" charset="2"/>
              <a:buChar char="n"/>
            </a:pPr>
            <a:r>
              <a:rPr lang="en-US" altLang="zh-TW" dirty="0" smtClean="0">
                <a:solidFill>
                  <a:srgbClr val="FF0000"/>
                </a:solidFill>
              </a:rPr>
              <a:t>Singularity</a:t>
            </a:r>
          </a:p>
          <a:p>
            <a:pPr marL="179388" indent="-179388">
              <a:buFont typeface="Wingdings" pitchFamily="2" charset="2"/>
              <a:buChar char="n"/>
            </a:pPr>
            <a:r>
              <a:rPr lang="en-US" altLang="zh-TW" dirty="0" smtClean="0">
                <a:solidFill>
                  <a:srgbClr val="FF0000"/>
                </a:solidFill>
              </a:rPr>
              <a:t>Fictitious frequency</a:t>
            </a:r>
            <a:endParaRPr lang="zh-TW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890080" cy="1143000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effectLst/>
              </a:rPr>
              <a:t>Boundary Element Method (BEM)-based NAH</a:t>
            </a:r>
            <a:endParaRPr lang="zh-TW" altLang="en-US" sz="3200" dirty="0">
              <a:effectLst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44AF5-040C-4A77-9C07-FD1A8D25ABBD}" type="slidenum">
              <a:rPr lang="zh-TW" altLang="en-US" smtClean="0"/>
              <a:pPr/>
              <a:t>18</a:t>
            </a:fld>
            <a:endParaRPr lang="zh-TW" altLang="en-US"/>
          </a:p>
        </p:txBody>
      </p:sp>
      <p:sp>
        <p:nvSpPr>
          <p:cNvPr id="1208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80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80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80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129059" name="Picture 35"/>
          <p:cNvPicPr>
            <a:picLocks noChangeAspect="1" noChangeArrowheads="1"/>
          </p:cNvPicPr>
          <p:nvPr/>
        </p:nvPicPr>
        <p:blipFill>
          <a:blip r:embed="rId2" cstate="print"/>
          <a:srcRect l="22512" t="22266" r="28024" b="6250"/>
          <a:stretch>
            <a:fillRect/>
          </a:stretch>
        </p:blipFill>
        <p:spPr bwMode="auto">
          <a:xfrm>
            <a:off x="2450767" y="1124744"/>
            <a:ext cx="5289585" cy="5733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矩形 47"/>
          <p:cNvSpPr/>
          <p:nvPr/>
        </p:nvSpPr>
        <p:spPr>
          <a:xfrm>
            <a:off x="1138074" y="1196752"/>
            <a:ext cx="10576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/>
              <a:t>Table 5. 2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6" name="投影片編號版面配置區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5238F7D-4046-47D9-A977-18FFBEDB80FB}" type="slidenum">
              <a:rPr lang="en-US" altLang="zh-TW" smtClean="0"/>
              <a:pPr/>
              <a:t>19</a:t>
            </a:fld>
            <a:endParaRPr lang="en-US" altLang="zh-TW" smtClean="0"/>
          </a:p>
        </p:txBody>
      </p:sp>
      <p:sp>
        <p:nvSpPr>
          <p:cNvPr id="22537" name="Text Box 2"/>
          <p:cNvSpPr txBox="1">
            <a:spLocks noChangeArrowheads="1"/>
          </p:cNvSpPr>
          <p:nvPr/>
        </p:nvSpPr>
        <p:spPr bwMode="auto">
          <a:xfrm>
            <a:off x="850900" y="566738"/>
            <a:ext cx="7996238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 i="1">
                <a:solidFill>
                  <a:srgbClr val="FF0000"/>
                </a:solidFill>
              </a:rPr>
              <a:t>Layer Potential</a:t>
            </a:r>
            <a:r>
              <a:rPr lang="en-US" altLang="zh-TW">
                <a:solidFill>
                  <a:srgbClr val="FF0000"/>
                </a:solidFill>
              </a:rPr>
              <a:t> </a:t>
            </a:r>
            <a:r>
              <a:rPr lang="en-US" altLang="zh-TW" i="1">
                <a:solidFill>
                  <a:srgbClr val="FF0000"/>
                </a:solidFill>
              </a:rPr>
              <a:t>Representation</a:t>
            </a:r>
          </a:p>
          <a:p>
            <a:pPr>
              <a:buSzPct val="60000"/>
              <a:buFont typeface="Wingdings" pitchFamily="2" charset="2"/>
              <a:buChar char="p"/>
            </a:pPr>
            <a:r>
              <a:rPr lang="en-US" altLang="zh-TW" sz="1400"/>
              <a:t> Only</a:t>
            </a:r>
            <a:r>
              <a:rPr lang="en-US" altLang="zh-TW" sz="1400">
                <a:solidFill>
                  <a:srgbClr val="0000FF"/>
                </a:solidFill>
              </a:rPr>
              <a:t> </a:t>
            </a:r>
            <a:r>
              <a:rPr lang="en-US" altLang="zh-TW" sz="1400">
                <a:sym typeface="Wingdings" pitchFamily="2" charset="2"/>
              </a:rPr>
              <a:t>one of the BCs (</a:t>
            </a:r>
            <a:r>
              <a:rPr lang="en-US" altLang="zh-TW" sz="1400">
                <a:solidFill>
                  <a:srgbClr val="0000FF"/>
                </a:solidFill>
                <a:sym typeface="Wingdings" pitchFamily="2" charset="2"/>
              </a:rPr>
              <a:t>pressure</a:t>
            </a:r>
            <a:r>
              <a:rPr lang="en-US" altLang="zh-TW" sz="1400">
                <a:sym typeface="Wingdings" pitchFamily="2" charset="2"/>
              </a:rPr>
              <a:t> &amp; </a:t>
            </a:r>
            <a:r>
              <a:rPr lang="en-US" altLang="zh-TW" sz="1400">
                <a:solidFill>
                  <a:srgbClr val="0000FF"/>
                </a:solidFill>
                <a:sym typeface="Wingdings" pitchFamily="2" charset="2"/>
              </a:rPr>
              <a:t>velocity</a:t>
            </a:r>
            <a:r>
              <a:rPr lang="en-US" altLang="zh-TW" sz="1400">
                <a:sym typeface="Wingdings" pitchFamily="2" charset="2"/>
              </a:rPr>
              <a:t>) needs to be known</a:t>
            </a:r>
          </a:p>
          <a:p>
            <a:pPr>
              <a:buSzPct val="60000"/>
              <a:buFont typeface="Wingdings" pitchFamily="2" charset="2"/>
              <a:buChar char="p"/>
            </a:pPr>
            <a:r>
              <a:rPr lang="en-US" altLang="zh-TW" sz="1400"/>
              <a:t> When the integral is evaluated ‘</a:t>
            </a:r>
            <a:r>
              <a:rPr lang="en-US" altLang="zh-TW" sz="1400">
                <a:solidFill>
                  <a:srgbClr val="FF0000"/>
                </a:solidFill>
              </a:rPr>
              <a:t>outside</a:t>
            </a:r>
            <a:r>
              <a:rPr lang="en-US" altLang="zh-TW" sz="1400"/>
              <a:t>’ the domain of interest, we do not obtain </a:t>
            </a:r>
            <a:r>
              <a:rPr lang="en-US" altLang="zh-TW" sz="1400">
                <a:solidFill>
                  <a:srgbClr val="FF0000"/>
                </a:solidFill>
              </a:rPr>
              <a:t>zero</a:t>
            </a:r>
            <a:r>
              <a:rPr lang="en-US" altLang="zh-TW" sz="1400"/>
              <a:t> as the KHIE yields.</a:t>
            </a:r>
          </a:p>
        </p:txBody>
      </p:sp>
      <p:sp>
        <p:nvSpPr>
          <p:cNvPr id="22538" name="Rectangle 3"/>
          <p:cNvSpPr>
            <a:spLocks noChangeArrowheads="1"/>
          </p:cNvSpPr>
          <p:nvPr/>
        </p:nvSpPr>
        <p:spPr bwMode="auto">
          <a:xfrm>
            <a:off x="854075" y="1685925"/>
            <a:ext cx="6927850" cy="13112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r>
              <a:rPr lang="en-US" altLang="zh-TW" sz="2000"/>
              <a:t>One draw back of the DBEM is that both the surface </a:t>
            </a:r>
            <a:r>
              <a:rPr lang="en-US" altLang="zh-TW" sz="2000">
                <a:solidFill>
                  <a:srgbClr val="0000FF"/>
                </a:solidFill>
              </a:rPr>
              <a:t>pressure</a:t>
            </a:r>
            <a:r>
              <a:rPr lang="en-US" altLang="zh-TW" sz="2000"/>
              <a:t> and </a:t>
            </a:r>
          </a:p>
          <a:p>
            <a:r>
              <a:rPr lang="en-US" altLang="zh-TW" sz="2000"/>
              <a:t>surface </a:t>
            </a:r>
            <a:r>
              <a:rPr lang="en-US" altLang="zh-TW" sz="2000">
                <a:solidFill>
                  <a:srgbClr val="0000FF"/>
                </a:solidFill>
              </a:rPr>
              <a:t>velocity</a:t>
            </a:r>
            <a:r>
              <a:rPr lang="en-US" altLang="zh-TW" sz="2000"/>
              <a:t> must be known.</a:t>
            </a:r>
          </a:p>
          <a:p>
            <a:endParaRPr lang="en-US" altLang="zh-TW" sz="2000"/>
          </a:p>
          <a:p>
            <a:r>
              <a:rPr lang="en-US" altLang="zh-TW" sz="2000"/>
              <a:t>The </a:t>
            </a:r>
            <a:r>
              <a:rPr lang="en-US" altLang="zh-TW" sz="2000">
                <a:solidFill>
                  <a:srgbClr val="FF0000"/>
                </a:solidFill>
              </a:rPr>
              <a:t>simple layer </a:t>
            </a:r>
            <a:r>
              <a:rPr lang="en-US" altLang="zh-TW" sz="2000"/>
              <a:t>potential :</a:t>
            </a:r>
          </a:p>
        </p:txBody>
      </p:sp>
      <p:sp>
        <p:nvSpPr>
          <p:cNvPr id="22539" name="Rectangle 4"/>
          <p:cNvSpPr>
            <a:spLocks noChangeArrowheads="1"/>
          </p:cNvSpPr>
          <p:nvPr/>
        </p:nvSpPr>
        <p:spPr bwMode="auto">
          <a:xfrm>
            <a:off x="0" y="3238500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graphicFrame>
        <p:nvGraphicFramePr>
          <p:cNvPr id="22530" name="Object 5"/>
          <p:cNvGraphicFramePr>
            <a:graphicFrameLocks noChangeAspect="1"/>
          </p:cNvGraphicFramePr>
          <p:nvPr/>
        </p:nvGraphicFramePr>
        <p:xfrm>
          <a:off x="2681288" y="3078163"/>
          <a:ext cx="3224212" cy="665162"/>
        </p:xfrm>
        <a:graphic>
          <a:graphicData uri="http://schemas.openxmlformats.org/presentationml/2006/ole">
            <p:oleObj spid="_x0000_s136194" name="Equation" r:id="rId3" imgW="1841400" imgH="380880" progId="Equation.DSMT4">
              <p:embed/>
            </p:oleObj>
          </a:graphicData>
        </a:graphic>
      </p:graphicFrame>
      <p:graphicFrame>
        <p:nvGraphicFramePr>
          <p:cNvPr id="22531" name="Object 7"/>
          <p:cNvGraphicFramePr>
            <a:graphicFrameLocks noChangeAspect="1"/>
          </p:cNvGraphicFramePr>
          <p:nvPr/>
        </p:nvGraphicFramePr>
        <p:xfrm>
          <a:off x="1695450" y="4194175"/>
          <a:ext cx="1527175" cy="695325"/>
        </p:xfrm>
        <a:graphic>
          <a:graphicData uri="http://schemas.openxmlformats.org/presentationml/2006/ole">
            <p:oleObj spid="_x0000_s136195" name="Equation" r:id="rId4" imgW="939600" imgH="419040" progId="Equation.DSMT4">
              <p:embed/>
            </p:oleObj>
          </a:graphicData>
        </a:graphic>
      </p:graphicFrame>
      <p:sp>
        <p:nvSpPr>
          <p:cNvPr id="22540" name="Rectangle 8"/>
          <p:cNvSpPr>
            <a:spLocks noChangeArrowheads="1"/>
          </p:cNvSpPr>
          <p:nvPr/>
        </p:nvSpPr>
        <p:spPr bwMode="auto">
          <a:xfrm>
            <a:off x="3222625" y="4284663"/>
            <a:ext cx="5559425" cy="6413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anchor="ctr">
            <a:spAutoFit/>
          </a:bodyPr>
          <a:lstStyle/>
          <a:p>
            <a:r>
              <a:rPr lang="en-US" altLang="zh-TW" sz="1800"/>
              <a:t> is an unknown strength of the </a:t>
            </a:r>
            <a:r>
              <a:rPr lang="en-US" altLang="zh-TW" sz="1800">
                <a:solidFill>
                  <a:srgbClr val="FF0000"/>
                </a:solidFill>
              </a:rPr>
              <a:t>monopole</a:t>
            </a:r>
            <a:r>
              <a:rPr lang="en-US" altLang="zh-TW" sz="1800"/>
              <a:t> pressure gradient distribution on the boundary</a:t>
            </a:r>
            <a:r>
              <a:rPr lang="en-US" altLang="zh-TW" sz="1400"/>
              <a:t>. </a:t>
            </a:r>
            <a:endParaRPr lang="en-US" altLang="zh-TW"/>
          </a:p>
        </p:txBody>
      </p:sp>
      <p:sp>
        <p:nvSpPr>
          <p:cNvPr id="22541" name="Text Box 9"/>
          <p:cNvSpPr txBox="1">
            <a:spLocks noChangeArrowheads="1"/>
          </p:cNvSpPr>
          <p:nvPr/>
        </p:nvSpPr>
        <p:spPr bwMode="auto">
          <a:xfrm>
            <a:off x="1042988" y="4941888"/>
            <a:ext cx="7200900" cy="762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2000"/>
              <a:t>In this representation, the pressures are continuous across the boundary, while the </a:t>
            </a:r>
            <a:r>
              <a:rPr lang="en-US" altLang="zh-TW" sz="2000">
                <a:solidFill>
                  <a:srgbClr val="FF0000"/>
                </a:solidFill>
              </a:rPr>
              <a:t>velocities</a:t>
            </a:r>
            <a:r>
              <a:rPr lang="en-US" altLang="zh-TW" sz="2000"/>
              <a:t> are </a:t>
            </a:r>
            <a:r>
              <a:rPr lang="en-US" altLang="zh-TW" sz="2000">
                <a:solidFill>
                  <a:srgbClr val="FF0000"/>
                </a:solidFill>
              </a:rPr>
              <a:t>discontinuous</a:t>
            </a:r>
            <a:r>
              <a:rPr lang="en-US" altLang="zh-TW" sz="2000"/>
              <a:t> across the boundary.</a:t>
            </a:r>
            <a:r>
              <a:rPr lang="en-US" altLang="zh-TW"/>
              <a:t> 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6372225" y="2643188"/>
            <a:ext cx="1979613" cy="876300"/>
            <a:chOff x="4014" y="1665"/>
            <a:chExt cx="1247" cy="552"/>
          </a:xfrm>
        </p:grpSpPr>
        <p:sp>
          <p:nvSpPr>
            <p:cNvPr id="22545" name="Freeform 11"/>
            <p:cNvSpPr>
              <a:spLocks/>
            </p:cNvSpPr>
            <p:nvPr/>
          </p:nvSpPr>
          <p:spPr bwMode="auto">
            <a:xfrm>
              <a:off x="4014" y="1820"/>
              <a:ext cx="1247" cy="397"/>
            </a:xfrm>
            <a:custGeom>
              <a:avLst/>
              <a:gdLst>
                <a:gd name="T0" fmla="*/ 0 w 1247"/>
                <a:gd name="T1" fmla="*/ 0 h 397"/>
                <a:gd name="T2" fmla="*/ 510 w 1247"/>
                <a:gd name="T3" fmla="*/ 85 h 397"/>
                <a:gd name="T4" fmla="*/ 1247 w 1247"/>
                <a:gd name="T5" fmla="*/ 397 h 397"/>
                <a:gd name="T6" fmla="*/ 0 60000 65536"/>
                <a:gd name="T7" fmla="*/ 0 60000 65536"/>
                <a:gd name="T8" fmla="*/ 0 60000 65536"/>
                <a:gd name="T9" fmla="*/ 0 w 1247"/>
                <a:gd name="T10" fmla="*/ 0 h 397"/>
                <a:gd name="T11" fmla="*/ 1247 w 1247"/>
                <a:gd name="T12" fmla="*/ 397 h 39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47" h="397">
                  <a:moveTo>
                    <a:pt x="0" y="0"/>
                  </a:moveTo>
                  <a:cubicBezTo>
                    <a:pt x="151" y="9"/>
                    <a:pt x="302" y="19"/>
                    <a:pt x="510" y="85"/>
                  </a:cubicBezTo>
                  <a:cubicBezTo>
                    <a:pt x="718" y="151"/>
                    <a:pt x="982" y="274"/>
                    <a:pt x="1247" y="397"/>
                  </a:cubicBezTo>
                </a:path>
              </a:pathLst>
            </a:custGeom>
            <a:noFill/>
            <a:ln w="28575" cap="sq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TW" altLang="en-US"/>
            </a:p>
          </p:txBody>
        </p:sp>
        <p:grpSp>
          <p:nvGrpSpPr>
            <p:cNvPr id="3" name="Group 12"/>
            <p:cNvGrpSpPr>
              <a:grpSpLocks/>
            </p:cNvGrpSpPr>
            <p:nvPr/>
          </p:nvGrpSpPr>
          <p:grpSpPr bwMode="auto">
            <a:xfrm>
              <a:off x="4184" y="1665"/>
              <a:ext cx="170" cy="212"/>
              <a:chOff x="4184" y="1665"/>
              <a:chExt cx="170" cy="212"/>
            </a:xfrm>
          </p:grpSpPr>
          <p:sp>
            <p:nvSpPr>
              <p:cNvPr id="22556" name="Oval 13"/>
              <p:cNvSpPr>
                <a:spLocks noChangeArrowheads="1"/>
              </p:cNvSpPr>
              <p:nvPr/>
            </p:nvSpPr>
            <p:spPr bwMode="auto">
              <a:xfrm>
                <a:off x="4212" y="1706"/>
                <a:ext cx="142" cy="142"/>
              </a:xfrm>
              <a:prstGeom prst="ellipse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2557" name="Text Box 14"/>
              <p:cNvSpPr txBox="1">
                <a:spLocks noChangeArrowheads="1"/>
              </p:cNvSpPr>
              <p:nvPr/>
            </p:nvSpPr>
            <p:spPr bwMode="auto">
              <a:xfrm>
                <a:off x="4184" y="1665"/>
                <a:ext cx="142" cy="21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TW" sz="1600"/>
                  <a:t>+</a:t>
                </a:r>
              </a:p>
            </p:txBody>
          </p:sp>
        </p:grpSp>
        <p:grpSp>
          <p:nvGrpSpPr>
            <p:cNvPr id="4" name="Group 15"/>
            <p:cNvGrpSpPr>
              <a:grpSpLocks/>
            </p:cNvGrpSpPr>
            <p:nvPr/>
          </p:nvGrpSpPr>
          <p:grpSpPr bwMode="auto">
            <a:xfrm>
              <a:off x="4383" y="1706"/>
              <a:ext cx="170" cy="212"/>
              <a:chOff x="4184" y="1665"/>
              <a:chExt cx="170" cy="212"/>
            </a:xfrm>
          </p:grpSpPr>
          <p:sp>
            <p:nvSpPr>
              <p:cNvPr id="22554" name="Oval 16"/>
              <p:cNvSpPr>
                <a:spLocks noChangeArrowheads="1"/>
              </p:cNvSpPr>
              <p:nvPr/>
            </p:nvSpPr>
            <p:spPr bwMode="auto">
              <a:xfrm>
                <a:off x="4212" y="1706"/>
                <a:ext cx="142" cy="142"/>
              </a:xfrm>
              <a:prstGeom prst="ellipse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2555" name="Text Box 17"/>
              <p:cNvSpPr txBox="1">
                <a:spLocks noChangeArrowheads="1"/>
              </p:cNvSpPr>
              <p:nvPr/>
            </p:nvSpPr>
            <p:spPr bwMode="auto">
              <a:xfrm>
                <a:off x="4184" y="1665"/>
                <a:ext cx="142" cy="21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TW" sz="1600"/>
                  <a:t>+</a:t>
                </a:r>
              </a:p>
            </p:txBody>
          </p:sp>
        </p:grpSp>
        <p:grpSp>
          <p:nvGrpSpPr>
            <p:cNvPr id="5" name="Group 18"/>
            <p:cNvGrpSpPr>
              <a:grpSpLocks/>
            </p:cNvGrpSpPr>
            <p:nvPr/>
          </p:nvGrpSpPr>
          <p:grpSpPr bwMode="auto">
            <a:xfrm>
              <a:off x="4609" y="1778"/>
              <a:ext cx="170" cy="212"/>
              <a:chOff x="4184" y="1665"/>
              <a:chExt cx="170" cy="212"/>
            </a:xfrm>
          </p:grpSpPr>
          <p:sp>
            <p:nvSpPr>
              <p:cNvPr id="22552" name="Oval 19"/>
              <p:cNvSpPr>
                <a:spLocks noChangeArrowheads="1"/>
              </p:cNvSpPr>
              <p:nvPr/>
            </p:nvSpPr>
            <p:spPr bwMode="auto">
              <a:xfrm>
                <a:off x="4212" y="1706"/>
                <a:ext cx="142" cy="142"/>
              </a:xfrm>
              <a:prstGeom prst="ellipse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2553" name="Text Box 20"/>
              <p:cNvSpPr txBox="1">
                <a:spLocks noChangeArrowheads="1"/>
              </p:cNvSpPr>
              <p:nvPr/>
            </p:nvSpPr>
            <p:spPr bwMode="auto">
              <a:xfrm>
                <a:off x="4184" y="1665"/>
                <a:ext cx="142" cy="21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TW" sz="1600"/>
                  <a:t>+</a:t>
                </a:r>
              </a:p>
            </p:txBody>
          </p:sp>
        </p:grpSp>
        <p:grpSp>
          <p:nvGrpSpPr>
            <p:cNvPr id="6" name="Group 21"/>
            <p:cNvGrpSpPr>
              <a:grpSpLocks/>
            </p:cNvGrpSpPr>
            <p:nvPr/>
          </p:nvGrpSpPr>
          <p:grpSpPr bwMode="auto">
            <a:xfrm>
              <a:off x="4865" y="1891"/>
              <a:ext cx="170" cy="212"/>
              <a:chOff x="4184" y="1665"/>
              <a:chExt cx="170" cy="212"/>
            </a:xfrm>
          </p:grpSpPr>
          <p:sp>
            <p:nvSpPr>
              <p:cNvPr id="22550" name="Oval 22"/>
              <p:cNvSpPr>
                <a:spLocks noChangeArrowheads="1"/>
              </p:cNvSpPr>
              <p:nvPr/>
            </p:nvSpPr>
            <p:spPr bwMode="auto">
              <a:xfrm>
                <a:off x="4212" y="1706"/>
                <a:ext cx="142" cy="142"/>
              </a:xfrm>
              <a:prstGeom prst="ellipse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2551" name="Text Box 23"/>
              <p:cNvSpPr txBox="1">
                <a:spLocks noChangeArrowheads="1"/>
              </p:cNvSpPr>
              <p:nvPr/>
            </p:nvSpPr>
            <p:spPr bwMode="auto">
              <a:xfrm>
                <a:off x="4184" y="1665"/>
                <a:ext cx="142" cy="21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TW" sz="1600"/>
                  <a:t>+</a:t>
                </a:r>
              </a:p>
            </p:txBody>
          </p:sp>
        </p:grpSp>
      </p:grpSp>
      <p:sp>
        <p:nvSpPr>
          <p:cNvPr id="22543" name="Rectangle 24"/>
          <p:cNvSpPr>
            <a:spLocks noChangeArrowheads="1"/>
          </p:cNvSpPr>
          <p:nvPr/>
        </p:nvSpPr>
        <p:spPr bwMode="auto">
          <a:xfrm>
            <a:off x="0" y="3205163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graphicFrame>
        <p:nvGraphicFramePr>
          <p:cNvPr id="22532" name="Object 25"/>
          <p:cNvGraphicFramePr>
            <a:graphicFrameLocks noChangeAspect="1"/>
          </p:cNvGraphicFramePr>
          <p:nvPr/>
        </p:nvGraphicFramePr>
        <p:xfrm>
          <a:off x="1106488" y="5724525"/>
          <a:ext cx="3556000" cy="593725"/>
        </p:xfrm>
        <a:graphic>
          <a:graphicData uri="http://schemas.openxmlformats.org/presentationml/2006/ole">
            <p:oleObj spid="_x0000_s136196" name="Equation" r:id="rId5" imgW="2679700" imgH="444500" progId="Equation.DSMT4">
              <p:embed/>
            </p:oleObj>
          </a:graphicData>
        </a:graphic>
      </p:graphicFrame>
      <p:sp>
        <p:nvSpPr>
          <p:cNvPr id="22544" name="Rectangle 26"/>
          <p:cNvSpPr>
            <a:spLocks noChangeArrowheads="1"/>
          </p:cNvSpPr>
          <p:nvPr/>
        </p:nvSpPr>
        <p:spPr bwMode="auto">
          <a:xfrm>
            <a:off x="0" y="3071813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graphicFrame>
        <p:nvGraphicFramePr>
          <p:cNvPr id="22533" name="Object 27"/>
          <p:cNvGraphicFramePr>
            <a:graphicFrameLocks noChangeAspect="1"/>
          </p:cNvGraphicFramePr>
          <p:nvPr/>
        </p:nvGraphicFramePr>
        <p:xfrm>
          <a:off x="4797425" y="5634038"/>
          <a:ext cx="1574800" cy="776287"/>
        </p:xfrm>
        <a:graphic>
          <a:graphicData uri="http://schemas.openxmlformats.org/presentationml/2006/ole">
            <p:oleObj spid="_x0000_s136197" name="Equation" r:id="rId6" imgW="1447800" imgH="711200" progId="Equation.DSMT4">
              <p:embed/>
            </p:oleObj>
          </a:graphicData>
        </a:graphic>
      </p:graphicFrame>
      <p:graphicFrame>
        <p:nvGraphicFramePr>
          <p:cNvPr id="22534" name="Object 28"/>
          <p:cNvGraphicFramePr>
            <a:graphicFrameLocks noChangeAspect="1"/>
          </p:cNvGraphicFramePr>
          <p:nvPr>
            <p:ph/>
          </p:nvPr>
        </p:nvGraphicFramePr>
        <p:xfrm>
          <a:off x="6416675" y="5768975"/>
          <a:ext cx="2295525" cy="511175"/>
        </p:xfrm>
        <a:graphic>
          <a:graphicData uri="http://schemas.openxmlformats.org/presentationml/2006/ole">
            <p:oleObj spid="_x0000_s136198" name="Equation" r:id="rId7" imgW="1765080" imgH="393480" progId="Equation.DSMT4">
              <p:embed/>
            </p:oleObj>
          </a:graphicData>
        </a:graphic>
      </p:graphicFrame>
      <p:graphicFrame>
        <p:nvGraphicFramePr>
          <p:cNvPr id="22535" name="Object 30"/>
          <p:cNvGraphicFramePr>
            <a:graphicFrameLocks noChangeAspect="1"/>
          </p:cNvGraphicFramePr>
          <p:nvPr/>
        </p:nvGraphicFramePr>
        <p:xfrm>
          <a:off x="1741488" y="3878263"/>
          <a:ext cx="5314950" cy="315912"/>
        </p:xfrm>
        <a:graphic>
          <a:graphicData uri="http://schemas.openxmlformats.org/presentationml/2006/ole">
            <p:oleObj spid="_x0000_s136199" name="Equation" r:id="rId8" imgW="3429000" imgH="20304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F06B06F-E85C-47E9-9C04-3F17F07147F1}" type="slidenum">
              <a:rPr lang="en-US" altLang="zh-TW" smtClean="0">
                <a:ea typeface="新細明體" charset="-120"/>
              </a:rPr>
              <a:pPr/>
              <a:t>2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30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sz="3600" dirty="0" smtClean="0">
                <a:ea typeface="全真楷書" pitchFamily="49" charset="-120"/>
              </a:rPr>
              <a:t>Outline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1115616" y="2190924"/>
            <a:ext cx="777686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1714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2800" dirty="0" smtClean="0">
                <a:latin typeface="Times New Roman" pitchFamily="18" charset="0"/>
                <a:cs typeface="Times New Roman" pitchFamily="18" charset="0"/>
              </a:rPr>
              <a:t>5.1 Fourier NAH</a:t>
            </a:r>
          </a:p>
          <a:p>
            <a:pPr indent="171450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新細明體" pitchFamily="18" charset="-120"/>
                <a:cs typeface="Times New Roman" pitchFamily="18" charset="0"/>
                <a:sym typeface="Wingdings" pitchFamily="2" charset="2"/>
              </a:rPr>
              <a:t>5.2 </a:t>
            </a:r>
            <a:r>
              <a:rPr lang="en-US" altLang="zh-TW" sz="2800" dirty="0" smtClean="0">
                <a:latin typeface="Times New Roman" pitchFamily="18" charset="0"/>
                <a:cs typeface="Times New Roman" pitchFamily="18" charset="0"/>
              </a:rPr>
              <a:t>Basis Function Model (BFM)-based NAH</a:t>
            </a:r>
          </a:p>
          <a:p>
            <a:pPr indent="1714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28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5.3 Boundary Element Method (</a:t>
            </a:r>
            <a:r>
              <a:rPr lang="en-US" altLang="zh-TW" sz="2800" dirty="0" smtClean="0">
                <a:latin typeface="Times New Roman" pitchFamily="18" charset="0"/>
                <a:cs typeface="Times New Roman" pitchFamily="18" charset="0"/>
              </a:rPr>
              <a:t>BEM)-based NAH</a:t>
            </a:r>
          </a:p>
          <a:p>
            <a:pPr indent="1714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28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5.4 </a:t>
            </a:r>
            <a:r>
              <a:rPr lang="en-US" altLang="zh-TW" sz="2800" dirty="0" smtClean="0">
                <a:latin typeface="Times New Roman" pitchFamily="18" charset="0"/>
                <a:cs typeface="Times New Roman" pitchFamily="18" charset="0"/>
              </a:rPr>
              <a:t>Equivalent Source Model (ESM)-based NAH</a:t>
            </a:r>
          </a:p>
          <a:p>
            <a:pPr indent="1714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2800" dirty="0" smtClean="0">
                <a:latin typeface="Times New Roman" pitchFamily="18" charset="0"/>
                <a:cs typeface="Times New Roman" pitchFamily="18" charset="0"/>
              </a:rPr>
              <a:t>5.5 Comparison of NF algorithms</a:t>
            </a:r>
          </a:p>
          <a:p>
            <a:pPr indent="171450" fontAlgn="base">
              <a:spcBef>
                <a:spcPct val="0"/>
              </a:spcBef>
              <a:spcAft>
                <a:spcPct val="0"/>
              </a:spcAft>
            </a:pPr>
            <a:endParaRPr lang="en-US" altLang="zh-TW" sz="2800" dirty="0" smtClean="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9" name="投影片編號版面配置區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C6B31DA-1199-443C-BB6C-F4CE6CB504A3}" type="slidenum">
              <a:rPr lang="en-US" altLang="zh-TW" smtClean="0"/>
              <a:pPr/>
              <a:t>20</a:t>
            </a:fld>
            <a:endParaRPr lang="en-US" altLang="zh-TW" smtClean="0"/>
          </a:p>
        </p:txBody>
      </p:sp>
      <p:sp>
        <p:nvSpPr>
          <p:cNvPr id="23560" name="Rectangle 2"/>
          <p:cNvSpPr>
            <a:spLocks noChangeArrowheads="1"/>
          </p:cNvSpPr>
          <p:nvPr/>
        </p:nvSpPr>
        <p:spPr bwMode="auto">
          <a:xfrm>
            <a:off x="854075" y="1530350"/>
            <a:ext cx="2986088" cy="7016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anchor="ctr">
            <a:spAutoFit/>
          </a:bodyPr>
          <a:lstStyle/>
          <a:p>
            <a:r>
              <a:rPr lang="en-US" altLang="zh-TW" sz="2000"/>
              <a:t>     </a:t>
            </a:r>
          </a:p>
          <a:p>
            <a:r>
              <a:rPr lang="en-US" altLang="zh-TW" sz="2000"/>
              <a:t>The </a:t>
            </a:r>
            <a:r>
              <a:rPr lang="en-US" altLang="zh-TW" sz="2000">
                <a:solidFill>
                  <a:srgbClr val="FF0000"/>
                </a:solidFill>
              </a:rPr>
              <a:t>double layer </a:t>
            </a:r>
            <a:r>
              <a:rPr lang="en-US" altLang="zh-TW" sz="2000"/>
              <a:t>potential :</a:t>
            </a:r>
          </a:p>
        </p:txBody>
      </p:sp>
      <p:sp>
        <p:nvSpPr>
          <p:cNvPr id="23561" name="Rectangle 3"/>
          <p:cNvSpPr>
            <a:spLocks noChangeArrowheads="1"/>
          </p:cNvSpPr>
          <p:nvPr/>
        </p:nvSpPr>
        <p:spPr bwMode="auto">
          <a:xfrm>
            <a:off x="0" y="3238500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3562" name="Rectangle 4"/>
          <p:cNvSpPr>
            <a:spLocks noChangeArrowheads="1"/>
          </p:cNvSpPr>
          <p:nvPr/>
        </p:nvSpPr>
        <p:spPr bwMode="auto">
          <a:xfrm>
            <a:off x="1692275" y="3213100"/>
            <a:ext cx="3619500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r>
              <a:rPr lang="en-US" altLang="zh-TW" sz="1800" i="1"/>
              <a:t>G</a:t>
            </a:r>
            <a:r>
              <a:rPr lang="en-US" altLang="zh-TW" sz="1800"/>
              <a:t> is the free space Green’s function.</a:t>
            </a:r>
            <a:r>
              <a:rPr lang="en-US" altLang="zh-TW" sz="1400"/>
              <a:t>  </a:t>
            </a:r>
            <a:endParaRPr lang="en-US" altLang="zh-TW"/>
          </a:p>
        </p:txBody>
      </p:sp>
      <p:graphicFrame>
        <p:nvGraphicFramePr>
          <p:cNvPr id="23554" name="Object 5"/>
          <p:cNvGraphicFramePr>
            <a:graphicFrameLocks noChangeAspect="1"/>
          </p:cNvGraphicFramePr>
          <p:nvPr/>
        </p:nvGraphicFramePr>
        <p:xfrm>
          <a:off x="1771650" y="3608388"/>
          <a:ext cx="1270000" cy="388937"/>
        </p:xfrm>
        <a:graphic>
          <a:graphicData uri="http://schemas.openxmlformats.org/presentationml/2006/ole">
            <p:oleObj spid="_x0000_s137218" name="Equation" r:id="rId3" imgW="761760" imgH="228600" progId="Equation.DSMT4">
              <p:embed/>
            </p:oleObj>
          </a:graphicData>
        </a:graphic>
      </p:graphicFrame>
      <p:sp>
        <p:nvSpPr>
          <p:cNvPr id="23563" name="Rectangle 6"/>
          <p:cNvSpPr>
            <a:spLocks noChangeArrowheads="1"/>
          </p:cNvSpPr>
          <p:nvPr/>
        </p:nvSpPr>
        <p:spPr bwMode="auto">
          <a:xfrm>
            <a:off x="3086100" y="3643313"/>
            <a:ext cx="5535613" cy="6413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anchor="ctr">
            <a:spAutoFit/>
          </a:bodyPr>
          <a:lstStyle/>
          <a:p>
            <a:r>
              <a:rPr lang="en-US" altLang="zh-TW" sz="1800"/>
              <a:t> is an unknown strength of the </a:t>
            </a:r>
            <a:r>
              <a:rPr lang="en-US" altLang="zh-TW" sz="1800">
                <a:solidFill>
                  <a:srgbClr val="FF0000"/>
                </a:solidFill>
              </a:rPr>
              <a:t>dipole</a:t>
            </a:r>
            <a:r>
              <a:rPr lang="en-US" altLang="zh-TW" sz="1800"/>
              <a:t> pressure distribution on the boundary</a:t>
            </a:r>
            <a:r>
              <a:rPr lang="en-US" altLang="zh-TW" sz="1400"/>
              <a:t>. </a:t>
            </a:r>
            <a:endParaRPr lang="en-US" altLang="zh-TW"/>
          </a:p>
        </p:txBody>
      </p:sp>
      <p:sp>
        <p:nvSpPr>
          <p:cNvPr id="23564" name="Text Box 7"/>
          <p:cNvSpPr txBox="1">
            <a:spLocks noChangeArrowheads="1"/>
          </p:cNvSpPr>
          <p:nvPr/>
        </p:nvSpPr>
        <p:spPr bwMode="auto">
          <a:xfrm>
            <a:off x="1114425" y="4149725"/>
            <a:ext cx="7058025" cy="13112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2000"/>
              <a:t>In this representation, the </a:t>
            </a:r>
            <a:r>
              <a:rPr lang="en-US" altLang="zh-TW" sz="2000">
                <a:solidFill>
                  <a:srgbClr val="FF0000"/>
                </a:solidFill>
              </a:rPr>
              <a:t>pressures</a:t>
            </a:r>
            <a:r>
              <a:rPr lang="en-US" altLang="zh-TW" sz="2000"/>
              <a:t> are </a:t>
            </a:r>
            <a:r>
              <a:rPr lang="en-US" altLang="zh-TW" sz="2000">
                <a:solidFill>
                  <a:srgbClr val="FF0000"/>
                </a:solidFill>
              </a:rPr>
              <a:t>discontinuous</a:t>
            </a:r>
            <a:r>
              <a:rPr lang="en-US" altLang="zh-TW" sz="2000"/>
              <a:t> across the boundary, while the velocities are continuous across the boundary.  Discretization of the layer representation leads to the so-called </a:t>
            </a:r>
            <a:r>
              <a:rPr lang="en-US" altLang="zh-TW" sz="2000">
                <a:solidFill>
                  <a:srgbClr val="0000FF"/>
                </a:solidFill>
              </a:rPr>
              <a:t>Indirect Boundary Element Method</a:t>
            </a:r>
            <a:r>
              <a:rPr lang="en-US" altLang="zh-TW" sz="2000"/>
              <a:t> (</a:t>
            </a:r>
            <a:r>
              <a:rPr lang="en-US" altLang="zh-TW" sz="2000">
                <a:solidFill>
                  <a:srgbClr val="FF0000"/>
                </a:solidFill>
              </a:rPr>
              <a:t>IBEM</a:t>
            </a:r>
            <a:r>
              <a:rPr lang="en-US" altLang="zh-TW" sz="2000"/>
              <a:t>).  </a:t>
            </a:r>
          </a:p>
        </p:txBody>
      </p:sp>
      <p:sp>
        <p:nvSpPr>
          <p:cNvPr id="23565" name="Rectangle 8"/>
          <p:cNvSpPr>
            <a:spLocks noChangeArrowheads="1"/>
          </p:cNvSpPr>
          <p:nvPr/>
        </p:nvSpPr>
        <p:spPr bwMode="auto">
          <a:xfrm>
            <a:off x="0" y="3205163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graphicFrame>
        <p:nvGraphicFramePr>
          <p:cNvPr id="23555" name="Object 9"/>
          <p:cNvGraphicFramePr>
            <a:graphicFrameLocks noChangeAspect="1"/>
          </p:cNvGraphicFramePr>
          <p:nvPr/>
        </p:nvGraphicFramePr>
        <p:xfrm>
          <a:off x="2238375" y="2290763"/>
          <a:ext cx="3440113" cy="777875"/>
        </p:xfrm>
        <a:graphic>
          <a:graphicData uri="http://schemas.openxmlformats.org/presentationml/2006/ole">
            <p:oleObj spid="_x0000_s137219" name="Equation" r:id="rId4" imgW="1981080" imgH="444240" progId="Equation.DSMT4">
              <p:embed/>
            </p:oleObj>
          </a:graphicData>
        </a:graphic>
      </p:graphicFrame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6192838" y="2349500"/>
            <a:ext cx="2114550" cy="830263"/>
            <a:chOff x="3901" y="1480"/>
            <a:chExt cx="1332" cy="523"/>
          </a:xfrm>
        </p:grpSpPr>
        <p:grpSp>
          <p:nvGrpSpPr>
            <p:cNvPr id="3" name="Group 11"/>
            <p:cNvGrpSpPr>
              <a:grpSpLocks/>
            </p:cNvGrpSpPr>
            <p:nvPr/>
          </p:nvGrpSpPr>
          <p:grpSpPr bwMode="auto">
            <a:xfrm>
              <a:off x="4042" y="1480"/>
              <a:ext cx="170" cy="212"/>
              <a:chOff x="4184" y="1665"/>
              <a:chExt cx="170" cy="212"/>
            </a:xfrm>
          </p:grpSpPr>
          <p:sp>
            <p:nvSpPr>
              <p:cNvPr id="23593" name="Oval 12"/>
              <p:cNvSpPr>
                <a:spLocks noChangeArrowheads="1"/>
              </p:cNvSpPr>
              <p:nvPr/>
            </p:nvSpPr>
            <p:spPr bwMode="auto">
              <a:xfrm>
                <a:off x="4212" y="1706"/>
                <a:ext cx="142" cy="142"/>
              </a:xfrm>
              <a:prstGeom prst="ellipse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3594" name="Text Box 13"/>
              <p:cNvSpPr txBox="1">
                <a:spLocks noChangeArrowheads="1"/>
              </p:cNvSpPr>
              <p:nvPr/>
            </p:nvSpPr>
            <p:spPr bwMode="auto">
              <a:xfrm>
                <a:off x="4184" y="1665"/>
                <a:ext cx="142" cy="21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TW" sz="1600"/>
                  <a:t>+</a:t>
                </a:r>
              </a:p>
            </p:txBody>
          </p:sp>
        </p:grpSp>
        <p:grpSp>
          <p:nvGrpSpPr>
            <p:cNvPr id="4" name="Group 14"/>
            <p:cNvGrpSpPr>
              <a:grpSpLocks/>
            </p:cNvGrpSpPr>
            <p:nvPr/>
          </p:nvGrpSpPr>
          <p:grpSpPr bwMode="auto">
            <a:xfrm>
              <a:off x="4326" y="1508"/>
              <a:ext cx="170" cy="212"/>
              <a:chOff x="4184" y="1665"/>
              <a:chExt cx="170" cy="212"/>
            </a:xfrm>
          </p:grpSpPr>
          <p:sp>
            <p:nvSpPr>
              <p:cNvPr id="23591" name="Oval 15"/>
              <p:cNvSpPr>
                <a:spLocks noChangeArrowheads="1"/>
              </p:cNvSpPr>
              <p:nvPr/>
            </p:nvSpPr>
            <p:spPr bwMode="auto">
              <a:xfrm>
                <a:off x="4212" y="1706"/>
                <a:ext cx="142" cy="142"/>
              </a:xfrm>
              <a:prstGeom prst="ellipse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3592" name="Text Box 16"/>
              <p:cNvSpPr txBox="1">
                <a:spLocks noChangeArrowheads="1"/>
              </p:cNvSpPr>
              <p:nvPr/>
            </p:nvSpPr>
            <p:spPr bwMode="auto">
              <a:xfrm>
                <a:off x="4184" y="1665"/>
                <a:ext cx="142" cy="21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TW" sz="1600"/>
                  <a:t>+</a:t>
                </a:r>
              </a:p>
            </p:txBody>
          </p:sp>
        </p:grpSp>
        <p:grpSp>
          <p:nvGrpSpPr>
            <p:cNvPr id="5" name="Group 17"/>
            <p:cNvGrpSpPr>
              <a:grpSpLocks/>
            </p:cNvGrpSpPr>
            <p:nvPr/>
          </p:nvGrpSpPr>
          <p:grpSpPr bwMode="auto">
            <a:xfrm>
              <a:off x="4751" y="1650"/>
              <a:ext cx="170" cy="212"/>
              <a:chOff x="4184" y="1665"/>
              <a:chExt cx="170" cy="212"/>
            </a:xfrm>
          </p:grpSpPr>
          <p:sp>
            <p:nvSpPr>
              <p:cNvPr id="23589" name="Oval 18"/>
              <p:cNvSpPr>
                <a:spLocks noChangeArrowheads="1"/>
              </p:cNvSpPr>
              <p:nvPr/>
            </p:nvSpPr>
            <p:spPr bwMode="auto">
              <a:xfrm>
                <a:off x="4212" y="1706"/>
                <a:ext cx="142" cy="142"/>
              </a:xfrm>
              <a:prstGeom prst="ellipse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3590" name="Text Box 19"/>
              <p:cNvSpPr txBox="1">
                <a:spLocks noChangeArrowheads="1"/>
              </p:cNvSpPr>
              <p:nvPr/>
            </p:nvSpPr>
            <p:spPr bwMode="auto">
              <a:xfrm>
                <a:off x="4184" y="1665"/>
                <a:ext cx="142" cy="21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TW" sz="1600"/>
                  <a:t>+</a:t>
                </a:r>
              </a:p>
            </p:txBody>
          </p:sp>
        </p:grpSp>
        <p:grpSp>
          <p:nvGrpSpPr>
            <p:cNvPr id="6" name="Group 20"/>
            <p:cNvGrpSpPr>
              <a:grpSpLocks/>
            </p:cNvGrpSpPr>
            <p:nvPr/>
          </p:nvGrpSpPr>
          <p:grpSpPr bwMode="auto">
            <a:xfrm>
              <a:off x="4524" y="1551"/>
              <a:ext cx="170" cy="212"/>
              <a:chOff x="4184" y="1665"/>
              <a:chExt cx="170" cy="212"/>
            </a:xfrm>
          </p:grpSpPr>
          <p:sp>
            <p:nvSpPr>
              <p:cNvPr id="23587" name="Oval 21"/>
              <p:cNvSpPr>
                <a:spLocks noChangeArrowheads="1"/>
              </p:cNvSpPr>
              <p:nvPr/>
            </p:nvSpPr>
            <p:spPr bwMode="auto">
              <a:xfrm>
                <a:off x="4212" y="1706"/>
                <a:ext cx="142" cy="142"/>
              </a:xfrm>
              <a:prstGeom prst="ellipse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3588" name="Text Box 22"/>
              <p:cNvSpPr txBox="1">
                <a:spLocks noChangeArrowheads="1"/>
              </p:cNvSpPr>
              <p:nvPr/>
            </p:nvSpPr>
            <p:spPr bwMode="auto">
              <a:xfrm>
                <a:off x="4184" y="1665"/>
                <a:ext cx="142" cy="21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TW" sz="1600"/>
                  <a:t>+</a:t>
                </a:r>
              </a:p>
            </p:txBody>
          </p:sp>
        </p:grpSp>
        <p:sp>
          <p:nvSpPr>
            <p:cNvPr id="23574" name="Freeform 23"/>
            <p:cNvSpPr>
              <a:spLocks/>
            </p:cNvSpPr>
            <p:nvPr/>
          </p:nvSpPr>
          <p:spPr bwMode="auto">
            <a:xfrm>
              <a:off x="3901" y="1678"/>
              <a:ext cx="1332" cy="312"/>
            </a:xfrm>
            <a:custGeom>
              <a:avLst/>
              <a:gdLst>
                <a:gd name="T0" fmla="*/ 0 w 1332"/>
                <a:gd name="T1" fmla="*/ 0 h 312"/>
                <a:gd name="T2" fmla="*/ 652 w 1332"/>
                <a:gd name="T3" fmla="*/ 57 h 312"/>
                <a:gd name="T4" fmla="*/ 1332 w 1332"/>
                <a:gd name="T5" fmla="*/ 312 h 312"/>
                <a:gd name="T6" fmla="*/ 0 60000 65536"/>
                <a:gd name="T7" fmla="*/ 0 60000 65536"/>
                <a:gd name="T8" fmla="*/ 0 60000 65536"/>
                <a:gd name="T9" fmla="*/ 0 w 1332"/>
                <a:gd name="T10" fmla="*/ 0 h 312"/>
                <a:gd name="T11" fmla="*/ 1332 w 1332"/>
                <a:gd name="T12" fmla="*/ 312 h 3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32" h="312">
                  <a:moveTo>
                    <a:pt x="0" y="0"/>
                  </a:moveTo>
                  <a:cubicBezTo>
                    <a:pt x="215" y="2"/>
                    <a:pt x="430" y="5"/>
                    <a:pt x="652" y="57"/>
                  </a:cubicBezTo>
                  <a:cubicBezTo>
                    <a:pt x="874" y="109"/>
                    <a:pt x="1219" y="270"/>
                    <a:pt x="1332" y="312"/>
                  </a:cubicBezTo>
                </a:path>
              </a:pathLst>
            </a:custGeom>
            <a:noFill/>
            <a:ln w="28575" cap="sq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TW" altLang="en-US"/>
            </a:p>
          </p:txBody>
        </p:sp>
        <p:grpSp>
          <p:nvGrpSpPr>
            <p:cNvPr id="7" name="Group 24"/>
            <p:cNvGrpSpPr>
              <a:grpSpLocks/>
            </p:cNvGrpSpPr>
            <p:nvPr/>
          </p:nvGrpSpPr>
          <p:grpSpPr bwMode="auto">
            <a:xfrm>
              <a:off x="4014" y="1650"/>
              <a:ext cx="170" cy="212"/>
              <a:chOff x="4184" y="1665"/>
              <a:chExt cx="170" cy="212"/>
            </a:xfrm>
          </p:grpSpPr>
          <p:sp>
            <p:nvSpPr>
              <p:cNvPr id="23585" name="Oval 25"/>
              <p:cNvSpPr>
                <a:spLocks noChangeArrowheads="1"/>
              </p:cNvSpPr>
              <p:nvPr/>
            </p:nvSpPr>
            <p:spPr bwMode="auto">
              <a:xfrm>
                <a:off x="4212" y="1706"/>
                <a:ext cx="142" cy="142"/>
              </a:xfrm>
              <a:prstGeom prst="ellipse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3586" name="Text Box 26"/>
              <p:cNvSpPr txBox="1">
                <a:spLocks noChangeArrowheads="1"/>
              </p:cNvSpPr>
              <p:nvPr/>
            </p:nvSpPr>
            <p:spPr bwMode="auto">
              <a:xfrm>
                <a:off x="4184" y="1665"/>
                <a:ext cx="142" cy="21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TW" sz="1600"/>
                  <a:t>-</a:t>
                </a:r>
              </a:p>
            </p:txBody>
          </p:sp>
        </p:grpSp>
        <p:grpSp>
          <p:nvGrpSpPr>
            <p:cNvPr id="8" name="Group 27"/>
            <p:cNvGrpSpPr>
              <a:grpSpLocks/>
            </p:cNvGrpSpPr>
            <p:nvPr/>
          </p:nvGrpSpPr>
          <p:grpSpPr bwMode="auto">
            <a:xfrm>
              <a:off x="4298" y="1678"/>
              <a:ext cx="170" cy="212"/>
              <a:chOff x="4184" y="1665"/>
              <a:chExt cx="170" cy="212"/>
            </a:xfrm>
          </p:grpSpPr>
          <p:sp>
            <p:nvSpPr>
              <p:cNvPr id="23583" name="Oval 28"/>
              <p:cNvSpPr>
                <a:spLocks noChangeArrowheads="1"/>
              </p:cNvSpPr>
              <p:nvPr/>
            </p:nvSpPr>
            <p:spPr bwMode="auto">
              <a:xfrm>
                <a:off x="4212" y="1706"/>
                <a:ext cx="142" cy="142"/>
              </a:xfrm>
              <a:prstGeom prst="ellipse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3584" name="Text Box 29"/>
              <p:cNvSpPr txBox="1">
                <a:spLocks noChangeArrowheads="1"/>
              </p:cNvSpPr>
              <p:nvPr/>
            </p:nvSpPr>
            <p:spPr bwMode="auto">
              <a:xfrm>
                <a:off x="4184" y="1665"/>
                <a:ext cx="142" cy="21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TW" sz="1600"/>
                  <a:t>-</a:t>
                </a:r>
              </a:p>
            </p:txBody>
          </p:sp>
        </p:grpSp>
        <p:grpSp>
          <p:nvGrpSpPr>
            <p:cNvPr id="9" name="Group 30"/>
            <p:cNvGrpSpPr>
              <a:grpSpLocks/>
            </p:cNvGrpSpPr>
            <p:nvPr/>
          </p:nvGrpSpPr>
          <p:grpSpPr bwMode="auto">
            <a:xfrm>
              <a:off x="4496" y="1721"/>
              <a:ext cx="170" cy="212"/>
              <a:chOff x="4184" y="1665"/>
              <a:chExt cx="170" cy="212"/>
            </a:xfrm>
          </p:grpSpPr>
          <p:sp>
            <p:nvSpPr>
              <p:cNvPr id="23581" name="Oval 31"/>
              <p:cNvSpPr>
                <a:spLocks noChangeArrowheads="1"/>
              </p:cNvSpPr>
              <p:nvPr/>
            </p:nvSpPr>
            <p:spPr bwMode="auto">
              <a:xfrm>
                <a:off x="4212" y="1706"/>
                <a:ext cx="142" cy="142"/>
              </a:xfrm>
              <a:prstGeom prst="ellipse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3582" name="Text Box 32"/>
              <p:cNvSpPr txBox="1">
                <a:spLocks noChangeArrowheads="1"/>
              </p:cNvSpPr>
              <p:nvPr/>
            </p:nvSpPr>
            <p:spPr bwMode="auto">
              <a:xfrm>
                <a:off x="4184" y="1665"/>
                <a:ext cx="142" cy="21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TW" sz="1600"/>
                  <a:t>-</a:t>
                </a:r>
              </a:p>
            </p:txBody>
          </p:sp>
        </p:grpSp>
        <p:grpSp>
          <p:nvGrpSpPr>
            <p:cNvPr id="10" name="Group 33"/>
            <p:cNvGrpSpPr>
              <a:grpSpLocks/>
            </p:cNvGrpSpPr>
            <p:nvPr/>
          </p:nvGrpSpPr>
          <p:grpSpPr bwMode="auto">
            <a:xfrm>
              <a:off x="4694" y="1791"/>
              <a:ext cx="170" cy="212"/>
              <a:chOff x="4184" y="1665"/>
              <a:chExt cx="170" cy="212"/>
            </a:xfrm>
          </p:grpSpPr>
          <p:sp>
            <p:nvSpPr>
              <p:cNvPr id="23579" name="Oval 34"/>
              <p:cNvSpPr>
                <a:spLocks noChangeArrowheads="1"/>
              </p:cNvSpPr>
              <p:nvPr/>
            </p:nvSpPr>
            <p:spPr bwMode="auto">
              <a:xfrm>
                <a:off x="4212" y="1706"/>
                <a:ext cx="142" cy="142"/>
              </a:xfrm>
              <a:prstGeom prst="ellipse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3580" name="Text Box 35"/>
              <p:cNvSpPr txBox="1">
                <a:spLocks noChangeArrowheads="1"/>
              </p:cNvSpPr>
              <p:nvPr/>
            </p:nvSpPr>
            <p:spPr bwMode="auto">
              <a:xfrm>
                <a:off x="4184" y="1665"/>
                <a:ext cx="142" cy="21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TW" sz="1600"/>
                  <a:t>-</a:t>
                </a:r>
              </a:p>
            </p:txBody>
          </p:sp>
        </p:grpSp>
      </p:grpSp>
      <p:sp>
        <p:nvSpPr>
          <p:cNvPr id="23567" name="Rectangle 36"/>
          <p:cNvSpPr>
            <a:spLocks noChangeArrowheads="1"/>
          </p:cNvSpPr>
          <p:nvPr/>
        </p:nvSpPr>
        <p:spPr bwMode="auto">
          <a:xfrm>
            <a:off x="0" y="3205163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graphicFrame>
        <p:nvGraphicFramePr>
          <p:cNvPr id="23556" name="Object 37"/>
          <p:cNvGraphicFramePr>
            <a:graphicFrameLocks noChangeAspect="1"/>
          </p:cNvGraphicFramePr>
          <p:nvPr/>
        </p:nvGraphicFramePr>
        <p:xfrm>
          <a:off x="836613" y="5570538"/>
          <a:ext cx="3735387" cy="649287"/>
        </p:xfrm>
        <a:graphic>
          <a:graphicData uri="http://schemas.openxmlformats.org/presentationml/2006/ole">
            <p:oleObj spid="_x0000_s137220" name="Equation" r:id="rId5" imgW="2578100" imgH="444500" progId="Equation.DSMT4">
              <p:embed/>
            </p:oleObj>
          </a:graphicData>
        </a:graphic>
      </p:graphicFrame>
      <p:sp>
        <p:nvSpPr>
          <p:cNvPr id="23568" name="Rectangle 38"/>
          <p:cNvSpPr>
            <a:spLocks noChangeArrowheads="1"/>
          </p:cNvSpPr>
          <p:nvPr/>
        </p:nvSpPr>
        <p:spPr bwMode="auto">
          <a:xfrm>
            <a:off x="0" y="3071813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graphicFrame>
        <p:nvGraphicFramePr>
          <p:cNvPr id="23557" name="Object 39"/>
          <p:cNvGraphicFramePr>
            <a:graphicFrameLocks noChangeAspect="1"/>
          </p:cNvGraphicFramePr>
          <p:nvPr/>
        </p:nvGraphicFramePr>
        <p:xfrm>
          <a:off x="4616450" y="5465763"/>
          <a:ext cx="1709738" cy="842962"/>
        </p:xfrm>
        <a:graphic>
          <a:graphicData uri="http://schemas.openxmlformats.org/presentationml/2006/ole">
            <p:oleObj spid="_x0000_s137221" name="Equation" r:id="rId6" imgW="1447800" imgH="711200" progId="Equation.DSMT4">
              <p:embed/>
            </p:oleObj>
          </a:graphicData>
        </a:graphic>
      </p:graphicFrame>
      <p:graphicFrame>
        <p:nvGraphicFramePr>
          <p:cNvPr id="23558" name="Object 40"/>
          <p:cNvGraphicFramePr>
            <a:graphicFrameLocks noChangeAspect="1"/>
          </p:cNvGraphicFramePr>
          <p:nvPr>
            <p:ph/>
          </p:nvPr>
        </p:nvGraphicFramePr>
        <p:xfrm>
          <a:off x="6327775" y="5665788"/>
          <a:ext cx="2430463" cy="373062"/>
        </p:xfrm>
        <a:graphic>
          <a:graphicData uri="http://schemas.openxmlformats.org/presentationml/2006/ole">
            <p:oleObj spid="_x0000_s137222" name="Equation" r:id="rId7" imgW="1574640" imgH="241200" progId="Equation.DSMT4">
              <p:embed/>
            </p:oleObj>
          </a:graphicData>
        </a:graphic>
      </p:graphicFrame>
      <p:sp>
        <p:nvSpPr>
          <p:cNvPr id="23569" name="Text Box 41"/>
          <p:cNvSpPr txBox="1">
            <a:spLocks noChangeArrowheads="1"/>
          </p:cNvSpPr>
          <p:nvPr/>
        </p:nvSpPr>
        <p:spPr bwMode="auto">
          <a:xfrm>
            <a:off x="927100" y="819150"/>
            <a:ext cx="7515225" cy="336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TW" altLang="zh-TW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890080" cy="1143000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effectLst/>
              </a:rPr>
              <a:t>Boundary Element Method (BEM)-based NAH</a:t>
            </a:r>
            <a:endParaRPr lang="zh-TW" altLang="en-US" sz="3200" dirty="0">
              <a:effectLst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44AF5-040C-4A77-9C07-FD1A8D25ABBD}" type="slidenum">
              <a:rPr lang="zh-TW" altLang="en-US" smtClean="0"/>
              <a:pPr/>
              <a:t>21</a:t>
            </a:fld>
            <a:endParaRPr lang="zh-TW" altLang="en-US"/>
          </a:p>
        </p:txBody>
      </p:sp>
      <p:sp>
        <p:nvSpPr>
          <p:cNvPr id="1208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9" name="矩形 8"/>
          <p:cNvSpPr/>
          <p:nvPr/>
        </p:nvSpPr>
        <p:spPr>
          <a:xfrm>
            <a:off x="1115616" y="2771636"/>
            <a:ext cx="46228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Source surface </a:t>
            </a:r>
            <a:r>
              <a:rPr lang="en-US" altLang="zh-TW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hologram surface</a:t>
            </a:r>
            <a:endParaRPr lang="zh-TW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80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" name="矩形 11"/>
          <p:cNvSpPr/>
          <p:nvPr/>
        </p:nvSpPr>
        <p:spPr>
          <a:xfrm>
            <a:off x="1115616" y="3563724"/>
            <a:ext cx="49685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Source surface </a:t>
            </a:r>
            <a:r>
              <a:rPr lang="en-US" altLang="zh-TW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reconstruction </a:t>
            </a: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surface </a:t>
            </a:r>
            <a:endParaRPr lang="zh-TW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80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80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7" name="矩形 16"/>
          <p:cNvSpPr/>
          <p:nvPr/>
        </p:nvSpPr>
        <p:spPr>
          <a:xfrm>
            <a:off x="1115616" y="4437112"/>
            <a:ext cx="49685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It follows that from Eqs.(1) and (2)</a:t>
            </a:r>
            <a:endParaRPr lang="zh-TW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文字方塊 17"/>
          <p:cNvSpPr txBox="1"/>
          <p:nvPr/>
        </p:nvSpPr>
        <p:spPr>
          <a:xfrm>
            <a:off x="4932040" y="3140968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dirty="0" smtClean="0">
                <a:latin typeface="Times New Roman" pitchFamily="18" charset="0"/>
                <a:cs typeface="Times New Roman" pitchFamily="18" charset="0"/>
              </a:rPr>
              <a:t>(1)</a:t>
            </a:r>
            <a:endParaRPr lang="zh-TW" altLang="en-US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文字方塊 18"/>
          <p:cNvSpPr txBox="1"/>
          <p:nvPr/>
        </p:nvSpPr>
        <p:spPr>
          <a:xfrm>
            <a:off x="4932040" y="3933056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dirty="0" smtClean="0">
                <a:latin typeface="Times New Roman" pitchFamily="18" charset="0"/>
                <a:cs typeface="Times New Roman" pitchFamily="18" charset="0"/>
              </a:rPr>
              <a:t>(2)</a:t>
            </a:r>
            <a:endParaRPr lang="zh-TW" altLang="en-US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文字方塊 19"/>
          <p:cNvSpPr txBox="1"/>
          <p:nvPr/>
        </p:nvSpPr>
        <p:spPr>
          <a:xfrm>
            <a:off x="1043608" y="1268760"/>
            <a:ext cx="5904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TW" sz="2400" dirty="0" smtClean="0">
                <a:solidFill>
                  <a:srgbClr val="FF0000"/>
                </a:solidFill>
              </a:rPr>
              <a:t>Indirect BEM formulation</a:t>
            </a:r>
          </a:p>
        </p:txBody>
      </p:sp>
      <p:pic>
        <p:nvPicPr>
          <p:cNvPr id="1331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772816"/>
            <a:ext cx="297033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2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2204864"/>
            <a:ext cx="1120124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矩形 20"/>
          <p:cNvSpPr/>
          <p:nvPr/>
        </p:nvSpPr>
        <p:spPr>
          <a:xfrm>
            <a:off x="4773658" y="1772816"/>
            <a:ext cx="24626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(source-layer potential)</a:t>
            </a:r>
            <a:endParaRPr lang="zh-TW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2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33127" name="Object 7"/>
          <p:cNvGraphicFramePr>
            <a:graphicFrameLocks noChangeAspect="1"/>
          </p:cNvGraphicFramePr>
          <p:nvPr/>
        </p:nvGraphicFramePr>
        <p:xfrm>
          <a:off x="2327751" y="3140968"/>
          <a:ext cx="1020113" cy="360040"/>
        </p:xfrm>
        <a:graphic>
          <a:graphicData uri="http://schemas.openxmlformats.org/presentationml/2006/ole">
            <p:oleObj spid="_x0000_s133127" name="Equation" r:id="rId5" imgW="647700" imgH="228600" progId="Equation.DSMT4">
              <p:embed/>
            </p:oleObj>
          </a:graphicData>
        </a:graphic>
      </p:graphicFrame>
      <p:graphicFrame>
        <p:nvGraphicFramePr>
          <p:cNvPr id="133129" name="Object 9"/>
          <p:cNvGraphicFramePr>
            <a:graphicFrameLocks noChangeAspect="1"/>
          </p:cNvGraphicFramePr>
          <p:nvPr/>
        </p:nvGraphicFramePr>
        <p:xfrm>
          <a:off x="2339752" y="3933056"/>
          <a:ext cx="1001713" cy="358775"/>
        </p:xfrm>
        <a:graphic>
          <a:graphicData uri="http://schemas.openxmlformats.org/presentationml/2006/ole">
            <p:oleObj spid="_x0000_s133129" name="Equation" r:id="rId6" imgW="634680" imgH="228600" progId="Equation.DSMT4">
              <p:embed/>
            </p:oleObj>
          </a:graphicData>
        </a:graphic>
      </p:graphicFrame>
      <p:graphicFrame>
        <p:nvGraphicFramePr>
          <p:cNvPr id="133131" name="Object 11"/>
          <p:cNvGraphicFramePr>
            <a:graphicFrameLocks noChangeAspect="1"/>
          </p:cNvGraphicFramePr>
          <p:nvPr/>
        </p:nvGraphicFramePr>
        <p:xfrm>
          <a:off x="2343919" y="4869160"/>
          <a:ext cx="1724025" cy="1116012"/>
        </p:xfrm>
        <a:graphic>
          <a:graphicData uri="http://schemas.openxmlformats.org/presentationml/2006/ole">
            <p:oleObj spid="_x0000_s133131" name="Equation" r:id="rId7" imgW="1091880" imgH="711000" progId="Equation.DSMT4">
              <p:embed/>
            </p:oleObj>
          </a:graphicData>
        </a:graphic>
      </p:graphicFrame>
      <p:sp>
        <p:nvSpPr>
          <p:cNvPr id="25" name="矩形 24"/>
          <p:cNvSpPr/>
          <p:nvPr/>
        </p:nvSpPr>
        <p:spPr>
          <a:xfrm>
            <a:off x="4590256" y="5025950"/>
            <a:ext cx="38701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Reasonable </a:t>
            </a:r>
            <a:r>
              <a:rPr lang="en-US" altLang="zh-TW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standoff distance </a:t>
            </a: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must be maintained between the reconstruction and the virtual source surface.</a:t>
            </a:r>
            <a:endParaRPr lang="zh-TW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259632" y="6156012"/>
            <a:ext cx="7128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Similar matrix equations can be derived, based on </a:t>
            </a:r>
            <a:r>
              <a:rPr lang="en-US" altLang="zh-TW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double-layer potential</a:t>
            </a: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TW" alt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890080" cy="1143000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Times New Roman" pitchFamily="18" charset="0"/>
                <a:cs typeface="Times New Roman" pitchFamily="18" charset="0"/>
              </a:rPr>
              <a:t>Equivalent Source Model (ESM)-based NAH</a:t>
            </a:r>
            <a:endParaRPr lang="zh-TW" altLang="en-US" sz="3200" dirty="0">
              <a:effectLst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44AF5-040C-4A77-9C07-FD1A8D25ABBD}" type="slidenum">
              <a:rPr lang="zh-TW" altLang="en-US" smtClean="0"/>
              <a:pPr/>
              <a:t>22</a:t>
            </a:fld>
            <a:endParaRPr lang="zh-TW" altLang="en-US"/>
          </a:p>
        </p:txBody>
      </p:sp>
      <p:sp>
        <p:nvSpPr>
          <p:cNvPr id="1208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80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80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80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0" name="文字方塊 19"/>
          <p:cNvSpPr txBox="1"/>
          <p:nvPr/>
        </p:nvSpPr>
        <p:spPr>
          <a:xfrm>
            <a:off x="1115616" y="1268760"/>
            <a:ext cx="6912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TW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Definitions of important surfaces used in the ESM</a:t>
            </a:r>
          </a:p>
        </p:txBody>
      </p:sp>
      <p:sp>
        <p:nvSpPr>
          <p:cNvPr id="13312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138246" name="Picture 6"/>
          <p:cNvPicPr>
            <a:picLocks noChangeAspect="1" noChangeArrowheads="1"/>
          </p:cNvPicPr>
          <p:nvPr/>
        </p:nvPicPr>
        <p:blipFill>
          <a:blip r:embed="rId2" cstate="print"/>
          <a:srcRect l="26375" t="38188" r="36711" b="16532"/>
          <a:stretch>
            <a:fillRect/>
          </a:stretch>
        </p:blipFill>
        <p:spPr bwMode="auto">
          <a:xfrm>
            <a:off x="2771800" y="1772816"/>
            <a:ext cx="3600400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文字方塊 25"/>
          <p:cNvSpPr txBox="1"/>
          <p:nvPr/>
        </p:nvSpPr>
        <p:spPr>
          <a:xfrm>
            <a:off x="1835696" y="5199583"/>
            <a:ext cx="59766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TW" sz="2000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zh-TW" sz="2000" i="1" baseline="-25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altLang="zh-TW" sz="2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hologram surface on which pressure is measured</a:t>
            </a:r>
          </a:p>
          <a:p>
            <a:pPr algn="just"/>
            <a:r>
              <a:rPr lang="en-US" altLang="zh-TW" sz="20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zh-TW" sz="2000" i="1" baseline="-25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zh-TW" sz="2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source surface for which velocity is reconstructed</a:t>
            </a:r>
          </a:p>
          <a:p>
            <a:pPr algn="just"/>
            <a:r>
              <a:rPr lang="en-US" altLang="zh-TW" sz="2000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zh-TW" sz="2000" i="1" baseline="-25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altLang="zh-TW" sz="2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source surface on which virtual sources are deployed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890080" cy="1143000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Times New Roman" pitchFamily="18" charset="0"/>
                <a:cs typeface="Times New Roman" pitchFamily="18" charset="0"/>
              </a:rPr>
              <a:t>Equivalent Source Model (ESM)-based NAH</a:t>
            </a:r>
            <a:endParaRPr lang="zh-TW" altLang="en-US" sz="3200" dirty="0">
              <a:effectLst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44AF5-040C-4A77-9C07-FD1A8D25ABBD}" type="slidenum">
              <a:rPr lang="zh-TW" altLang="en-US" smtClean="0"/>
              <a:pPr/>
              <a:t>23</a:t>
            </a:fld>
            <a:endParaRPr lang="zh-TW" altLang="en-US"/>
          </a:p>
        </p:txBody>
      </p:sp>
      <p:sp>
        <p:nvSpPr>
          <p:cNvPr id="1208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80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80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80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0" name="文字方塊 19"/>
          <p:cNvSpPr txBox="1"/>
          <p:nvPr/>
        </p:nvSpPr>
        <p:spPr>
          <a:xfrm>
            <a:off x="1115616" y="1268760"/>
            <a:ext cx="6912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TW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Indirect ESM</a:t>
            </a:r>
          </a:p>
        </p:txBody>
      </p:sp>
      <p:sp>
        <p:nvSpPr>
          <p:cNvPr id="13312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" name="矩形 11"/>
          <p:cNvSpPr/>
          <p:nvPr/>
        </p:nvSpPr>
        <p:spPr>
          <a:xfrm>
            <a:off x="1403648" y="1700808"/>
            <a:ext cx="7272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The ESM is formulated by discretizing the integral of single layer potential. </a:t>
            </a:r>
            <a:endParaRPr lang="zh-TW" alt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圖片 1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2708920"/>
            <a:ext cx="137844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圖片 1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770" y="3356992"/>
            <a:ext cx="4348510" cy="1221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39265" name="Object 1"/>
          <p:cNvGraphicFramePr>
            <a:graphicFrameLocks noChangeAspect="1"/>
          </p:cNvGraphicFramePr>
          <p:nvPr/>
        </p:nvGraphicFramePr>
        <p:xfrm>
          <a:off x="2917031" y="4660900"/>
          <a:ext cx="3815209" cy="1907605"/>
        </p:xfrm>
        <a:graphic>
          <a:graphicData uri="http://schemas.openxmlformats.org/presentationml/2006/ole">
            <p:oleObj spid="_x0000_s139265" name="Equation" r:id="rId5" imgW="2450880" imgH="1218960" progId="Equation.DSMT4">
              <p:embed/>
            </p:oleObj>
          </a:graphicData>
        </a:graphic>
      </p:graphicFrame>
      <p:graphicFrame>
        <p:nvGraphicFramePr>
          <p:cNvPr id="139268" name="Object 4"/>
          <p:cNvGraphicFramePr>
            <a:graphicFrameLocks noChangeAspect="1"/>
          </p:cNvGraphicFramePr>
          <p:nvPr/>
        </p:nvGraphicFramePr>
        <p:xfrm>
          <a:off x="3563888" y="2268538"/>
          <a:ext cx="2470150" cy="520700"/>
        </p:xfrm>
        <a:graphic>
          <a:graphicData uri="http://schemas.openxmlformats.org/presentationml/2006/ole">
            <p:oleObj spid="_x0000_s139268" name="Equation" r:id="rId6" imgW="1866600" imgH="3934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890080" cy="1143000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Times New Roman" pitchFamily="18" charset="0"/>
                <a:cs typeface="Times New Roman" pitchFamily="18" charset="0"/>
              </a:rPr>
              <a:t>Equivalent Source Model (ESM)-based NAH</a:t>
            </a:r>
            <a:endParaRPr lang="zh-TW" altLang="en-US" sz="3200" dirty="0">
              <a:effectLst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44AF5-040C-4A77-9C07-FD1A8D25ABBD}" type="slidenum">
              <a:rPr lang="zh-TW" altLang="en-US" smtClean="0"/>
              <a:pPr/>
              <a:t>24</a:t>
            </a:fld>
            <a:endParaRPr lang="zh-TW" altLang="en-US"/>
          </a:p>
        </p:txBody>
      </p:sp>
      <p:sp>
        <p:nvSpPr>
          <p:cNvPr id="1208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80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80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80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3312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4132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142342" name="Picture 6"/>
          <p:cNvPicPr>
            <a:picLocks noChangeAspect="1" noChangeArrowheads="1"/>
          </p:cNvPicPr>
          <p:nvPr/>
        </p:nvPicPr>
        <p:blipFill>
          <a:blip r:embed="rId3" cstate="print"/>
          <a:srcRect l="18821" t="46875" r="28762" b="22610"/>
          <a:stretch>
            <a:fillRect/>
          </a:stretch>
        </p:blipFill>
        <p:spPr bwMode="auto">
          <a:xfrm>
            <a:off x="2339751" y="1124744"/>
            <a:ext cx="5442411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43" name="Picture 7"/>
          <p:cNvPicPr>
            <a:picLocks noChangeAspect="1" noChangeArrowheads="1"/>
          </p:cNvPicPr>
          <p:nvPr/>
        </p:nvPicPr>
        <p:blipFill>
          <a:blip r:embed="rId4" cstate="print"/>
          <a:srcRect l="21774" t="57703" r="33192" b="23594"/>
          <a:stretch>
            <a:fillRect/>
          </a:stretch>
        </p:blipFill>
        <p:spPr bwMode="auto">
          <a:xfrm>
            <a:off x="2627784" y="3429000"/>
            <a:ext cx="4623672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3363" name="Object 3"/>
          <p:cNvGraphicFramePr>
            <a:graphicFrameLocks noChangeAspect="1"/>
          </p:cNvGraphicFramePr>
          <p:nvPr/>
        </p:nvGraphicFramePr>
        <p:xfrm>
          <a:off x="2700338" y="4859338"/>
          <a:ext cx="4618037" cy="1276350"/>
        </p:xfrm>
        <a:graphic>
          <a:graphicData uri="http://schemas.openxmlformats.org/presentationml/2006/ole">
            <p:oleObj spid="_x0000_s143363" name="Equation" r:id="rId5" imgW="2895480" imgH="799920" progId="Equation.DSMT4">
              <p:embed/>
            </p:oleObj>
          </a:graphicData>
        </a:graphic>
      </p:graphicFrame>
      <p:sp>
        <p:nvSpPr>
          <p:cNvPr id="15" name="矩形 14"/>
          <p:cNvSpPr/>
          <p:nvPr/>
        </p:nvSpPr>
        <p:spPr>
          <a:xfrm>
            <a:off x="3142584" y="6093296"/>
            <a:ext cx="4813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 is a window function to reduce edge effects</a:t>
            </a:r>
            <a:endParaRPr lang="zh-TW" alt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890080" cy="1143000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Times New Roman" pitchFamily="18" charset="0"/>
                <a:cs typeface="Times New Roman" pitchFamily="18" charset="0"/>
              </a:rPr>
              <a:t>Equivalent Source Model (ESM)-based NAH</a:t>
            </a:r>
            <a:endParaRPr lang="zh-TW" altLang="en-US" sz="3200" dirty="0">
              <a:effectLst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44AF5-040C-4A77-9C07-FD1A8D25ABBD}" type="slidenum">
              <a:rPr lang="zh-TW" altLang="en-US" smtClean="0"/>
              <a:pPr/>
              <a:t>25</a:t>
            </a:fld>
            <a:endParaRPr lang="zh-TW" altLang="en-US"/>
          </a:p>
        </p:txBody>
      </p:sp>
      <p:sp>
        <p:nvSpPr>
          <p:cNvPr id="1208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80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80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80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3312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" name="矩形 11"/>
          <p:cNvSpPr/>
          <p:nvPr/>
        </p:nvSpPr>
        <p:spPr>
          <a:xfrm>
            <a:off x="1331640" y="1268760"/>
            <a:ext cx="7272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Sound pressure reconstructed on the physical source surface </a:t>
            </a:r>
            <a:r>
              <a:rPr lang="en-US" altLang="zh-TW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zh-TW" i="1" baseline="-25000" dirty="0" smtClean="0">
                <a:latin typeface="Times New Roman" pitchFamily="18" charset="0"/>
                <a:cs typeface="Times New Roman" pitchFamily="18" charset="0"/>
              </a:rPr>
              <a:t>s</a:t>
            </a:r>
          </a:p>
        </p:txBody>
      </p:sp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41316" name="Object 4"/>
          <p:cNvGraphicFramePr>
            <a:graphicFrameLocks noChangeAspect="1"/>
          </p:cNvGraphicFramePr>
          <p:nvPr/>
        </p:nvGraphicFramePr>
        <p:xfrm>
          <a:off x="2925763" y="1652588"/>
          <a:ext cx="2649537" cy="455612"/>
        </p:xfrm>
        <a:graphic>
          <a:graphicData uri="http://schemas.openxmlformats.org/presentationml/2006/ole">
            <p:oleObj spid="_x0000_s141316" name="Equation" r:id="rId3" imgW="1777680" imgH="304560" progId="Equation.DSMT4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1331640" y="2060848"/>
            <a:ext cx="7272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kern="100" dirty="0" smtClean="0">
                <a:latin typeface="Times New Roman"/>
                <a:ea typeface="新細明體"/>
              </a:rPr>
              <a:t>Surface normal velocity at the field point </a:t>
            </a:r>
            <a:r>
              <a:rPr lang="en-US" altLang="zh-TW" b="1" kern="100" dirty="0" err="1" smtClean="0">
                <a:latin typeface="Times New Roman"/>
                <a:ea typeface="新細明體"/>
              </a:rPr>
              <a:t>z</a:t>
            </a:r>
            <a:r>
              <a:rPr lang="en-US" altLang="zh-TW" i="1" kern="100" baseline="-25000" dirty="0" err="1" smtClean="0">
                <a:latin typeface="Times New Roman"/>
                <a:ea typeface="新細明體"/>
              </a:rPr>
              <a:t>i</a:t>
            </a:r>
            <a:r>
              <a:rPr lang="en-US" altLang="zh-TW" i="1" kern="100" baseline="-25000" dirty="0" smtClean="0">
                <a:latin typeface="Times New Roman"/>
                <a:ea typeface="新細明體"/>
              </a:rPr>
              <a:t>  </a:t>
            </a: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reconstructed on the physical source surface </a:t>
            </a:r>
            <a:r>
              <a:rPr lang="en-US" altLang="zh-TW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zh-TW" i="1" baseline="-25000" dirty="0" smtClean="0">
                <a:latin typeface="Times New Roman" pitchFamily="18" charset="0"/>
                <a:cs typeface="Times New Roman" pitchFamily="18" charset="0"/>
              </a:rPr>
              <a:t>s</a:t>
            </a:r>
          </a:p>
        </p:txBody>
      </p:sp>
      <p:pic>
        <p:nvPicPr>
          <p:cNvPr id="141318" name="Picture 6"/>
          <p:cNvPicPr>
            <a:picLocks noChangeAspect="1" noChangeArrowheads="1"/>
          </p:cNvPicPr>
          <p:nvPr/>
        </p:nvPicPr>
        <p:blipFill>
          <a:blip r:embed="rId4" cstate="print"/>
          <a:srcRect l="21946" t="47047" r="46308" b="39172"/>
          <a:stretch>
            <a:fillRect/>
          </a:stretch>
        </p:blipFill>
        <p:spPr bwMode="auto">
          <a:xfrm>
            <a:off x="2987823" y="2708920"/>
            <a:ext cx="3759846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矩形 20"/>
          <p:cNvSpPr/>
          <p:nvPr/>
        </p:nvSpPr>
        <p:spPr>
          <a:xfrm>
            <a:off x="1403648" y="3923764"/>
            <a:ext cx="7272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Inverse filtering with </a:t>
            </a:r>
            <a:r>
              <a:rPr lang="en-US" altLang="zh-TW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regularization</a:t>
            </a: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 is required to cope with ill-posedness. </a:t>
            </a:r>
            <a:endParaRPr lang="en-US" altLang="zh-TW" i="1" baseline="-250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41319" name="Object 7"/>
          <p:cNvGraphicFramePr>
            <a:graphicFrameLocks noChangeAspect="1"/>
          </p:cNvGraphicFramePr>
          <p:nvPr/>
        </p:nvGraphicFramePr>
        <p:xfrm>
          <a:off x="3949700" y="4384675"/>
          <a:ext cx="760413" cy="319088"/>
        </p:xfrm>
        <a:graphic>
          <a:graphicData uri="http://schemas.openxmlformats.org/presentationml/2006/ole">
            <p:oleObj spid="_x0000_s141319" name="Equation" r:id="rId5" imgW="482400" imgH="203040" progId="Equation.DSMT4">
              <p:embed/>
            </p:oleObj>
          </a:graphicData>
        </a:graphic>
      </p:graphicFrame>
      <p:sp>
        <p:nvSpPr>
          <p:cNvPr id="23" name="矩形 22"/>
          <p:cNvSpPr/>
          <p:nvPr/>
        </p:nvSpPr>
        <p:spPr>
          <a:xfrm>
            <a:off x="1979712" y="4725144"/>
            <a:ext cx="51125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1. Truncated SVD (TSVD)</a:t>
            </a:r>
            <a:endParaRPr lang="en-US" altLang="zh-TW" i="1" baseline="-250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41320" name="Object 8"/>
          <p:cNvGraphicFramePr>
            <a:graphicFrameLocks noChangeAspect="1"/>
          </p:cNvGraphicFramePr>
          <p:nvPr/>
        </p:nvGraphicFramePr>
        <p:xfrm>
          <a:off x="2922588" y="5084763"/>
          <a:ext cx="3079750" cy="655637"/>
        </p:xfrm>
        <a:graphic>
          <a:graphicData uri="http://schemas.openxmlformats.org/presentationml/2006/ole">
            <p:oleObj spid="_x0000_s141320" name="Equation" r:id="rId6" imgW="2082600" imgH="444240" progId="Equation.DSMT4">
              <p:embed/>
            </p:oleObj>
          </a:graphicData>
        </a:graphic>
      </p:graphicFrame>
      <p:sp>
        <p:nvSpPr>
          <p:cNvPr id="25" name="矩形 24"/>
          <p:cNvSpPr/>
          <p:nvPr/>
        </p:nvSpPr>
        <p:spPr>
          <a:xfrm>
            <a:off x="1979712" y="5651956"/>
            <a:ext cx="51125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2. Tikhonov regularization </a:t>
            </a:r>
            <a:endParaRPr lang="en-US" altLang="zh-TW" i="1" baseline="-25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132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41321" name="Object 9"/>
          <p:cNvGraphicFramePr>
            <a:graphicFrameLocks noChangeAspect="1"/>
          </p:cNvGraphicFramePr>
          <p:nvPr/>
        </p:nvGraphicFramePr>
        <p:xfrm>
          <a:off x="2987849" y="6092974"/>
          <a:ext cx="2808287" cy="360362"/>
        </p:xfrm>
        <a:graphic>
          <a:graphicData uri="http://schemas.openxmlformats.org/presentationml/2006/ole">
            <p:oleObj spid="_x0000_s141321" name="Equation" r:id="rId7" imgW="1777680" imgH="228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890080" cy="1143000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Times New Roman" pitchFamily="18" charset="0"/>
                <a:cs typeface="Times New Roman" pitchFamily="18" charset="0"/>
              </a:rPr>
              <a:t>Kalman filter-ESM-based NAH</a:t>
            </a:r>
            <a:endParaRPr lang="zh-TW" altLang="en-US" sz="32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44AF5-040C-4A77-9C07-FD1A8D25ABBD}" type="slidenum">
              <a:rPr lang="zh-TW" altLang="en-US" smtClean="0"/>
              <a:pPr/>
              <a:t>26</a:t>
            </a:fld>
            <a:endParaRPr lang="zh-TW" altLang="en-US"/>
          </a:p>
        </p:txBody>
      </p:sp>
      <p:sp>
        <p:nvSpPr>
          <p:cNvPr id="1208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80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80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80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3312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" name="矩形 11"/>
          <p:cNvSpPr/>
          <p:nvPr/>
        </p:nvSpPr>
        <p:spPr>
          <a:xfrm>
            <a:off x="1187624" y="1268760"/>
            <a:ext cx="7272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       In essence, this is a model-based algorithm that can be implemented in both time and frequency domains.</a:t>
            </a:r>
            <a:endParaRPr lang="en-US" altLang="zh-TW" i="1" baseline="-25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8" name="矩形 17"/>
          <p:cNvSpPr/>
          <p:nvPr/>
        </p:nvSpPr>
        <p:spPr>
          <a:xfrm>
            <a:off x="1187624" y="1988840"/>
            <a:ext cx="7272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kern="100" dirty="0" smtClean="0">
                <a:solidFill>
                  <a:srgbClr val="0000FF"/>
                </a:solidFill>
                <a:latin typeface="Times New Roman"/>
                <a:ea typeface="新細明體"/>
              </a:rPr>
              <a:t>The frequency-domain state-space model </a:t>
            </a:r>
            <a:r>
              <a:rPr lang="en-US" altLang="zh-TW" kern="100" dirty="0" smtClean="0">
                <a:solidFill>
                  <a:srgbClr val="0000FF"/>
                </a:solidFill>
                <a:latin typeface="Times New Roman" pitchFamily="18" charset="0"/>
                <a:ea typeface="新細明體"/>
                <a:cs typeface="Times New Roman" pitchFamily="18" charset="0"/>
              </a:rPr>
              <a:t>(</a:t>
            </a:r>
            <a:r>
              <a:rPr lang="en-US" altLang="zh-TW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 is the “frame” index)</a:t>
            </a:r>
            <a:endParaRPr lang="en-US" altLang="zh-TW" i="1" baseline="-250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132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4439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44391" name="Object 7"/>
          <p:cNvGraphicFramePr>
            <a:graphicFrameLocks noChangeAspect="1"/>
          </p:cNvGraphicFramePr>
          <p:nvPr/>
        </p:nvGraphicFramePr>
        <p:xfrm>
          <a:off x="2456904" y="2564904"/>
          <a:ext cx="4851400" cy="720725"/>
        </p:xfrm>
        <a:graphic>
          <a:graphicData uri="http://schemas.openxmlformats.org/presentationml/2006/ole">
            <p:oleObj spid="_x0000_s150530" name="Equation" r:id="rId3" imgW="3085920" imgH="457200" progId="Equation.DSMT4">
              <p:embed/>
            </p:oleObj>
          </a:graphicData>
        </a:graphic>
      </p:graphicFrame>
      <p:graphicFrame>
        <p:nvGraphicFramePr>
          <p:cNvPr id="144394" name="Object 10"/>
          <p:cNvGraphicFramePr>
            <a:graphicFrameLocks noChangeAspect="1"/>
          </p:cNvGraphicFramePr>
          <p:nvPr/>
        </p:nvGraphicFramePr>
        <p:xfrm>
          <a:off x="2281238" y="3500438"/>
          <a:ext cx="3933825" cy="1400175"/>
        </p:xfrm>
        <a:graphic>
          <a:graphicData uri="http://schemas.openxmlformats.org/presentationml/2006/ole">
            <p:oleObj spid="_x0000_s150531" name="Equation" r:id="rId4" imgW="2577960" imgH="914400" progId="Equation.DSMT4">
              <p:embed/>
            </p:oleObj>
          </a:graphicData>
        </a:graphic>
      </p:graphicFrame>
      <p:sp>
        <p:nvSpPr>
          <p:cNvPr id="16" name="文字方塊 15"/>
          <p:cNvSpPr txBox="1"/>
          <p:nvPr/>
        </p:nvSpPr>
        <p:spPr>
          <a:xfrm>
            <a:off x="1259632" y="4797152"/>
            <a:ext cx="74168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TW" dirty="0" smtClean="0">
                <a:solidFill>
                  <a:srgbClr val="FF0000"/>
                </a:solidFill>
              </a:rPr>
              <a:t>Key issue: </a:t>
            </a:r>
          </a:p>
          <a:p>
            <a:pPr algn="just"/>
            <a:r>
              <a:rPr lang="en-US" altLang="zh-TW" dirty="0" smtClean="0"/>
              <a:t>How to fit the NAH deconvolution problem in which the input of source amplitude is </a:t>
            </a:r>
            <a:r>
              <a:rPr lang="en-US" altLang="zh-TW" dirty="0" smtClean="0">
                <a:solidFill>
                  <a:srgbClr val="0000FF"/>
                </a:solidFill>
              </a:rPr>
              <a:t>unknown</a:t>
            </a:r>
            <a:r>
              <a:rPr lang="en-US" altLang="zh-TW" dirty="0" smtClean="0"/>
              <a:t> into the framework of a </a:t>
            </a:r>
            <a:r>
              <a:rPr lang="en-US" altLang="zh-TW" dirty="0" smtClean="0">
                <a:solidFill>
                  <a:srgbClr val="0000FF"/>
                </a:solidFill>
              </a:rPr>
              <a:t>KF state observer</a:t>
            </a:r>
            <a:r>
              <a:rPr lang="en-US" altLang="zh-TW" dirty="0" smtClean="0"/>
              <a:t>?</a:t>
            </a:r>
          </a:p>
          <a:p>
            <a:pPr algn="just"/>
            <a:r>
              <a:rPr lang="en-US" altLang="zh-TW" dirty="0" smtClean="0">
                <a:sym typeface="Wingdings" pitchFamily="2" charset="2"/>
              </a:rPr>
              <a:t> As an non-orthodox approach of constructing an observer, we </a:t>
            </a:r>
            <a:r>
              <a:rPr lang="en-US" altLang="zh-TW" dirty="0" smtClean="0">
                <a:solidFill>
                  <a:srgbClr val="0000FF"/>
                </a:solidFill>
                <a:sym typeface="Wingdings" pitchFamily="2" charset="2"/>
              </a:rPr>
              <a:t>augment</a:t>
            </a:r>
            <a:r>
              <a:rPr lang="en-US" altLang="zh-TW" dirty="0" smtClean="0">
                <a:sym typeface="Wingdings" pitchFamily="2" charset="2"/>
              </a:rPr>
              <a:t> the state vector with </a:t>
            </a:r>
            <a:r>
              <a:rPr lang="en-US" altLang="zh-TW" dirty="0" smtClean="0">
                <a:solidFill>
                  <a:srgbClr val="0000FF"/>
                </a:solidFill>
                <a:sym typeface="Wingdings" pitchFamily="2" charset="2"/>
              </a:rPr>
              <a:t>the system input </a:t>
            </a:r>
            <a:r>
              <a:rPr lang="en-US" altLang="zh-TW" dirty="0" smtClean="0">
                <a:sym typeface="Wingdings" pitchFamily="2" charset="2"/>
              </a:rPr>
              <a:t>and establish an augmented state-space model.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890080" cy="1143000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Times New Roman" pitchFamily="18" charset="0"/>
                <a:cs typeface="Times New Roman" pitchFamily="18" charset="0"/>
              </a:rPr>
              <a:t>Kalman filter-ESM-based NAH</a:t>
            </a:r>
            <a:endParaRPr lang="zh-TW" altLang="en-US" sz="32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44AF5-040C-4A77-9C07-FD1A8D25ABBD}" type="slidenum">
              <a:rPr lang="zh-TW" altLang="en-US" smtClean="0"/>
              <a:pPr/>
              <a:t>27</a:t>
            </a:fld>
            <a:endParaRPr lang="zh-TW" altLang="en-US"/>
          </a:p>
        </p:txBody>
      </p:sp>
      <p:sp>
        <p:nvSpPr>
          <p:cNvPr id="1208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80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80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80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3312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8" name="矩形 17"/>
          <p:cNvSpPr/>
          <p:nvPr/>
        </p:nvSpPr>
        <p:spPr>
          <a:xfrm>
            <a:off x="1187624" y="1331476"/>
            <a:ext cx="7272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kern="100" dirty="0" smtClean="0">
                <a:solidFill>
                  <a:srgbClr val="0000FF"/>
                </a:solidFill>
                <a:latin typeface="Times New Roman"/>
                <a:ea typeface="新細明體"/>
              </a:rPr>
              <a:t>Minimum realization of state-space model </a:t>
            </a:r>
            <a:r>
              <a:rPr lang="en-US" altLang="zh-TW" kern="100" dirty="0" smtClean="0">
                <a:solidFill>
                  <a:srgbClr val="0000FF"/>
                </a:solidFill>
                <a:latin typeface="Times New Roman" pitchFamily="18" charset="0"/>
                <a:ea typeface="新細明體"/>
                <a:cs typeface="Times New Roman" pitchFamily="18" charset="0"/>
              </a:rPr>
              <a:t>(</a:t>
            </a:r>
            <a:r>
              <a:rPr lang="en-US" altLang="zh-TW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 is the “time” index) </a:t>
            </a:r>
            <a:endParaRPr lang="en-US" altLang="zh-TW" i="1" baseline="-250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132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4439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4746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4746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47462" name="Object 6"/>
          <p:cNvGraphicFramePr>
            <a:graphicFrameLocks noChangeAspect="1"/>
          </p:cNvGraphicFramePr>
          <p:nvPr/>
        </p:nvGraphicFramePr>
        <p:xfrm>
          <a:off x="2555775" y="1772816"/>
          <a:ext cx="4806571" cy="4752528"/>
        </p:xfrm>
        <a:graphic>
          <a:graphicData uri="http://schemas.openxmlformats.org/presentationml/2006/ole">
            <p:oleObj spid="_x0000_s151554" name="Equation" r:id="rId3" imgW="3606480" imgH="32511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890080" cy="1143000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Times New Roman" pitchFamily="18" charset="0"/>
                <a:cs typeface="Times New Roman" pitchFamily="18" charset="0"/>
              </a:rPr>
              <a:t>Kalman filter-ESM-based NAH</a:t>
            </a:r>
            <a:endParaRPr lang="zh-TW" altLang="en-US" sz="32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44AF5-040C-4A77-9C07-FD1A8D25ABBD}" type="slidenum">
              <a:rPr lang="zh-TW" altLang="en-US" smtClean="0"/>
              <a:pPr/>
              <a:t>28</a:t>
            </a:fld>
            <a:endParaRPr lang="zh-TW" altLang="en-US"/>
          </a:p>
        </p:txBody>
      </p:sp>
      <p:sp>
        <p:nvSpPr>
          <p:cNvPr id="1208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80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80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80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3312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4132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4439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44394" name="Object 10"/>
          <p:cNvGraphicFramePr>
            <a:graphicFrameLocks noChangeAspect="1"/>
          </p:cNvGraphicFramePr>
          <p:nvPr/>
        </p:nvGraphicFramePr>
        <p:xfrm>
          <a:off x="2001217" y="1196752"/>
          <a:ext cx="5512421" cy="5184998"/>
        </p:xfrm>
        <a:graphic>
          <a:graphicData uri="http://schemas.openxmlformats.org/presentationml/2006/ole">
            <p:oleObj spid="_x0000_s152578" name="Equation" r:id="rId3" imgW="3517560" imgH="330192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890080" cy="1143000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Times New Roman" pitchFamily="18" charset="0"/>
                <a:cs typeface="Times New Roman" pitchFamily="18" charset="0"/>
              </a:rPr>
              <a:t>Kalman filter-ESM-based NAH</a:t>
            </a:r>
            <a:endParaRPr lang="zh-TW" altLang="en-US" sz="32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44AF5-040C-4A77-9C07-FD1A8D25ABBD}" type="slidenum">
              <a:rPr lang="zh-TW" altLang="en-US" smtClean="0"/>
              <a:pPr/>
              <a:t>29</a:t>
            </a:fld>
            <a:endParaRPr lang="zh-TW" altLang="en-US"/>
          </a:p>
        </p:txBody>
      </p:sp>
      <p:sp>
        <p:nvSpPr>
          <p:cNvPr id="1208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80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80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80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3312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4132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4439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3" name="矩形 12"/>
          <p:cNvSpPr/>
          <p:nvPr/>
        </p:nvSpPr>
        <p:spPr>
          <a:xfrm>
            <a:off x="1187624" y="1268760"/>
            <a:ext cx="33842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kern="100" dirty="0" smtClean="0">
                <a:solidFill>
                  <a:srgbClr val="0000FF"/>
                </a:solidFill>
                <a:latin typeface="Times New Roman"/>
                <a:ea typeface="新細明體"/>
              </a:rPr>
              <a:t>KF predict-and-correct algorithm:</a:t>
            </a:r>
            <a:endParaRPr lang="zh-TW" altLang="en-US" dirty="0"/>
          </a:p>
        </p:txBody>
      </p:sp>
      <p:sp>
        <p:nvSpPr>
          <p:cNvPr id="1495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49507" name="Object 3"/>
          <p:cNvGraphicFramePr>
            <a:graphicFrameLocks noChangeAspect="1"/>
          </p:cNvGraphicFramePr>
          <p:nvPr/>
        </p:nvGraphicFramePr>
        <p:xfrm>
          <a:off x="1907704" y="1772816"/>
          <a:ext cx="6449192" cy="4536504"/>
        </p:xfrm>
        <a:graphic>
          <a:graphicData uri="http://schemas.openxmlformats.org/presentationml/2006/ole">
            <p:oleObj spid="_x0000_s153602" name="Equation" r:id="rId3" imgW="4178160" imgH="28954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F06B06F-E85C-47E9-9C04-3F17F07147F1}" type="slidenum">
              <a:rPr lang="en-US" altLang="zh-TW" smtClean="0">
                <a:ea typeface="新細明體" charset="-120"/>
              </a:rPr>
              <a:pPr/>
              <a:t>3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30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sz="3600" dirty="0" smtClean="0">
                <a:ea typeface="全真楷書" pitchFamily="49" charset="-120"/>
              </a:rPr>
              <a:t>Nearfield Imaging vs. Farfield Imaging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259632" y="1582492"/>
          <a:ext cx="7488833" cy="4366788"/>
        </p:xfrm>
        <a:graphic>
          <a:graphicData uri="http://schemas.openxmlformats.org/drawingml/2006/table">
            <a:tbl>
              <a:tblPr/>
              <a:tblGrid>
                <a:gridCol w="2763192"/>
                <a:gridCol w="2560767"/>
                <a:gridCol w="2164874"/>
              </a:tblGrid>
              <a:tr h="52205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800" kern="10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細明體"/>
                          <a:cs typeface="Times New Roman"/>
                        </a:rPr>
                        <a:t>Farfield array</a:t>
                      </a:r>
                      <a:endParaRPr lang="zh-TW" sz="1800" kern="10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細明體"/>
                          <a:cs typeface="Times New Roman"/>
                        </a:rPr>
                        <a:t>Nearfield array</a:t>
                      </a:r>
                      <a:endParaRPr lang="zh-TW" sz="1800" kern="10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411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細明體"/>
                          <a:cs typeface="Times New Roman"/>
                        </a:rPr>
                        <a:t>Source</a:t>
                      </a:r>
                      <a:endParaRPr lang="zh-TW" sz="1800" kern="10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細明體"/>
                          <a:cs typeface="Times New Roman"/>
                        </a:rPr>
                        <a:t>simple source</a:t>
                      </a:r>
                      <a:endParaRPr lang="zh-TW" sz="1800" kern="100">
                        <a:latin typeface="Times New Roman"/>
                        <a:ea typeface="新細明體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細明體"/>
                          <a:cs typeface="Times New Roman"/>
                        </a:rPr>
                        <a:t>(planar or spherical waves)</a:t>
                      </a:r>
                      <a:endParaRPr lang="zh-TW" sz="1800" kern="10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細明體"/>
                          <a:cs typeface="Times New Roman"/>
                        </a:rPr>
                        <a:t>distributed</a:t>
                      </a:r>
                      <a:endParaRPr lang="zh-TW" sz="1800" kern="100">
                        <a:latin typeface="Times New Roman"/>
                        <a:ea typeface="新細明體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細明體"/>
                          <a:cs typeface="Times New Roman"/>
                        </a:rPr>
                        <a:t>source</a:t>
                      </a:r>
                      <a:endParaRPr lang="zh-TW" sz="1800" kern="10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52205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細明體"/>
                          <a:cs typeface="Times New Roman"/>
                        </a:rPr>
                        <a:t>Distance</a:t>
                      </a:r>
                      <a:endParaRPr lang="zh-TW" sz="1800" kern="10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細明體"/>
                          <a:cs typeface="Times New Roman"/>
                        </a:rPr>
                        <a:t>large</a:t>
                      </a:r>
                      <a:endParaRPr lang="zh-TW" sz="1800" kern="10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細明體"/>
                          <a:cs typeface="Times New Roman"/>
                        </a:rPr>
                        <a:t>small</a:t>
                      </a:r>
                      <a:endParaRPr lang="zh-TW" sz="1800" kern="10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2205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細明體"/>
                          <a:cs typeface="Times New Roman"/>
                        </a:rPr>
                        <a:t>Source size</a:t>
                      </a:r>
                      <a:endParaRPr lang="zh-TW" sz="1800" kern="10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細明體"/>
                          <a:cs typeface="Times New Roman"/>
                        </a:rPr>
                        <a:t>large</a:t>
                      </a:r>
                      <a:endParaRPr lang="zh-TW" sz="1800" kern="10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細明體"/>
                          <a:cs typeface="Times New Roman"/>
                        </a:rPr>
                        <a:t>small</a:t>
                      </a:r>
                      <a:endParaRPr lang="zh-TW" sz="1800" kern="10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2205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細明體"/>
                          <a:cs typeface="Times New Roman"/>
                        </a:rPr>
                        <a:t>System</a:t>
                      </a:r>
                      <a:endParaRPr lang="zh-TW" sz="1800" kern="10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細明體"/>
                          <a:cs typeface="Times New Roman"/>
                        </a:rPr>
                        <a:t>MISO</a:t>
                      </a:r>
                      <a:endParaRPr lang="zh-TW" sz="1800" kern="10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細明體"/>
                          <a:cs typeface="Times New Roman"/>
                        </a:rPr>
                        <a:t>MIMO</a:t>
                      </a:r>
                      <a:endParaRPr lang="zh-TW" sz="1800" kern="10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2205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 smtClean="0">
                          <a:latin typeface="Times New Roman"/>
                          <a:ea typeface="新細明體"/>
                          <a:cs typeface="Times New Roman"/>
                        </a:rPr>
                        <a:t>Focus </a:t>
                      </a:r>
                      <a:r>
                        <a:rPr lang="en-US" sz="1800" kern="100" dirty="0">
                          <a:latin typeface="Times New Roman"/>
                          <a:ea typeface="新細明體"/>
                          <a:cs typeface="Times New Roman"/>
                        </a:rPr>
                        <a:t>point</a:t>
                      </a:r>
                      <a:endParaRPr lang="zh-TW" sz="1800" kern="1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細明體"/>
                          <a:cs typeface="Times New Roman"/>
                        </a:rPr>
                        <a:t>single</a:t>
                      </a:r>
                      <a:endParaRPr lang="zh-TW" sz="1800" kern="10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latin typeface="Times New Roman"/>
                          <a:ea typeface="新細明體"/>
                          <a:cs typeface="Times New Roman"/>
                        </a:rPr>
                        <a:t>multiple</a:t>
                      </a:r>
                      <a:endParaRPr lang="zh-TW" sz="1800" kern="1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2205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latin typeface="Times New Roman"/>
                          <a:ea typeface="新細明體"/>
                          <a:cs typeface="Times New Roman"/>
                        </a:rPr>
                        <a:t>Conditioning</a:t>
                      </a:r>
                      <a:endParaRPr lang="zh-TW" sz="1600" kern="10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latin typeface="Times New Roman"/>
                          <a:ea typeface="新細明體"/>
                          <a:cs typeface="Times New Roman"/>
                        </a:rPr>
                        <a:t>poor</a:t>
                      </a:r>
                      <a:endParaRPr lang="zh-TW" sz="1600" kern="10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latin typeface="Times New Roman"/>
                          <a:ea typeface="新細明體"/>
                          <a:cs typeface="Times New Roman"/>
                        </a:rPr>
                        <a:t>good</a:t>
                      </a:r>
                      <a:endParaRPr lang="zh-TW" sz="1600" kern="1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890080" cy="1143000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Times New Roman" pitchFamily="18" charset="0"/>
                <a:cs typeface="Times New Roman" pitchFamily="18" charset="0"/>
              </a:rPr>
              <a:t>Kalman filter-ESM-based NAH</a:t>
            </a:r>
            <a:endParaRPr lang="zh-TW" altLang="en-US" sz="32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44AF5-040C-4A77-9C07-FD1A8D25ABBD}" type="slidenum">
              <a:rPr lang="zh-TW" altLang="en-US" smtClean="0"/>
              <a:pPr/>
              <a:t>30</a:t>
            </a:fld>
            <a:endParaRPr lang="zh-TW" altLang="en-US"/>
          </a:p>
        </p:txBody>
      </p:sp>
      <p:sp>
        <p:nvSpPr>
          <p:cNvPr id="1208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80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80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80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3312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4132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4439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3" name="矩形 12"/>
          <p:cNvSpPr/>
          <p:nvPr/>
        </p:nvSpPr>
        <p:spPr>
          <a:xfrm>
            <a:off x="1187624" y="1268760"/>
            <a:ext cx="9284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kern="100" dirty="0" smtClean="0">
                <a:solidFill>
                  <a:srgbClr val="0000FF"/>
                </a:solidFill>
                <a:latin typeface="Times New Roman"/>
                <a:ea typeface="新細明體"/>
              </a:rPr>
              <a:t>Results:</a:t>
            </a:r>
            <a:endParaRPr lang="zh-TW" altLang="en-US" dirty="0"/>
          </a:p>
        </p:txBody>
      </p:sp>
      <p:sp>
        <p:nvSpPr>
          <p:cNvPr id="1495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1505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128242"/>
            <a:ext cx="3876675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053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153395"/>
            <a:ext cx="4211960" cy="3119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253920" y="260648"/>
            <a:ext cx="7890080" cy="1143000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Times New Roman" pitchFamily="18" charset="0"/>
                <a:cs typeface="Times New Roman" pitchFamily="18" charset="0"/>
              </a:rPr>
              <a:t>Summary</a:t>
            </a:r>
            <a:endParaRPr lang="zh-TW" altLang="en-US" sz="32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44AF5-040C-4A77-9C07-FD1A8D25ABBD}" type="slidenum">
              <a:rPr lang="zh-TW" altLang="en-US" smtClean="0"/>
              <a:pPr/>
              <a:t>31</a:t>
            </a:fld>
            <a:endParaRPr lang="zh-TW" altLang="en-US"/>
          </a:p>
        </p:txBody>
      </p:sp>
      <p:sp>
        <p:nvSpPr>
          <p:cNvPr id="1208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80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80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80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3312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4132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4439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3" name="矩形 12"/>
          <p:cNvSpPr/>
          <p:nvPr/>
        </p:nvSpPr>
        <p:spPr>
          <a:xfrm>
            <a:off x="1187624" y="1286758"/>
            <a:ext cx="36724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b="1" kern="100" dirty="0" smtClean="0">
                <a:solidFill>
                  <a:srgbClr val="0000FF"/>
                </a:solidFill>
                <a:latin typeface="Times New Roman"/>
                <a:ea typeface="新細明體"/>
              </a:rPr>
              <a:t>        Inverse filter</a:t>
            </a:r>
          </a:p>
          <a:p>
            <a:pPr marL="269875" indent="-269875">
              <a:buFont typeface="Wingdings" pitchFamily="2" charset="2"/>
              <a:buChar char="n"/>
            </a:pPr>
            <a:r>
              <a:rPr lang="en-US" altLang="zh-TW" kern="100" dirty="0" smtClean="0">
                <a:latin typeface="Times New Roman"/>
                <a:ea typeface="新細明體"/>
              </a:rPr>
              <a:t>Direct system inverse</a:t>
            </a:r>
          </a:p>
          <a:p>
            <a:pPr marL="269875" indent="-269875">
              <a:buFont typeface="Wingdings" pitchFamily="2" charset="2"/>
              <a:buChar char="n"/>
            </a:pPr>
            <a:r>
              <a:rPr lang="en-US" altLang="zh-TW" kern="100" dirty="0" smtClean="0">
                <a:latin typeface="Times New Roman"/>
                <a:ea typeface="新細明體"/>
              </a:rPr>
              <a:t>Matrix inversion or deconvolution</a:t>
            </a:r>
          </a:p>
          <a:p>
            <a:pPr marL="269875" indent="-269875">
              <a:buFont typeface="Wingdings" pitchFamily="2" charset="2"/>
              <a:buChar char="n"/>
            </a:pPr>
            <a:r>
              <a:rPr lang="en-US" altLang="zh-TW" kern="100" dirty="0" smtClean="0">
                <a:latin typeface="Times New Roman"/>
                <a:ea typeface="新細明體"/>
              </a:rPr>
              <a:t>Regularize by weighting error and norm</a:t>
            </a:r>
          </a:p>
          <a:p>
            <a:pPr marL="269875" indent="-269875">
              <a:buFont typeface="Wingdings" pitchFamily="2" charset="2"/>
              <a:buChar char="n"/>
            </a:pPr>
            <a:r>
              <a:rPr lang="en-US" altLang="zh-TW" kern="100" dirty="0" smtClean="0">
                <a:latin typeface="Times New Roman"/>
                <a:ea typeface="新細明體"/>
              </a:rPr>
              <a:t>Few design DOF and low complexity</a:t>
            </a:r>
          </a:p>
          <a:p>
            <a:pPr marL="269875" indent="-269875">
              <a:buFont typeface="Wingdings" pitchFamily="2" charset="2"/>
              <a:buChar char="n"/>
            </a:pPr>
            <a:r>
              <a:rPr lang="en-US" altLang="zh-TW" kern="100" dirty="0" smtClean="0">
                <a:latin typeface="Times New Roman"/>
                <a:ea typeface="新細明體"/>
              </a:rPr>
              <a:t>Sensitive to noise &amp; perturbations</a:t>
            </a:r>
          </a:p>
        </p:txBody>
      </p:sp>
      <p:sp>
        <p:nvSpPr>
          <p:cNvPr id="1495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6" name="矩形 15"/>
          <p:cNvSpPr/>
          <p:nvPr/>
        </p:nvSpPr>
        <p:spPr>
          <a:xfrm>
            <a:off x="4932040" y="1268760"/>
            <a:ext cx="388843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TW" kern="100" dirty="0" smtClean="0">
                <a:solidFill>
                  <a:srgbClr val="0000FF"/>
                </a:solidFill>
                <a:latin typeface="Times New Roman"/>
                <a:ea typeface="新細明體"/>
              </a:rPr>
              <a:t>        </a:t>
            </a:r>
            <a:r>
              <a:rPr lang="en-US" altLang="zh-TW" b="1" kern="100" dirty="0" smtClean="0">
                <a:solidFill>
                  <a:srgbClr val="0000FF"/>
                </a:solidFill>
                <a:latin typeface="Times New Roman"/>
                <a:ea typeface="新細明體"/>
              </a:rPr>
              <a:t>Kalman filter</a:t>
            </a:r>
          </a:p>
          <a:p>
            <a:pPr marL="269875" indent="-269875">
              <a:buFont typeface="Wingdings" pitchFamily="2" charset="2"/>
              <a:buChar char="n"/>
            </a:pPr>
            <a:r>
              <a:rPr lang="en-US" altLang="zh-TW" kern="100" dirty="0" smtClean="0">
                <a:latin typeface="Times New Roman"/>
                <a:ea typeface="新細明體"/>
              </a:rPr>
              <a:t>Iterative forward matching</a:t>
            </a:r>
          </a:p>
          <a:p>
            <a:pPr marL="269875" indent="-269875">
              <a:buFont typeface="Wingdings" pitchFamily="2" charset="2"/>
              <a:buChar char="n"/>
            </a:pPr>
            <a:r>
              <a:rPr lang="en-US" altLang="zh-TW" kern="100" dirty="0" smtClean="0">
                <a:latin typeface="Times New Roman"/>
                <a:ea typeface="新細明體"/>
              </a:rPr>
              <a:t>State estimation by including input in the states</a:t>
            </a:r>
          </a:p>
          <a:p>
            <a:pPr marL="269875" indent="-269875">
              <a:buFont typeface="Wingdings" pitchFamily="2" charset="2"/>
              <a:buChar char="n"/>
            </a:pPr>
            <a:r>
              <a:rPr lang="en-US" altLang="zh-TW" kern="100" dirty="0" smtClean="0">
                <a:latin typeface="Times New Roman"/>
                <a:ea typeface="新細明體"/>
              </a:rPr>
              <a:t>Regularize by considering noise statistics in a predict-correct protocol</a:t>
            </a:r>
          </a:p>
          <a:p>
            <a:pPr marL="269875" indent="-269875">
              <a:buFont typeface="Wingdings" pitchFamily="2" charset="2"/>
              <a:buChar char="n"/>
            </a:pPr>
            <a:r>
              <a:rPr lang="en-US" altLang="zh-TW" kern="100" dirty="0" smtClean="0">
                <a:latin typeface="Times New Roman"/>
                <a:ea typeface="新細明體"/>
              </a:rPr>
              <a:t>Many design DOF and high complexity</a:t>
            </a:r>
          </a:p>
          <a:p>
            <a:pPr marL="269875" indent="-269875">
              <a:buFont typeface="Wingdings" pitchFamily="2" charset="2"/>
              <a:buChar char="n"/>
            </a:pPr>
            <a:r>
              <a:rPr lang="en-US" altLang="zh-TW" kern="100" dirty="0" smtClean="0">
                <a:latin typeface="Times New Roman"/>
                <a:ea typeface="新細明體"/>
              </a:rPr>
              <a:t>Robust against noise &amp; perturbations</a:t>
            </a:r>
          </a:p>
        </p:txBody>
      </p:sp>
      <p:sp>
        <p:nvSpPr>
          <p:cNvPr id="17" name="矩形 16"/>
          <p:cNvSpPr/>
          <p:nvPr/>
        </p:nvSpPr>
        <p:spPr>
          <a:xfrm>
            <a:off x="5004048" y="4266962"/>
            <a:ext cx="33843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TW" kern="100" dirty="0" smtClean="0">
                <a:solidFill>
                  <a:srgbClr val="0000FF"/>
                </a:solidFill>
                <a:latin typeface="Times New Roman"/>
                <a:ea typeface="新細明體"/>
              </a:rPr>
              <a:t>        </a:t>
            </a:r>
            <a:r>
              <a:rPr lang="en-US" altLang="zh-TW" b="1" kern="100" dirty="0" smtClean="0">
                <a:solidFill>
                  <a:srgbClr val="0000FF"/>
                </a:solidFill>
                <a:latin typeface="Times New Roman"/>
                <a:ea typeface="新細明體"/>
              </a:rPr>
              <a:t>TDKF</a:t>
            </a:r>
          </a:p>
          <a:p>
            <a:pPr marL="269875" indent="-269875">
              <a:buFont typeface="Wingdings" pitchFamily="2" charset="2"/>
              <a:buChar char="n"/>
            </a:pPr>
            <a:r>
              <a:rPr lang="en-US" altLang="zh-TW" i="1" kern="100" dirty="0" smtClean="0">
                <a:latin typeface="Times New Roman"/>
                <a:ea typeface="新細明體"/>
              </a:rPr>
              <a:t>n</a:t>
            </a:r>
            <a:r>
              <a:rPr lang="en-US" altLang="zh-TW" kern="100" dirty="0" smtClean="0">
                <a:latin typeface="Times New Roman"/>
                <a:ea typeface="新細明體"/>
              </a:rPr>
              <a:t>: time index (sample-based processing)</a:t>
            </a:r>
          </a:p>
          <a:p>
            <a:pPr marL="269875" indent="-269875">
              <a:buFont typeface="Wingdings" pitchFamily="2" charset="2"/>
              <a:buChar char="n"/>
            </a:pPr>
            <a:r>
              <a:rPr lang="en-US" altLang="zh-TW" kern="100" dirty="0" smtClean="0">
                <a:latin typeface="Times New Roman"/>
                <a:ea typeface="新細明體"/>
              </a:rPr>
              <a:t>Need augment the state-apace model</a:t>
            </a:r>
          </a:p>
          <a:p>
            <a:pPr marL="269875" indent="-269875">
              <a:buFont typeface="Wingdings" pitchFamily="2" charset="2"/>
              <a:buChar char="n"/>
            </a:pPr>
            <a:r>
              <a:rPr lang="en-US" altLang="zh-TW" kern="100" dirty="0" smtClean="0">
                <a:latin typeface="Times New Roman"/>
                <a:ea typeface="新細明體"/>
              </a:rPr>
              <a:t>Need system realization</a:t>
            </a:r>
          </a:p>
          <a:p>
            <a:pPr marL="269875" indent="-269875">
              <a:buFont typeface="Wingdings" pitchFamily="2" charset="2"/>
              <a:buChar char="n"/>
            </a:pPr>
            <a:r>
              <a:rPr lang="en-US" altLang="zh-TW" kern="100" dirty="0" smtClean="0">
                <a:latin typeface="Times New Roman"/>
                <a:ea typeface="新細明體"/>
              </a:rPr>
              <a:t>High complexity</a:t>
            </a:r>
          </a:p>
          <a:p>
            <a:pPr marL="269875" indent="-269875">
              <a:buFont typeface="Wingdings" pitchFamily="2" charset="2"/>
              <a:buChar char="n"/>
            </a:pPr>
            <a:r>
              <a:rPr lang="en-US" altLang="zh-TW" kern="100" dirty="0" smtClean="0">
                <a:latin typeface="Times New Roman"/>
                <a:ea typeface="新細明體"/>
              </a:rPr>
              <a:t>Digital scaling problem</a:t>
            </a:r>
          </a:p>
        </p:txBody>
      </p:sp>
      <p:sp>
        <p:nvSpPr>
          <p:cNvPr id="18" name="矩形 17"/>
          <p:cNvSpPr/>
          <p:nvPr/>
        </p:nvSpPr>
        <p:spPr>
          <a:xfrm>
            <a:off x="1403648" y="4221088"/>
            <a:ext cx="33843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b="1" kern="100" dirty="0" smtClean="0">
                <a:solidFill>
                  <a:srgbClr val="0000FF"/>
                </a:solidFill>
                <a:latin typeface="Times New Roman"/>
                <a:ea typeface="新細明體"/>
              </a:rPr>
              <a:t>        FDKF</a:t>
            </a:r>
          </a:p>
          <a:p>
            <a:pPr marL="269875" indent="-269875">
              <a:buFont typeface="Wingdings" pitchFamily="2" charset="2"/>
              <a:buChar char="n"/>
            </a:pPr>
            <a:r>
              <a:rPr lang="en-US" altLang="zh-TW" i="1" kern="100" dirty="0" smtClean="0">
                <a:latin typeface="Times New Roman"/>
                <a:ea typeface="新細明體"/>
              </a:rPr>
              <a:t>n</a:t>
            </a:r>
            <a:r>
              <a:rPr lang="en-US" altLang="zh-TW" kern="100" dirty="0" smtClean="0">
                <a:latin typeface="Times New Roman"/>
                <a:ea typeface="新細明體"/>
              </a:rPr>
              <a:t>: frame index (batch processing)</a:t>
            </a:r>
          </a:p>
          <a:p>
            <a:pPr marL="269875" indent="-269875">
              <a:buFont typeface="Wingdings" pitchFamily="2" charset="2"/>
              <a:buChar char="n"/>
            </a:pPr>
            <a:r>
              <a:rPr lang="en-US" altLang="zh-TW" kern="100" dirty="0" smtClean="0">
                <a:latin typeface="Times New Roman"/>
                <a:ea typeface="新細明體"/>
              </a:rPr>
              <a:t>IO model used as measurement equation</a:t>
            </a:r>
          </a:p>
          <a:p>
            <a:pPr marL="269875" indent="-269875">
              <a:buFont typeface="Wingdings" pitchFamily="2" charset="2"/>
              <a:buChar char="n"/>
            </a:pPr>
            <a:r>
              <a:rPr lang="en-US" altLang="zh-TW" kern="100" dirty="0" smtClean="0">
                <a:latin typeface="Times New Roman"/>
                <a:ea typeface="新細明體"/>
              </a:rPr>
              <a:t>No need for system realization</a:t>
            </a:r>
          </a:p>
          <a:p>
            <a:pPr marL="269875" indent="-269875">
              <a:buFont typeface="Wingdings" pitchFamily="2" charset="2"/>
              <a:buChar char="n"/>
            </a:pPr>
            <a:r>
              <a:rPr lang="en-US" altLang="zh-TW" kern="100" dirty="0" smtClean="0">
                <a:latin typeface="Times New Roman"/>
                <a:ea typeface="新細明體"/>
              </a:rPr>
              <a:t>Low complexity</a:t>
            </a:r>
          </a:p>
          <a:p>
            <a:pPr marL="269875" indent="-269875">
              <a:buFont typeface="Wingdings" pitchFamily="2" charset="2"/>
              <a:buChar char="n"/>
            </a:pPr>
            <a:r>
              <a:rPr lang="en-US" altLang="zh-TW" kern="100" dirty="0" smtClean="0">
                <a:latin typeface="Times New Roman"/>
                <a:ea typeface="新細明體"/>
              </a:rPr>
              <a:t>FFT numerical problem</a:t>
            </a:r>
            <a:endParaRPr lang="zh-TW" altLang="en-US" dirty="0"/>
          </a:p>
        </p:txBody>
      </p:sp>
      <p:cxnSp>
        <p:nvCxnSpPr>
          <p:cNvPr id="20" name="直線接點 19"/>
          <p:cNvCxnSpPr/>
          <p:nvPr/>
        </p:nvCxnSpPr>
        <p:spPr>
          <a:xfrm>
            <a:off x="1115616" y="3933056"/>
            <a:ext cx="770485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890080" cy="1143000"/>
          </a:xfrm>
        </p:spPr>
        <p:txBody>
          <a:bodyPr>
            <a:normAutofit/>
          </a:bodyPr>
          <a:lstStyle/>
          <a:p>
            <a:r>
              <a:rPr lang="en-US" altLang="zh-TW" sz="3200" b="1" dirty="0" smtClean="0">
                <a:latin typeface="Times New Roman" pitchFamily="18" charset="0"/>
                <a:cs typeface="Times New Roman" pitchFamily="18" charset="0"/>
              </a:rPr>
              <a:t>Choice of nearfield array parameters</a:t>
            </a:r>
            <a:endParaRPr lang="zh-TW" altLang="en-US" sz="32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44AF5-040C-4A77-9C07-FD1A8D25ABBD}" type="slidenum">
              <a:rPr lang="zh-TW" altLang="en-US" smtClean="0"/>
              <a:pPr/>
              <a:t>32</a:t>
            </a:fld>
            <a:endParaRPr lang="zh-TW" altLang="en-US"/>
          </a:p>
        </p:txBody>
      </p:sp>
      <p:sp>
        <p:nvSpPr>
          <p:cNvPr id="1208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80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80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80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3312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4132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4439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495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50534" name="Rectangle 6"/>
          <p:cNvSpPr>
            <a:spLocks noChangeArrowheads="1"/>
          </p:cNvSpPr>
          <p:nvPr/>
        </p:nvSpPr>
        <p:spPr bwMode="auto">
          <a:xfrm>
            <a:off x="1331640" y="1508591"/>
            <a:ext cx="7344816" cy="4440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360363" marR="0" lvl="0" indent="-3603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l"/>
              <a:tabLst>
                <a:tab pos="457200" algn="l"/>
              </a:tabLst>
            </a:pPr>
            <a:r>
              <a:rPr kumimoji="1" lang="en-US" altLang="zh-TW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Deploy microphones as uniformly as possible.  Choose lattice spacing according to the maximum frequency (</a:t>
            </a:r>
            <a:r>
              <a:rPr kumimoji="1" lang="en-US" altLang="zh-TW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f</a:t>
            </a:r>
            <a:r>
              <a:rPr kumimoji="1" lang="en-US" altLang="zh-TW" sz="2400" b="0" i="0" u="none" strike="noStrike" cap="none" normalizeH="0" baseline="-30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max</a:t>
            </a:r>
            <a:r>
              <a:rPr kumimoji="1" lang="en-US" altLang="zh-TW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 ).  A conservative rule is </a:t>
            </a:r>
            <a:r>
              <a:rPr kumimoji="1" lang="en-US" altLang="zh-TW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d </a:t>
            </a:r>
            <a:r>
              <a:rPr kumimoji="1" lang="en-US" altLang="zh-TW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=</a:t>
            </a:r>
            <a:r>
              <a:rPr kumimoji="1" lang="en-US" altLang="zh-TW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細明體" pitchFamily="18" charset="-120"/>
                <a:ea typeface="新細明體" pitchFamily="18" charset="-120"/>
                <a:cs typeface="Times New Roman" pitchFamily="18" charset="0"/>
              </a:rPr>
              <a:t>λ</a:t>
            </a:r>
            <a:r>
              <a:rPr kumimoji="1" lang="en-US" altLang="zh-TW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/2.</a:t>
            </a:r>
            <a:endParaRPr kumimoji="1" lang="en-US" altLang="zh-TW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  <a:p>
            <a:pPr marL="360363" marR="0" lvl="0" indent="-3603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l"/>
              <a:tabLst>
                <a:tab pos="457200" algn="l"/>
              </a:tabLst>
            </a:pPr>
            <a:r>
              <a:rPr kumimoji="1" lang="en-US" altLang="zh-TW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Choose the array aperture (</a:t>
            </a:r>
            <a:r>
              <a:rPr kumimoji="1" lang="en-US" altLang="zh-TW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D</a:t>
            </a:r>
            <a:r>
              <a:rPr kumimoji="1" lang="en-US" altLang="zh-TW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) that covers the source surface size.</a:t>
            </a:r>
            <a:endParaRPr kumimoji="1" lang="en-US" altLang="zh-TW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  <a:p>
            <a:pPr marL="360363" marR="0" lvl="0" indent="-3603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l"/>
              <a:tabLst>
                <a:tab pos="457200" algn="l"/>
              </a:tabLst>
            </a:pPr>
            <a:r>
              <a:rPr kumimoji="1" lang="en-US" altLang="zh-TW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The last two steps determine the number of microphone needed, </a:t>
            </a:r>
            <a:r>
              <a:rPr kumimoji="1" lang="en-US" altLang="zh-TW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N</a:t>
            </a:r>
            <a:r>
              <a:rPr kumimoji="1" lang="en-US" altLang="zh-TW" sz="2400" b="0" i="1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m</a:t>
            </a:r>
            <a:r>
              <a:rPr kumimoji="1" lang="en-US" altLang="zh-TW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 = </a:t>
            </a:r>
            <a:r>
              <a:rPr kumimoji="1" lang="en-US" altLang="zh-TW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D</a:t>
            </a:r>
            <a:r>
              <a:rPr kumimoji="1" lang="en-US" altLang="zh-TW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/</a:t>
            </a:r>
            <a:r>
              <a:rPr kumimoji="1" lang="en-US" altLang="zh-TW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d</a:t>
            </a:r>
            <a:r>
              <a:rPr kumimoji="1" lang="en-US" altLang="zh-TW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 </a:t>
            </a:r>
            <a:r>
              <a:rPr kumimoji="1" lang="en-US" altLang="zh-TW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for a ULA.</a:t>
            </a:r>
            <a:endParaRPr kumimoji="1" lang="en-US" altLang="zh-TW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  <a:p>
            <a:pPr marL="360363" marR="0" lvl="0" indent="-3603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l"/>
              <a:tabLst>
                <a:tab pos="457200" algn="l"/>
              </a:tabLst>
            </a:pPr>
            <a:r>
              <a:rPr kumimoji="1" lang="en-US" altLang="zh-TW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Choose the DOR according to the condition number of propagation matrix and the array parameters determined above.  As a rule of thumb, we choose the condition number under 10</a:t>
            </a:r>
            <a:r>
              <a:rPr kumimoji="1" lang="en-US" altLang="zh-TW" sz="2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3</a:t>
            </a:r>
            <a:r>
              <a:rPr kumimoji="1" lang="en-US" altLang="zh-TW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.  </a:t>
            </a:r>
            <a:endParaRPr kumimoji="1" lang="en-US" altLang="zh-TW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890080" cy="1143000"/>
          </a:xfrm>
        </p:spPr>
        <p:txBody>
          <a:bodyPr>
            <a:normAutofit/>
          </a:bodyPr>
          <a:lstStyle/>
          <a:p>
            <a:r>
              <a:rPr lang="en-US" altLang="zh-TW" sz="3200" b="1" dirty="0" smtClean="0">
                <a:latin typeface="Times New Roman" pitchFamily="18" charset="0"/>
                <a:cs typeface="Times New Roman" pitchFamily="18" charset="0"/>
              </a:rPr>
              <a:t>Choice of nearfield array parameters</a:t>
            </a:r>
            <a:endParaRPr lang="zh-TW" altLang="en-US" sz="32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44AF5-040C-4A77-9C07-FD1A8D25ABBD}" type="slidenum">
              <a:rPr lang="zh-TW" altLang="en-US" smtClean="0"/>
              <a:pPr/>
              <a:t>33</a:t>
            </a:fld>
            <a:endParaRPr lang="zh-TW" altLang="en-US"/>
          </a:p>
        </p:txBody>
      </p:sp>
      <p:sp>
        <p:nvSpPr>
          <p:cNvPr id="1208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80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80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80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3312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4132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4439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495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152578" name="Picture 2"/>
          <p:cNvPicPr>
            <a:picLocks noChangeAspect="1" noChangeArrowheads="1"/>
          </p:cNvPicPr>
          <p:nvPr/>
        </p:nvPicPr>
        <p:blipFill>
          <a:blip r:embed="rId2" cstate="print"/>
          <a:srcRect l="20297" t="35063" r="33192" b="14735"/>
          <a:stretch>
            <a:fillRect/>
          </a:stretch>
        </p:blipFill>
        <p:spPr bwMode="auto">
          <a:xfrm>
            <a:off x="4694836" y="1556792"/>
            <a:ext cx="4002797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579" name="Picture 3"/>
          <p:cNvPicPr>
            <a:picLocks noChangeAspect="1" noChangeArrowheads="1"/>
          </p:cNvPicPr>
          <p:nvPr/>
        </p:nvPicPr>
        <p:blipFill>
          <a:blip r:embed="rId3" cstate="print"/>
          <a:srcRect l="21207" t="39172" r="34496" b="12594"/>
          <a:stretch>
            <a:fillRect/>
          </a:stretch>
        </p:blipFill>
        <p:spPr bwMode="auto">
          <a:xfrm>
            <a:off x="1043608" y="1628800"/>
            <a:ext cx="3744416" cy="3057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890080" cy="1143000"/>
          </a:xfrm>
        </p:spPr>
        <p:txBody>
          <a:bodyPr>
            <a:normAutofit/>
          </a:bodyPr>
          <a:lstStyle/>
          <a:p>
            <a:r>
              <a:rPr lang="en-US" altLang="zh-TW" sz="3200" b="1" dirty="0" smtClean="0">
                <a:latin typeface="Times New Roman" pitchFamily="18" charset="0"/>
                <a:cs typeface="Times New Roman" pitchFamily="18" charset="0"/>
              </a:rPr>
              <a:t>Comparison of nearfield arrays</a:t>
            </a:r>
            <a:endParaRPr lang="zh-TW" altLang="en-US" sz="32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44AF5-040C-4A77-9C07-FD1A8D25ABBD}" type="slidenum">
              <a:rPr lang="zh-TW" altLang="en-US" smtClean="0"/>
              <a:pPr/>
              <a:t>34</a:t>
            </a:fld>
            <a:endParaRPr lang="zh-TW" altLang="en-US"/>
          </a:p>
        </p:txBody>
      </p:sp>
      <p:sp>
        <p:nvSpPr>
          <p:cNvPr id="1208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80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80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80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3312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4132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4439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495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153602" name="Picture 2"/>
          <p:cNvPicPr>
            <a:picLocks noChangeAspect="1" noChangeArrowheads="1"/>
          </p:cNvPicPr>
          <p:nvPr/>
        </p:nvPicPr>
        <p:blipFill>
          <a:blip r:embed="rId2" cstate="print"/>
          <a:srcRect l="21036" t="25219" r="22856" b="11782"/>
          <a:stretch>
            <a:fillRect/>
          </a:stretch>
        </p:blipFill>
        <p:spPr bwMode="auto">
          <a:xfrm>
            <a:off x="1835696" y="1196752"/>
            <a:ext cx="6215191" cy="5233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C34AFCF-D58D-4A32-BB7C-77B2E7919D6F}" type="slidenum">
              <a:rPr lang="en-US" altLang="zh-TW" smtClean="0">
                <a:ea typeface="新細明體" charset="-120"/>
              </a:rPr>
              <a:pPr/>
              <a:t>4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5427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sz="3600" dirty="0" smtClean="0"/>
              <a:t>Fourier NAH in the Cartesian coordinates</a:t>
            </a:r>
            <a:endParaRPr lang="en-US" altLang="zh-TW" dirty="0" smtClean="0">
              <a:ea typeface="全真中隸書" pitchFamily="49" charset="-120"/>
            </a:endParaRPr>
          </a:p>
        </p:txBody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35608" y="1447800"/>
            <a:ext cx="7498080" cy="541040"/>
          </a:xfrm>
        </p:spPr>
        <p:txBody>
          <a:bodyPr>
            <a:normAutofit lnSpcReduction="10000"/>
          </a:bodyPr>
          <a:lstStyle/>
          <a:p>
            <a:pPr eaLnBrk="1" hangingPunct="1">
              <a:buFont typeface="Monotype Sorts" pitchFamily="2" charset="2"/>
              <a:buNone/>
            </a:pPr>
            <a:r>
              <a:rPr lang="en-US" altLang="en-US" dirty="0" smtClean="0"/>
              <a:t> </a:t>
            </a:r>
            <a:endParaRPr lang="en-US" altLang="zh-TW" dirty="0" smtClean="0"/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7" name="矩形 16"/>
          <p:cNvSpPr/>
          <p:nvPr/>
        </p:nvSpPr>
        <p:spPr>
          <a:xfrm>
            <a:off x="1547664" y="1268760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The 2D spatial Fourier transform with respect to </a:t>
            </a:r>
            <a:r>
              <a:rPr lang="en-US" altLang="zh-TW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altLang="zh-TW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 is employed to transform a sound field from the spatial domain to the wave number domain.</a:t>
            </a:r>
            <a:endParaRPr lang="zh-TW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47664" y="3284984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Apply the 2D spatial Fourier transform to the Helmholtz equation:</a:t>
            </a:r>
            <a:endParaRPr lang="zh-TW" altLang="en-US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1" name="物件 20"/>
          <p:cNvGraphicFramePr>
            <a:graphicFrameLocks noChangeAspect="1"/>
          </p:cNvGraphicFramePr>
          <p:nvPr/>
        </p:nvGraphicFramePr>
        <p:xfrm>
          <a:off x="2878138" y="3716338"/>
          <a:ext cx="3960812" cy="2844800"/>
        </p:xfrm>
        <a:graphic>
          <a:graphicData uri="http://schemas.openxmlformats.org/presentationml/2006/ole">
            <p:oleObj spid="_x0000_s41990" name="Equation" r:id="rId3" imgW="2793960" imgH="2006280" progId="Equation.DSMT4">
              <p:embed/>
            </p:oleObj>
          </a:graphicData>
        </a:graphic>
      </p:graphicFrame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41991" name="Object 7"/>
          <p:cNvGraphicFramePr>
            <a:graphicFrameLocks noChangeAspect="1"/>
          </p:cNvGraphicFramePr>
          <p:nvPr/>
        </p:nvGraphicFramePr>
        <p:xfrm>
          <a:off x="2123728" y="1988840"/>
          <a:ext cx="5670630" cy="1296144"/>
        </p:xfrm>
        <a:graphic>
          <a:graphicData uri="http://schemas.openxmlformats.org/presentationml/2006/ole">
            <p:oleObj spid="_x0000_s41991" name="Equation" r:id="rId4" imgW="4114800" imgH="939600" progId="Equation.DSMT4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C34AFCF-D58D-4A32-BB7C-77B2E7919D6F}" type="slidenum">
              <a:rPr lang="en-US" altLang="zh-TW" smtClean="0">
                <a:ea typeface="新細明體" charset="-120"/>
              </a:rPr>
              <a:pPr/>
              <a:t>5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5427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sz="3600" dirty="0" smtClean="0"/>
              <a:t>Fourier NAH in the Cartesian coordinates</a:t>
            </a:r>
            <a:endParaRPr lang="en-US" altLang="zh-TW" dirty="0" smtClean="0">
              <a:ea typeface="全真中隸書" pitchFamily="49" charset="-120"/>
            </a:endParaRP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7" name="矩形 16"/>
          <p:cNvSpPr/>
          <p:nvPr/>
        </p:nvSpPr>
        <p:spPr>
          <a:xfrm>
            <a:off x="1475656" y="1268760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Retaining only the “outgoing” waves,</a:t>
            </a:r>
            <a:endParaRPr lang="zh-TW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47664" y="2267580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Substituting the “hologram”</a:t>
            </a:r>
            <a:endParaRPr lang="zh-TW" altLang="en-US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6739" name="Object 3"/>
          <p:cNvGraphicFramePr>
            <a:graphicFrameLocks noChangeAspect="1"/>
          </p:cNvGraphicFramePr>
          <p:nvPr/>
        </p:nvGraphicFramePr>
        <p:xfrm>
          <a:off x="3131840" y="1771733"/>
          <a:ext cx="2880320" cy="433131"/>
        </p:xfrm>
        <a:graphic>
          <a:graphicData uri="http://schemas.openxmlformats.org/presentationml/2006/ole">
            <p:oleObj spid="_x0000_s116739" name="Equation" r:id="rId3" imgW="1688760" imgH="253800" progId="Equation.DSMT4">
              <p:embed/>
            </p:oleObj>
          </a:graphicData>
        </a:graphic>
      </p:graphicFrame>
      <p:graphicFrame>
        <p:nvGraphicFramePr>
          <p:cNvPr id="116740" name="Object 4"/>
          <p:cNvGraphicFramePr>
            <a:graphicFrameLocks noChangeAspect="1"/>
          </p:cNvGraphicFramePr>
          <p:nvPr/>
        </p:nvGraphicFramePr>
        <p:xfrm>
          <a:off x="2432050" y="2633663"/>
          <a:ext cx="4130675" cy="2287587"/>
        </p:xfrm>
        <a:graphic>
          <a:graphicData uri="http://schemas.openxmlformats.org/presentationml/2006/ole">
            <p:oleObj spid="_x0000_s116740" name="Equation" r:id="rId4" imgW="2501640" imgH="1384200" progId="Equation.DSMT4">
              <p:embed/>
            </p:oleObj>
          </a:graphicData>
        </a:graphic>
      </p:graphicFrame>
      <p:sp>
        <p:nvSpPr>
          <p:cNvPr id="1167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16741" name="Object 5"/>
          <p:cNvGraphicFramePr>
            <a:graphicFrameLocks noChangeAspect="1"/>
          </p:cNvGraphicFramePr>
          <p:nvPr/>
        </p:nvGraphicFramePr>
        <p:xfrm>
          <a:off x="2953432" y="5157192"/>
          <a:ext cx="3490776" cy="1008112"/>
        </p:xfrm>
        <a:graphic>
          <a:graphicData uri="http://schemas.openxmlformats.org/presentationml/2006/ole">
            <p:oleObj spid="_x0000_s116741" name="Equation" r:id="rId5" imgW="2209800" imgH="635000" progId="Equation.DSMT4">
              <p:embed/>
            </p:oleObj>
          </a:graphicData>
        </a:graphic>
      </p:graphicFrame>
      <p:sp>
        <p:nvSpPr>
          <p:cNvPr id="11" name="文字方塊 10"/>
          <p:cNvSpPr txBox="1"/>
          <p:nvPr/>
        </p:nvSpPr>
        <p:spPr>
          <a:xfrm>
            <a:off x="6588224" y="5733256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>
                <a:solidFill>
                  <a:srgbClr val="FF0000"/>
                </a:solidFill>
              </a:rPr>
              <a:t>(evanescent waves)</a:t>
            </a:r>
            <a:endParaRPr lang="zh-TW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C34AFCF-D58D-4A32-BB7C-77B2E7919D6F}" type="slidenum">
              <a:rPr lang="en-US" altLang="zh-TW" smtClean="0">
                <a:ea typeface="新細明體" charset="-120"/>
              </a:rPr>
              <a:pPr/>
              <a:t>6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5427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sz="3600" dirty="0" smtClean="0"/>
              <a:t>Fourier NAH in the Cartesian coordinates</a:t>
            </a:r>
            <a:endParaRPr lang="en-US" altLang="zh-TW" dirty="0" smtClean="0">
              <a:ea typeface="全真中隸書" pitchFamily="49" charset="-120"/>
            </a:endParaRP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16740" name="Object 4"/>
          <p:cNvGraphicFramePr>
            <a:graphicFrameLocks noChangeAspect="1"/>
          </p:cNvGraphicFramePr>
          <p:nvPr/>
        </p:nvGraphicFramePr>
        <p:xfrm>
          <a:off x="2976563" y="1268413"/>
          <a:ext cx="3584575" cy="527050"/>
        </p:xfrm>
        <a:graphic>
          <a:graphicData uri="http://schemas.openxmlformats.org/presentationml/2006/ole">
            <p:oleObj spid="_x0000_s118787" name="Equation" r:id="rId3" imgW="2247840" imgH="330120" progId="Equation.DSMT4">
              <p:embed/>
            </p:oleObj>
          </a:graphicData>
        </a:graphic>
      </p:graphicFrame>
      <p:sp>
        <p:nvSpPr>
          <p:cNvPr id="1167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20" name="圖片 19" descr="NAH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51720" y="1849300"/>
            <a:ext cx="5472608" cy="3722788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547664" y="5622339"/>
            <a:ext cx="7200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600" dirty="0" smtClean="0">
                <a:latin typeface="Times New Roman" pitchFamily="18" charset="0"/>
                <a:cs typeface="Times New Roman" pitchFamily="18" charset="0"/>
              </a:rPr>
              <a:t>For backward reconstruction, the propagator grows exponentially without bound outside the radiation circle in the </a:t>
            </a:r>
            <a:r>
              <a:rPr lang="en-US" altLang="zh-TW" sz="16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TW" sz="1600" dirty="0" smtClean="0">
                <a:latin typeface="Times New Roman" pitchFamily="18" charset="0"/>
                <a:cs typeface="Times New Roman" pitchFamily="18" charset="0"/>
              </a:rPr>
              <a:t>-space due to the </a:t>
            </a:r>
            <a:r>
              <a:rPr lang="en-US" altLang="zh-TW" sz="1600" dirty="0" err="1" smtClean="0">
                <a:latin typeface="Times New Roman" pitchFamily="18" charset="0"/>
                <a:cs typeface="Times New Roman" pitchFamily="18" charset="0"/>
              </a:rPr>
              <a:t>illposedness</a:t>
            </a:r>
            <a:r>
              <a:rPr lang="en-US" altLang="zh-TW" sz="1600" dirty="0" smtClean="0">
                <a:latin typeface="Times New Roman" pitchFamily="18" charset="0"/>
                <a:cs typeface="Times New Roman" pitchFamily="18" charset="0"/>
              </a:rPr>
              <a:t> of the acoustic prorogation process.</a:t>
            </a:r>
            <a:endParaRPr lang="zh-TW" altLang="en-US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C34AFCF-D58D-4A32-BB7C-77B2E7919D6F}" type="slidenum">
              <a:rPr lang="en-US" altLang="zh-TW" smtClean="0">
                <a:ea typeface="新細明體" charset="-120"/>
              </a:rPr>
              <a:pPr/>
              <a:t>7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5427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sz="3600" dirty="0" smtClean="0"/>
              <a:t>Fourier NAH in the Cartesian coordinates</a:t>
            </a:r>
            <a:endParaRPr lang="en-US" altLang="zh-TW" dirty="0" smtClean="0">
              <a:ea typeface="全真中隸書" pitchFamily="49" charset="-120"/>
            </a:endParaRP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167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9" name="矩形 8"/>
          <p:cNvSpPr/>
          <p:nvPr/>
        </p:nvSpPr>
        <p:spPr>
          <a:xfrm>
            <a:off x="1331640" y="1268760"/>
            <a:ext cx="73448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600" dirty="0" smtClean="0">
                <a:latin typeface="Times New Roman" pitchFamily="18" charset="0"/>
                <a:cs typeface="Times New Roman" pitchFamily="18" charset="0"/>
              </a:rPr>
              <a:t>A frequency-domain Wiener inverse filter can be used to mitigate the ill-posedness during inverse reconstruction on the boundary using Fourier NAH</a:t>
            </a:r>
            <a:endParaRPr lang="zh-TW" alt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98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19811" name="Object 3"/>
          <p:cNvGraphicFramePr>
            <a:graphicFrameLocks noChangeAspect="1"/>
          </p:cNvGraphicFramePr>
          <p:nvPr/>
        </p:nvGraphicFramePr>
        <p:xfrm>
          <a:off x="2517775" y="2027808"/>
          <a:ext cx="4430713" cy="1473200"/>
        </p:xfrm>
        <a:graphic>
          <a:graphicData uri="http://schemas.openxmlformats.org/presentationml/2006/ole">
            <p:oleObj spid="_x0000_s119811" name="Equation" r:id="rId3" imgW="3035160" imgH="1015920" progId="Equation.DSMT4">
              <p:embed/>
            </p:oleObj>
          </a:graphicData>
        </a:graphic>
      </p:graphicFrame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3645024"/>
            <a:ext cx="2710118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字方塊 9"/>
          <p:cNvSpPr txBox="1"/>
          <p:nvPr/>
        </p:nvSpPr>
        <p:spPr>
          <a:xfrm>
            <a:off x="1547664" y="3707740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TW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-space particle velocity:</a:t>
            </a:r>
            <a:endParaRPr lang="zh-TW" altLang="en-US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98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19813" name="Object 5"/>
          <p:cNvGraphicFramePr>
            <a:graphicFrameLocks noChangeAspect="1"/>
          </p:cNvGraphicFramePr>
          <p:nvPr/>
        </p:nvGraphicFramePr>
        <p:xfrm>
          <a:off x="4224254" y="4293096"/>
          <a:ext cx="1499874" cy="591296"/>
        </p:xfrm>
        <a:graphic>
          <a:graphicData uri="http://schemas.openxmlformats.org/presentationml/2006/ole">
            <p:oleObj spid="_x0000_s119813" name="Equation" r:id="rId5" imgW="990170" imgH="393529" progId="Equation.DSMT4">
              <p:embed/>
            </p:oleObj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1547664" y="4365104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TW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-space active intensity:</a:t>
            </a:r>
            <a:endParaRPr lang="zh-TW" altLang="en-US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03648" y="4843026"/>
            <a:ext cx="73448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9875" indent="-269875" algn="just">
              <a:buFont typeface="Wingdings" pitchFamily="2" charset="2"/>
              <a:buChar char="n"/>
            </a:pP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The microphone array must be larger than the source to avoid windowing effect in spatial Fourier transform.</a:t>
            </a:r>
          </a:p>
          <a:p>
            <a:pPr marL="269875" indent="-269875" algn="just">
              <a:buFont typeface="Wingdings" pitchFamily="2" charset="2"/>
              <a:buChar char="n"/>
            </a:pP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The lattice spacing must be less than half a wavelength at the highest frequency of interest and the lattice points on the hologram surface must be equally spaced on a planar rectangular area.</a:t>
            </a:r>
          </a:p>
          <a:p>
            <a:pPr marL="269875" indent="-269875" algn="just">
              <a:buFont typeface="Wingdings" pitchFamily="2" charset="2"/>
              <a:buChar char="n"/>
            </a:pP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It requires large number of microphones to cover the source area.</a:t>
            </a:r>
            <a:endParaRPr lang="zh-TW" alt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C34AFCF-D58D-4A32-BB7C-77B2E7919D6F}" type="slidenum">
              <a:rPr lang="en-US" altLang="zh-TW" smtClean="0">
                <a:ea typeface="新細明體" charset="-120"/>
              </a:rPr>
              <a:pPr/>
              <a:t>8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5427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3600" dirty="0" smtClean="0"/>
              <a:t>Extension to other coordinates</a:t>
            </a:r>
            <a:endParaRPr lang="en-US" altLang="zh-TW" dirty="0" smtClean="0">
              <a:ea typeface="全真中隸書" pitchFamily="49" charset="-120"/>
            </a:endParaRP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167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198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198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120842" name="Picture 10"/>
          <p:cNvPicPr>
            <a:picLocks noChangeAspect="1" noChangeArrowheads="1"/>
          </p:cNvPicPr>
          <p:nvPr/>
        </p:nvPicPr>
        <p:blipFill>
          <a:blip r:embed="rId2" cstate="print"/>
          <a:srcRect l="27114" t="24407" r="27852" b="8657"/>
          <a:stretch>
            <a:fillRect/>
          </a:stretch>
        </p:blipFill>
        <p:spPr bwMode="auto">
          <a:xfrm>
            <a:off x="2339752" y="1130646"/>
            <a:ext cx="4968552" cy="5538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3200" dirty="0" smtClean="0">
                <a:effectLst/>
              </a:rPr>
              <a:t>Basis Function Model (BFM)-based NAH</a:t>
            </a:r>
            <a:endParaRPr lang="zh-TW" altLang="en-US" sz="3200" dirty="0">
              <a:effectLst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44AF5-040C-4A77-9C07-FD1A8D25ABBD}" type="slidenum">
              <a:rPr lang="zh-TW" altLang="en-US" smtClean="0"/>
              <a:pPr/>
              <a:t>9</a:t>
            </a:fld>
            <a:endParaRPr lang="zh-TW" altLang="en-US"/>
          </a:p>
        </p:txBody>
      </p:sp>
      <p:sp>
        <p:nvSpPr>
          <p:cNvPr id="1208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20833" name="Object 1"/>
          <p:cNvGraphicFramePr>
            <a:graphicFrameLocks noChangeAspect="1"/>
          </p:cNvGraphicFramePr>
          <p:nvPr/>
        </p:nvGraphicFramePr>
        <p:xfrm>
          <a:off x="2987675" y="3148013"/>
          <a:ext cx="3444875" cy="3190875"/>
        </p:xfrm>
        <a:graphic>
          <a:graphicData uri="http://schemas.openxmlformats.org/presentationml/2006/ole">
            <p:oleObj spid="_x0000_s120833" name="Equation" r:id="rId3" imgW="2184120" imgH="2006280" progId="Equation.DSMT4">
              <p:embed/>
            </p:oleObj>
          </a:graphicData>
        </a:graphic>
      </p:graphicFrame>
      <p:graphicFrame>
        <p:nvGraphicFramePr>
          <p:cNvPr id="120835" name="Object 3"/>
          <p:cNvGraphicFramePr>
            <a:graphicFrameLocks noChangeAspect="1"/>
          </p:cNvGraphicFramePr>
          <p:nvPr/>
        </p:nvGraphicFramePr>
        <p:xfrm>
          <a:off x="2971365" y="1340768"/>
          <a:ext cx="3184811" cy="648072"/>
        </p:xfrm>
        <a:graphic>
          <a:graphicData uri="http://schemas.openxmlformats.org/presentationml/2006/ole">
            <p:oleObj spid="_x0000_s120835" name="Equation" r:id="rId4" imgW="2184120" imgH="444240" progId="Equation.DSMT4">
              <p:embed/>
            </p:oleObj>
          </a:graphicData>
        </a:graphic>
      </p:graphicFrame>
      <p:pic>
        <p:nvPicPr>
          <p:cNvPr id="120836" name="Picture 4"/>
          <p:cNvPicPr>
            <a:picLocks noChangeAspect="1" noChangeArrowheads="1"/>
          </p:cNvPicPr>
          <p:nvPr/>
        </p:nvPicPr>
        <p:blipFill>
          <a:blip r:embed="rId5" cstate="print"/>
          <a:srcRect l="15129" t="58687" r="28024" b="30485"/>
          <a:stretch>
            <a:fillRect/>
          </a:stretch>
        </p:blipFill>
        <p:spPr bwMode="auto">
          <a:xfrm>
            <a:off x="1403648" y="1988840"/>
            <a:ext cx="7056784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夏至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夏至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夏至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2594</TotalTime>
  <Words>1249</Words>
  <Application>Microsoft Office PowerPoint</Application>
  <PresentationFormat>如螢幕大小 (4:3)</PresentationFormat>
  <Paragraphs>217</Paragraphs>
  <Slides>34</Slides>
  <Notes>0</Notes>
  <HiddenSlides>0</HiddenSlides>
  <MMClips>0</MMClips>
  <ScaleCrop>false</ScaleCrop>
  <HeadingPairs>
    <vt:vector size="6" baseType="variant"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34</vt:i4>
      </vt:variant>
    </vt:vector>
  </HeadingPairs>
  <TitlesOfParts>
    <vt:vector size="36" baseType="lpstr">
      <vt:lpstr>夏至</vt:lpstr>
      <vt:lpstr>Equation</vt:lpstr>
      <vt:lpstr>Acoustic Array  Signal Processing</vt:lpstr>
      <vt:lpstr>Outline</vt:lpstr>
      <vt:lpstr>Nearfield Imaging vs. Farfield Imaging</vt:lpstr>
      <vt:lpstr>Fourier NAH in the Cartesian coordinates</vt:lpstr>
      <vt:lpstr>Fourier NAH in the Cartesian coordinates</vt:lpstr>
      <vt:lpstr>Fourier NAH in the Cartesian coordinates</vt:lpstr>
      <vt:lpstr>Fourier NAH in the Cartesian coordinates</vt:lpstr>
      <vt:lpstr>Extension to other coordinates</vt:lpstr>
      <vt:lpstr>Basis Function Model (BFM)-based NAH</vt:lpstr>
      <vt:lpstr>Basis Function Model (BFM)-based NAH</vt:lpstr>
      <vt:lpstr>Basis Function Model (BFM)-based NAH</vt:lpstr>
      <vt:lpstr>Basis Function Model (BFM)-based NAH</vt:lpstr>
      <vt:lpstr>Boundary Element Method (BEM)-based NAH</vt:lpstr>
      <vt:lpstr>Boundary Element Method (BEM)-based NAH</vt:lpstr>
      <vt:lpstr>Boundary Element Method (BEM)-based NAH</vt:lpstr>
      <vt:lpstr>Boundary Element Method (BEM)-based NAH</vt:lpstr>
      <vt:lpstr>Boundary Element Method (BEM)-based NAH</vt:lpstr>
      <vt:lpstr>Boundary Element Method (BEM)-based NAH</vt:lpstr>
      <vt:lpstr>投影片 19</vt:lpstr>
      <vt:lpstr>投影片 20</vt:lpstr>
      <vt:lpstr>Boundary Element Method (BEM)-based NAH</vt:lpstr>
      <vt:lpstr>Equivalent Source Model (ESM)-based NAH</vt:lpstr>
      <vt:lpstr>Equivalent Source Model (ESM)-based NAH</vt:lpstr>
      <vt:lpstr>Equivalent Source Model (ESM)-based NAH</vt:lpstr>
      <vt:lpstr>Equivalent Source Model (ESM)-based NAH</vt:lpstr>
      <vt:lpstr>Kalman filter-ESM-based NAH</vt:lpstr>
      <vt:lpstr>Kalman filter-ESM-based NAH</vt:lpstr>
      <vt:lpstr>Kalman filter-ESM-based NAH</vt:lpstr>
      <vt:lpstr>Kalman filter-ESM-based NAH</vt:lpstr>
      <vt:lpstr>Kalman filter-ESM-based NAH</vt:lpstr>
      <vt:lpstr>Summary</vt:lpstr>
      <vt:lpstr>Choice of nearfield array parameters</vt:lpstr>
      <vt:lpstr>Choice of nearfield array parameters</vt:lpstr>
      <vt:lpstr>Comparison of nearfield arrays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Microphone Array  Signal Processing</dc:title>
  <dc:creator>Bai</dc:creator>
  <cp:lastModifiedBy>Bai</cp:lastModifiedBy>
  <cp:revision>236</cp:revision>
  <dcterms:created xsi:type="dcterms:W3CDTF">2011-06-27T07:17:48Z</dcterms:created>
  <dcterms:modified xsi:type="dcterms:W3CDTF">2011-09-13T06:15:27Z</dcterms:modified>
</cp:coreProperties>
</file>