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49"/>
  </p:notesMasterIdLst>
  <p:sldIdLst>
    <p:sldId id="256" r:id="rId2"/>
    <p:sldId id="312" r:id="rId3"/>
    <p:sldId id="314" r:id="rId4"/>
    <p:sldId id="311" r:id="rId5"/>
    <p:sldId id="264" r:id="rId6"/>
    <p:sldId id="268" r:id="rId7"/>
    <p:sldId id="269" r:id="rId8"/>
    <p:sldId id="274" r:id="rId9"/>
    <p:sldId id="270" r:id="rId10"/>
    <p:sldId id="271" r:id="rId11"/>
    <p:sldId id="272" r:id="rId12"/>
    <p:sldId id="275" r:id="rId13"/>
    <p:sldId id="276" r:id="rId14"/>
    <p:sldId id="277" r:id="rId15"/>
    <p:sldId id="278" r:id="rId16"/>
    <p:sldId id="279" r:id="rId17"/>
    <p:sldId id="280" r:id="rId18"/>
    <p:sldId id="281" r:id="rId19"/>
    <p:sldId id="282" r:id="rId20"/>
    <p:sldId id="283" r:id="rId21"/>
    <p:sldId id="284" r:id="rId22"/>
    <p:sldId id="286" r:id="rId23"/>
    <p:sldId id="285"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10" r:id="rId39"/>
    <p:sldId id="301" r:id="rId40"/>
    <p:sldId id="302" r:id="rId41"/>
    <p:sldId id="303" r:id="rId42"/>
    <p:sldId id="304" r:id="rId43"/>
    <p:sldId id="305" r:id="rId44"/>
    <p:sldId id="306" r:id="rId45"/>
    <p:sldId id="308" r:id="rId46"/>
    <p:sldId id="309" r:id="rId47"/>
    <p:sldId id="315" r:id="rId48"/>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61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8.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77.wmf"/><Relationship Id="rId2" Type="http://schemas.openxmlformats.org/officeDocument/2006/relationships/image" Target="../media/image76.wmf"/><Relationship Id="rId1" Type="http://schemas.openxmlformats.org/officeDocument/2006/relationships/image" Target="../media/image75.wmf"/><Relationship Id="rId5" Type="http://schemas.openxmlformats.org/officeDocument/2006/relationships/image" Target="../media/image57.wmf"/><Relationship Id="rId4" Type="http://schemas.openxmlformats.org/officeDocument/2006/relationships/image" Target="../media/image78.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image" Target="../media/image80.wmf"/><Relationship Id="rId1" Type="http://schemas.openxmlformats.org/officeDocument/2006/relationships/image" Target="../media/image79.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image" Target="../media/image81.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84.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90.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91.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92.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94.wmf"/><Relationship Id="rId1" Type="http://schemas.openxmlformats.org/officeDocument/2006/relationships/image" Target="../media/image9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83.wmf"/><Relationship Id="rId1" Type="http://schemas.openxmlformats.org/officeDocument/2006/relationships/image" Target="../media/image95.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98.wmf"/><Relationship Id="rId2" Type="http://schemas.openxmlformats.org/officeDocument/2006/relationships/image" Target="../media/image97.wmf"/><Relationship Id="rId1" Type="http://schemas.openxmlformats.org/officeDocument/2006/relationships/image" Target="../media/image96.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06.wmf"/><Relationship Id="rId2" Type="http://schemas.openxmlformats.org/officeDocument/2006/relationships/image" Target="../media/image105.wmf"/><Relationship Id="rId1" Type="http://schemas.openxmlformats.org/officeDocument/2006/relationships/image" Target="../media/image104.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 Id="rId4" Type="http://schemas.openxmlformats.org/officeDocument/2006/relationships/image" Target="../media/image61.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image" Target="../media/image62.wmf"/><Relationship Id="rId4" Type="http://schemas.openxmlformats.org/officeDocument/2006/relationships/image" Target="../media/image6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5406F5-1586-4017-B1C6-3CA272AD7540}" type="datetimeFigureOut">
              <a:rPr lang="zh-TW" altLang="en-US" smtClean="0"/>
              <a:pPr/>
              <a:t>2011/9/13</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668FF8-FF7E-46FD-867C-C20E3FA314C0}"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14" name="標題 13"/>
          <p:cNvSpPr>
            <a:spLocks noGrp="1"/>
          </p:cNvSpPr>
          <p:nvPr>
            <p:ph type="ctrTitle"/>
          </p:nvPr>
        </p:nvSpPr>
        <p:spPr>
          <a:xfrm>
            <a:off x="1432560" y="359898"/>
            <a:ext cx="7406640" cy="1472184"/>
          </a:xfrm>
        </p:spPr>
        <p:txBody>
          <a:bodyPr anchor="b"/>
          <a:lstStyle>
            <a:lvl1pPr algn="l">
              <a:defRPr/>
            </a:lvl1pPr>
            <a:extLst/>
          </a:lstStyle>
          <a:p>
            <a:r>
              <a:rPr kumimoji="0" lang="zh-TW" altLang="en-US" smtClean="0"/>
              <a:t>按一下以編輯母片標題樣式</a:t>
            </a:r>
            <a:endParaRPr kumimoji="0" lang="en-US"/>
          </a:p>
        </p:txBody>
      </p:sp>
      <p:sp>
        <p:nvSpPr>
          <p:cNvPr id="22" name="副標題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TW" altLang="en-US" smtClean="0"/>
              <a:t>按一下以編輯母片副標題樣式</a:t>
            </a:r>
            <a:endParaRPr kumimoji="0" lang="en-US"/>
          </a:p>
        </p:txBody>
      </p:sp>
      <p:sp>
        <p:nvSpPr>
          <p:cNvPr id="7" name="日期版面配置區 6"/>
          <p:cNvSpPr>
            <a:spLocks noGrp="1"/>
          </p:cNvSpPr>
          <p:nvPr>
            <p:ph type="dt" sz="half" idx="10"/>
          </p:nvPr>
        </p:nvSpPr>
        <p:spPr/>
        <p:txBody>
          <a:bodyPr/>
          <a:lstStyle>
            <a:extLst/>
          </a:lstStyle>
          <a:p>
            <a:fld id="{3449F866-44B4-46E4-A491-5754798F39BD}" type="datetime1">
              <a:rPr lang="zh-TW" altLang="en-US" smtClean="0"/>
              <a:pPr/>
              <a:t>2011/9/13</a:t>
            </a:fld>
            <a:endParaRPr lang="zh-TW" altLang="en-US"/>
          </a:p>
        </p:txBody>
      </p:sp>
      <p:sp>
        <p:nvSpPr>
          <p:cNvPr id="20" name="頁尾版面配置區 19"/>
          <p:cNvSpPr>
            <a:spLocks noGrp="1"/>
          </p:cNvSpPr>
          <p:nvPr>
            <p:ph type="ftr" sz="quarter" idx="11"/>
          </p:nvPr>
        </p:nvSpPr>
        <p:spPr/>
        <p:txBody>
          <a:bodyPr/>
          <a:lstStyle>
            <a:extLst/>
          </a:lstStyle>
          <a:p>
            <a:endParaRPr lang="zh-TW" altLang="en-US"/>
          </a:p>
        </p:txBody>
      </p:sp>
      <p:sp>
        <p:nvSpPr>
          <p:cNvPr id="10" name="投影片編號版面配置區 9"/>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
        <p:nvSpPr>
          <p:cNvPr id="8" name="橢圓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橢圓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extLs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extLst/>
          </a:lstStyle>
          <a:p>
            <a:fld id="{6F24D93D-892C-483D-8169-76983086F4BB}" type="datetime1">
              <a:rPr lang="zh-TW" altLang="en-US" smtClean="0"/>
              <a:pPr/>
              <a:t>2011/9/13</a:t>
            </a:fld>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858000" y="274639"/>
            <a:ext cx="1828800" cy="5851525"/>
          </a:xfrm>
        </p:spPr>
        <p:txBody>
          <a:bodyPr vert="eaVert"/>
          <a:lstStyle>
            <a:extLs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1143000" y="274640"/>
            <a:ext cx="5562600" cy="5851525"/>
          </a:xfrm>
        </p:spPr>
        <p:txBody>
          <a:bodyPr vert="eaVert"/>
          <a:lstStyle>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extLst/>
          </a:lstStyle>
          <a:p>
            <a:fld id="{509A3735-C294-4B41-A417-2BF88DD95205}" type="datetime1">
              <a:rPr lang="zh-TW" altLang="en-US" smtClean="0"/>
              <a:pPr/>
              <a:t>2011/9/13</a:t>
            </a:fld>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extLst/>
          </a:lstStyle>
          <a:p>
            <a:r>
              <a:rPr kumimoji="0" lang="zh-TW" altLang="en-US" smtClean="0"/>
              <a:t>按一下以編輯母片標題樣式</a:t>
            </a:r>
            <a:endParaRPr kumimoji="0" lang="en-US"/>
          </a:p>
        </p:txBody>
      </p:sp>
      <p:sp>
        <p:nvSpPr>
          <p:cNvPr id="3" name="內容版面配置區 2"/>
          <p:cNvSpPr>
            <a:spLocks noGrp="1"/>
          </p:cNvSpPr>
          <p:nvPr>
            <p:ph idx="1"/>
          </p:nvPr>
        </p:nvSpPr>
        <p:spPr/>
        <p:txBody>
          <a:bodyPr/>
          <a:lstStyle>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extLst/>
          </a:lstStyle>
          <a:p>
            <a:fld id="{FB6955B6-4C2C-4C8A-9EBB-03B664C39E22}" type="datetime1">
              <a:rPr lang="zh-TW" altLang="en-US" smtClean="0"/>
              <a:pPr/>
              <a:t>2011/9/13</a:t>
            </a:fld>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區段標題">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標題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TW" altLang="en-US" smtClean="0"/>
              <a:t>按一下以編輯母片文字樣式</a:t>
            </a:r>
          </a:p>
        </p:txBody>
      </p:sp>
      <p:sp>
        <p:nvSpPr>
          <p:cNvPr id="4" name="日期版面配置區 3"/>
          <p:cNvSpPr>
            <a:spLocks noGrp="1"/>
          </p:cNvSpPr>
          <p:nvPr>
            <p:ph type="dt" sz="half" idx="10"/>
          </p:nvPr>
        </p:nvSpPr>
        <p:spPr/>
        <p:txBody>
          <a:bodyPr/>
          <a:lstStyle>
            <a:extLst/>
          </a:lstStyle>
          <a:p>
            <a:fld id="{53E84C2A-05F9-4390-8C2D-74609D65FE97}" type="datetime1">
              <a:rPr lang="zh-TW" altLang="en-US" smtClean="0"/>
              <a:pPr/>
              <a:t>2011/9/13</a:t>
            </a:fld>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橢圓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橢圓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1435608" y="274320"/>
            <a:ext cx="7498080" cy="1143000"/>
          </a:xfrm>
        </p:spPr>
        <p:txBody>
          <a:bodyPr/>
          <a:lstStyle>
            <a:extLst/>
          </a:lstStyle>
          <a:p>
            <a:r>
              <a:rPr kumimoji="0" lang="zh-TW" altLang="en-US" smtClean="0"/>
              <a:t>按一下以編輯母片標題樣式</a:t>
            </a:r>
            <a:endParaRPr kumimoji="0" lang="en-US"/>
          </a:p>
        </p:txBody>
      </p:sp>
      <p:sp>
        <p:nvSpPr>
          <p:cNvPr id="3" name="內容版面配置區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內容版面配置區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5" name="日期版面配置區 4"/>
          <p:cNvSpPr>
            <a:spLocks noGrp="1"/>
          </p:cNvSpPr>
          <p:nvPr>
            <p:ph type="dt" sz="half" idx="10"/>
          </p:nvPr>
        </p:nvSpPr>
        <p:spPr/>
        <p:txBody>
          <a:bodyPr/>
          <a:lstStyle>
            <a:extLst/>
          </a:lstStyle>
          <a:p>
            <a:fld id="{815D3442-C7CD-419B-B213-92BD5E19904D}" type="datetime1">
              <a:rPr lang="zh-TW" altLang="en-US" smtClean="0"/>
              <a:pPr/>
              <a:t>2011/9/13</a:t>
            </a:fld>
            <a:endParaRPr lang="zh-TW" altLang="en-US"/>
          </a:p>
        </p:txBody>
      </p:sp>
      <p:sp>
        <p:nvSpPr>
          <p:cNvPr id="6" name="頁尾版面配置區 5"/>
          <p:cNvSpPr>
            <a:spLocks noGrp="1"/>
          </p:cNvSpPr>
          <p:nvPr>
            <p:ph type="ftr" sz="quarter" idx="11"/>
          </p:nvPr>
        </p:nvSpPr>
        <p:spPr/>
        <p:txBody>
          <a:bodyPr/>
          <a:lstStyle>
            <a:extLst/>
          </a:lstStyle>
          <a:p>
            <a:endParaRPr lang="zh-TW" altLang="en-US"/>
          </a:p>
        </p:txBody>
      </p:sp>
      <p:sp>
        <p:nvSpPr>
          <p:cNvPr id="7" name="投影片編號版面配置區 6"/>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TW" altLang="en-US" smtClean="0"/>
              <a:t>按一下以編輯母片文字樣式</a:t>
            </a:r>
          </a:p>
        </p:txBody>
      </p:sp>
      <p:sp>
        <p:nvSpPr>
          <p:cNvPr id="4" name="文字版面配置區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TW" altLang="en-US" smtClean="0"/>
              <a:t>按一下以編輯母片文字樣式</a:t>
            </a:r>
          </a:p>
        </p:txBody>
      </p:sp>
      <p:sp>
        <p:nvSpPr>
          <p:cNvPr id="5" name="內容版面配置區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6" name="內容版面配置區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7" name="日期版面配置區 6"/>
          <p:cNvSpPr>
            <a:spLocks noGrp="1"/>
          </p:cNvSpPr>
          <p:nvPr>
            <p:ph type="dt" sz="half" idx="10"/>
          </p:nvPr>
        </p:nvSpPr>
        <p:spPr/>
        <p:txBody>
          <a:bodyPr/>
          <a:lstStyle>
            <a:extLst/>
          </a:lstStyle>
          <a:p>
            <a:fld id="{962C4DAA-579E-4CA2-8E40-F992AA2FC602}" type="datetime1">
              <a:rPr lang="zh-TW" altLang="en-US" smtClean="0"/>
              <a:pPr/>
              <a:t>2011/9/13</a:t>
            </a:fld>
            <a:endParaRPr lang="zh-TW" altLang="en-US"/>
          </a:p>
        </p:txBody>
      </p:sp>
      <p:sp>
        <p:nvSpPr>
          <p:cNvPr id="8" name="頁尾版面配置區 7"/>
          <p:cNvSpPr>
            <a:spLocks noGrp="1"/>
          </p:cNvSpPr>
          <p:nvPr>
            <p:ph type="ftr" sz="quarter" idx="11"/>
          </p:nvPr>
        </p:nvSpPr>
        <p:spPr/>
        <p:txBody>
          <a:bodyPr/>
          <a:lstStyle>
            <a:extLst/>
          </a:lstStyle>
          <a:p>
            <a:endParaRPr lang="zh-TW" altLang="en-US"/>
          </a:p>
        </p:txBody>
      </p:sp>
      <p:sp>
        <p:nvSpPr>
          <p:cNvPr id="9" name="投影片編號版面配置區 8"/>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1435608" y="274320"/>
            <a:ext cx="7498080" cy="1143000"/>
          </a:xfrm>
        </p:spPr>
        <p:txBody>
          <a:bodyPr anchor="ctr"/>
          <a:lstStyle>
            <a:extLst/>
          </a:lstStyle>
          <a:p>
            <a:r>
              <a:rPr kumimoji="0" lang="zh-TW" altLang="en-US" smtClean="0"/>
              <a:t>按一下以編輯母片標題樣式</a:t>
            </a:r>
            <a:endParaRPr kumimoji="0" lang="en-US"/>
          </a:p>
        </p:txBody>
      </p:sp>
      <p:sp>
        <p:nvSpPr>
          <p:cNvPr id="3" name="日期版面配置區 2"/>
          <p:cNvSpPr>
            <a:spLocks noGrp="1"/>
          </p:cNvSpPr>
          <p:nvPr>
            <p:ph type="dt" sz="half" idx="10"/>
          </p:nvPr>
        </p:nvSpPr>
        <p:spPr/>
        <p:txBody>
          <a:bodyPr/>
          <a:lstStyle>
            <a:extLst/>
          </a:lstStyle>
          <a:p>
            <a:fld id="{682646FA-8D74-429E-A945-01DFEB12283A}" type="datetime1">
              <a:rPr lang="zh-TW" altLang="en-US" smtClean="0"/>
              <a:pPr/>
              <a:t>2011/9/13</a:t>
            </a:fld>
            <a:endParaRPr lang="zh-TW" altLang="en-US"/>
          </a:p>
        </p:txBody>
      </p:sp>
      <p:sp>
        <p:nvSpPr>
          <p:cNvPr id="4" name="頁尾版面配置區 3"/>
          <p:cNvSpPr>
            <a:spLocks noGrp="1"/>
          </p:cNvSpPr>
          <p:nvPr>
            <p:ph type="ftr" sz="quarter" idx="11"/>
          </p:nvPr>
        </p:nvSpPr>
        <p:spPr/>
        <p:txBody>
          <a:bodyPr/>
          <a:lstStyle>
            <a:extLst/>
          </a:lstStyle>
          <a:p>
            <a:endParaRPr lang="zh-TW" altLang="en-US"/>
          </a:p>
        </p:txBody>
      </p:sp>
      <p:sp>
        <p:nvSpPr>
          <p:cNvPr id="5" name="投影片編號版面配置區 4"/>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版面配置區 1"/>
          <p:cNvSpPr>
            <a:spLocks noGrp="1"/>
          </p:cNvSpPr>
          <p:nvPr>
            <p:ph type="dt" sz="half" idx="10"/>
          </p:nvPr>
        </p:nvSpPr>
        <p:spPr/>
        <p:txBody>
          <a:bodyPr/>
          <a:lstStyle>
            <a:extLst/>
          </a:lstStyle>
          <a:p>
            <a:fld id="{235B58C6-C610-4CB5-9154-2DCEA9E6BBBD}" type="datetime1">
              <a:rPr lang="zh-TW" altLang="en-US" smtClean="0"/>
              <a:pPr/>
              <a:t>2011/9/13</a:t>
            </a:fld>
            <a:endParaRPr lang="zh-TW" altLang="en-US"/>
          </a:p>
        </p:txBody>
      </p:sp>
      <p:sp>
        <p:nvSpPr>
          <p:cNvPr id="3" name="頁尾版面配置區 2"/>
          <p:cNvSpPr>
            <a:spLocks noGrp="1"/>
          </p:cNvSpPr>
          <p:nvPr>
            <p:ph type="ftr" sz="quarter" idx="11"/>
          </p:nvPr>
        </p:nvSpPr>
        <p:spPr/>
        <p:txBody>
          <a:bodyPr/>
          <a:lstStyle>
            <a:extLst/>
          </a:lstStyle>
          <a:p>
            <a:endParaRPr lang="zh-TW" altLang="en-US"/>
          </a:p>
        </p:txBody>
      </p:sp>
      <p:sp>
        <p:nvSpPr>
          <p:cNvPr id="4" name="投影片編號版面配置區 3"/>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TW" altLang="en-US" smtClean="0"/>
              <a:t>按一下以編輯母片標題樣式</a:t>
            </a:r>
            <a:endParaRPr kumimoji="0" lang="en-US"/>
          </a:p>
        </p:txBody>
      </p:sp>
      <p:sp>
        <p:nvSpPr>
          <p:cNvPr id="3" name="文字版面配置區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TW" altLang="en-US" smtClean="0"/>
              <a:t>按一下以編輯母片文字樣式</a:t>
            </a:r>
          </a:p>
        </p:txBody>
      </p:sp>
      <p:sp>
        <p:nvSpPr>
          <p:cNvPr id="4" name="內容版面配置區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5" name="日期版面配置區 4"/>
          <p:cNvSpPr>
            <a:spLocks noGrp="1"/>
          </p:cNvSpPr>
          <p:nvPr>
            <p:ph type="dt" sz="half" idx="10"/>
          </p:nvPr>
        </p:nvSpPr>
        <p:spPr/>
        <p:txBody>
          <a:bodyPr/>
          <a:lstStyle>
            <a:extLst/>
          </a:lstStyle>
          <a:p>
            <a:fld id="{68140B84-9370-449B-A995-0872B1EDBB6B}" type="datetime1">
              <a:rPr lang="zh-TW" altLang="en-US" smtClean="0"/>
              <a:pPr/>
              <a:t>2011/9/13</a:t>
            </a:fld>
            <a:endParaRPr lang="zh-TW" altLang="en-US"/>
          </a:p>
        </p:txBody>
      </p:sp>
      <p:sp>
        <p:nvSpPr>
          <p:cNvPr id="6" name="頁尾版面配置區 5"/>
          <p:cNvSpPr>
            <a:spLocks noGrp="1"/>
          </p:cNvSpPr>
          <p:nvPr>
            <p:ph type="ftr" sz="quarter" idx="11"/>
          </p:nvPr>
        </p:nvSpPr>
        <p:spPr/>
        <p:txBody>
          <a:bodyPr/>
          <a:lstStyle>
            <a:extLst/>
          </a:lstStyle>
          <a:p>
            <a:endParaRPr lang="zh-TW" altLang="en-US"/>
          </a:p>
        </p:txBody>
      </p:sp>
      <p:sp>
        <p:nvSpPr>
          <p:cNvPr id="7" name="投影片編號版面配置區 6"/>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TW" altLang="en-US" smtClean="0"/>
              <a:t>按一下以編輯母片標題樣式</a:t>
            </a:r>
            <a:endParaRPr kumimoji="0" lang="en-US"/>
          </a:p>
        </p:txBody>
      </p:sp>
      <p:sp>
        <p:nvSpPr>
          <p:cNvPr id="5" name="日期版面配置區 4"/>
          <p:cNvSpPr>
            <a:spLocks noGrp="1"/>
          </p:cNvSpPr>
          <p:nvPr>
            <p:ph type="dt" sz="half" idx="10"/>
          </p:nvPr>
        </p:nvSpPr>
        <p:spPr/>
        <p:txBody>
          <a:bodyPr/>
          <a:lstStyle>
            <a:extLst/>
          </a:lstStyle>
          <a:p>
            <a:fld id="{2BDE7E03-8430-42ED-A3CD-F292AC892D64}" type="datetime1">
              <a:rPr lang="zh-TW" altLang="en-US" smtClean="0"/>
              <a:pPr/>
              <a:t>2011/9/13</a:t>
            </a:fld>
            <a:endParaRPr lang="zh-TW" altLang="en-US"/>
          </a:p>
        </p:txBody>
      </p:sp>
      <p:sp>
        <p:nvSpPr>
          <p:cNvPr id="6" name="頁尾版面配置區 5"/>
          <p:cNvSpPr>
            <a:spLocks noGrp="1"/>
          </p:cNvSpPr>
          <p:nvPr>
            <p:ph type="ftr" sz="quarter" idx="11"/>
          </p:nvPr>
        </p:nvSpPr>
        <p:spPr/>
        <p:txBody>
          <a:bodyPr/>
          <a:lstStyle>
            <a:extLst/>
          </a:lstStyle>
          <a:p>
            <a:endParaRPr lang="zh-TW" altLang="en-US"/>
          </a:p>
        </p:txBody>
      </p:sp>
      <p:sp>
        <p:nvSpPr>
          <p:cNvPr id="7" name="投影片編號版面配置區 6"/>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圖片版面配置區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TW" altLang="en-US" smtClean="0"/>
              <a:t>按一下圖示以新增圖片</a:t>
            </a:r>
            <a:endParaRPr kumimoji="0" lang="en-US" dirty="0"/>
          </a:p>
        </p:txBody>
      </p:sp>
      <p:sp>
        <p:nvSpPr>
          <p:cNvPr id="9" name="流程圖: 程序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圖: 程序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字版面配置區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TW" altLang="en-US" smtClean="0"/>
              <a:t>按一下以編輯母片文字樣式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圓形圖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橢圓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甜甜圈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標題版面配置區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TW" altLang="en-US" smtClean="0"/>
              <a:t>按一下以編輯母片標題樣式</a:t>
            </a:r>
            <a:endParaRPr kumimoji="0" lang="en-US"/>
          </a:p>
        </p:txBody>
      </p:sp>
      <p:sp>
        <p:nvSpPr>
          <p:cNvPr id="9" name="文字版面配置區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
        <p:nvSpPr>
          <p:cNvPr id="24" name="日期版面配置區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DC5F7008-F76E-4BE7-AF8E-1417153CAEBE}" type="datetime1">
              <a:rPr lang="zh-TW" altLang="en-US" smtClean="0"/>
              <a:pPr/>
              <a:t>2011/9/13</a:t>
            </a:fld>
            <a:endParaRPr lang="zh-TW" altLang="en-US"/>
          </a:p>
        </p:txBody>
      </p:sp>
      <p:sp>
        <p:nvSpPr>
          <p:cNvPr id="10" name="頁尾版面配置區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TW" altLang="en-US"/>
          </a:p>
        </p:txBody>
      </p:sp>
      <p:sp>
        <p:nvSpPr>
          <p:cNvPr id="22" name="投影片編號版面配置區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0E44AF5-040C-4A77-9C07-FD1A8D25ABBD}" type="slidenum">
              <a:rPr lang="zh-TW" altLang="en-US" smtClean="0"/>
              <a:pPr/>
              <a:t>‹#›</a:t>
            </a:fld>
            <a:endParaRPr lang="zh-TW"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wmf"/><Relationship Id="rId7" Type="http://schemas.openxmlformats.org/officeDocument/2006/relationships/image" Target="../media/image31.wmf"/><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wmf"/><Relationship Id="rId5" Type="http://schemas.openxmlformats.org/officeDocument/2006/relationships/image" Target="../media/image29.wmf"/><Relationship Id="rId4" Type="http://schemas.openxmlformats.org/officeDocument/2006/relationships/image" Target="../media/image28.wmf"/></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5.wmf"/><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38.wmf"/><Relationship Id="rId5" Type="http://schemas.openxmlformats.org/officeDocument/2006/relationships/image" Target="../media/image37.wmf"/><Relationship Id="rId4" Type="http://schemas.openxmlformats.org/officeDocument/2006/relationships/image" Target="../media/image36.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5.bin"/><Relationship Id="rId7" Type="http://schemas.openxmlformats.org/officeDocument/2006/relationships/image" Target="../media/image43.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42.wmf"/><Relationship Id="rId5" Type="http://schemas.openxmlformats.org/officeDocument/2006/relationships/image" Target="../media/image41.wmf"/><Relationship Id="rId4" Type="http://schemas.openxmlformats.org/officeDocument/2006/relationships/image" Target="../media/image40.wmf"/></Relationships>
</file>

<file path=ppt/slides/_rels/slide17.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wmf"/></Relationships>
</file>

<file path=ppt/slides/_rels/slide19.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3.bin"/><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23.xml.rels><?xml version="1.0" encoding="UTF-8" standalone="yes"?>
<Relationships xmlns="http://schemas.openxmlformats.org/package/2006/relationships"><Relationship Id="rId3" Type="http://schemas.openxmlformats.org/officeDocument/2006/relationships/image" Target="../media/image66.wmf"/><Relationship Id="rId7"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6.bin"/><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2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69.jpeg"/></Relationships>
</file>

<file path=ppt/slides/_rels/slide2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 Id="rId5" Type="http://schemas.openxmlformats.org/officeDocument/2006/relationships/image" Target="../media/image73.jpeg"/><Relationship Id="rId4" Type="http://schemas.openxmlformats.org/officeDocument/2006/relationships/image" Target="../media/image72.jpeg"/></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0.bin"/><Relationship Id="rId7"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oleObject" Target="../embeddings/oleObject27.bin"/><Relationship Id="rId4" Type="http://schemas.openxmlformats.org/officeDocument/2006/relationships/oleObject" Target="../embeddings/oleObject26.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oleObject" Target="../embeddings/oleObject30.bin"/><Relationship Id="rId4" Type="http://schemas.openxmlformats.org/officeDocument/2006/relationships/oleObject" Target="../embeddings/oleObject29.bin"/></Relationships>
</file>

<file path=ppt/slides/_rels/slide31.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oleObject" Target="../embeddings/oleObject31.bin"/><Relationship Id="rId4" Type="http://schemas.openxmlformats.org/officeDocument/2006/relationships/image" Target="../media/image86.emf"/></Relationships>
</file>

<file path=ppt/slides/_rels/slide3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16.v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2.xml"/><Relationship Id="rId1" Type="http://schemas.openxmlformats.org/officeDocument/2006/relationships/vmlDrawing" Target="../drawings/vmlDrawing17.v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18.v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oleObject" Target="../embeddings/oleObject36.bin"/></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oleObject" Target="../embeddings/oleObject38.bin"/></Relationships>
</file>

<file path=ppt/slides/_rels/slide39.xml.rels><?xml version="1.0" encoding="UTF-8" standalone="yes"?>
<Relationships xmlns="http://schemas.openxmlformats.org/package/2006/relationships"><Relationship Id="rId8" Type="http://schemas.openxmlformats.org/officeDocument/2006/relationships/image" Target="../media/image103.wmf"/><Relationship Id="rId3" Type="http://schemas.openxmlformats.org/officeDocument/2006/relationships/image" Target="../media/image99.wmf"/><Relationship Id="rId7" Type="http://schemas.openxmlformats.org/officeDocument/2006/relationships/image" Target="../media/image102.wmf"/><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image" Target="../media/image101.wmf"/><Relationship Id="rId5" Type="http://schemas.openxmlformats.org/officeDocument/2006/relationships/oleObject" Target="../embeddings/oleObject39.bin"/><Relationship Id="rId10" Type="http://schemas.openxmlformats.org/officeDocument/2006/relationships/oleObject" Target="../embeddings/oleObject41.bin"/><Relationship Id="rId4" Type="http://schemas.openxmlformats.org/officeDocument/2006/relationships/image" Target="../media/image100.wmf"/><Relationship Id="rId9" Type="http://schemas.openxmlformats.org/officeDocument/2006/relationships/oleObject" Target="../embeddings/oleObject40.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22.vml"/><Relationship Id="rId5" Type="http://schemas.openxmlformats.org/officeDocument/2006/relationships/oleObject" Target="../embeddings/oleObject44.bin"/><Relationship Id="rId4" Type="http://schemas.openxmlformats.org/officeDocument/2006/relationships/oleObject" Target="../embeddings/oleObject43.bin"/></Relationships>
</file>

<file path=ppt/slides/_rels/slide41.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09.wmf"/><Relationship Id="rId7" Type="http://schemas.openxmlformats.org/officeDocument/2006/relationships/image" Target="../media/image113.png"/><Relationship Id="rId2" Type="http://schemas.openxmlformats.org/officeDocument/2006/relationships/image" Target="../media/image108.wmf"/><Relationship Id="rId1" Type="http://schemas.openxmlformats.org/officeDocument/2006/relationships/slideLayout" Target="../slideLayouts/slideLayout2.xml"/><Relationship Id="rId6" Type="http://schemas.openxmlformats.org/officeDocument/2006/relationships/image" Target="../media/image112.wmf"/><Relationship Id="rId5" Type="http://schemas.openxmlformats.org/officeDocument/2006/relationships/image" Target="../media/image111.wmf"/><Relationship Id="rId4" Type="http://schemas.openxmlformats.org/officeDocument/2006/relationships/image" Target="../media/image110.wmf"/></Relationships>
</file>

<file path=ppt/slides/_rels/slide4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slideLayout" Target="../slideLayouts/slideLayout2.xml"/><Relationship Id="rId1" Type="http://schemas.openxmlformats.org/officeDocument/2006/relationships/vmlDrawing" Target="../drawings/vmlDrawing23.vml"/><Relationship Id="rId4" Type="http://schemas.openxmlformats.org/officeDocument/2006/relationships/oleObject" Target="../embeddings/oleObject45.bin"/></Relationships>
</file>

<file path=ppt/slides/_rels/slide44.xml.rels><?xml version="1.0" encoding="UTF-8" standalone="yes"?>
<Relationships xmlns="http://schemas.openxmlformats.org/package/2006/relationships"><Relationship Id="rId8" Type="http://schemas.openxmlformats.org/officeDocument/2006/relationships/image" Target="../media/image122.wmf"/><Relationship Id="rId3" Type="http://schemas.openxmlformats.org/officeDocument/2006/relationships/image" Target="../media/image117.wmf"/><Relationship Id="rId7" Type="http://schemas.openxmlformats.org/officeDocument/2006/relationships/image" Target="../media/image121.wmf"/><Relationship Id="rId2" Type="http://schemas.openxmlformats.org/officeDocument/2006/relationships/image" Target="../media/image116.wmf"/><Relationship Id="rId1" Type="http://schemas.openxmlformats.org/officeDocument/2006/relationships/slideLayout" Target="../slideLayouts/slideLayout2.xml"/><Relationship Id="rId6" Type="http://schemas.openxmlformats.org/officeDocument/2006/relationships/image" Target="../media/image120.wmf"/><Relationship Id="rId5" Type="http://schemas.openxmlformats.org/officeDocument/2006/relationships/image" Target="../media/image119.wmf"/><Relationship Id="rId4" Type="http://schemas.openxmlformats.org/officeDocument/2006/relationships/image" Target="../media/image118.wmf"/></Relationships>
</file>

<file path=ppt/slides/_rels/slide4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image" Target="../media/image3.wmf"/><Relationship Id="rId7" Type="http://schemas.openxmlformats.org/officeDocument/2006/relationships/image" Target="../media/image6.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oleObject" Target="../embeddings/oleObject1.bin"/><Relationship Id="rId9" Type="http://schemas.openxmlformats.org/officeDocument/2006/relationships/image" Target="../media/image8.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image" Target="../media/image10.wmf"/><Relationship Id="rId7" Type="http://schemas.openxmlformats.org/officeDocument/2006/relationships/image" Target="../media/image14.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s>
</file>

<file path=ppt/slides/_rels/slide7.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wmf"/><Relationship Id="rId4" Type="http://schemas.openxmlformats.org/officeDocument/2006/relationships/image" Target="../media/image17.wmf"/></Relationships>
</file>

<file path=ppt/slides/_rels/slide8.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8.wmf"/></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r>
              <a:rPr lang="en-US" altLang="zh-TW" smtClean="0">
                <a:solidFill>
                  <a:srgbClr val="0000FF"/>
                </a:solidFill>
              </a:rPr>
              <a:t>Acoustic Array </a:t>
            </a:r>
            <a:r>
              <a:rPr lang="en-US" altLang="zh-TW" dirty="0" smtClean="0">
                <a:solidFill>
                  <a:srgbClr val="0000FF"/>
                </a:solidFill>
              </a:rPr>
              <a:t/>
            </a:r>
            <a:br>
              <a:rPr lang="en-US" altLang="zh-TW" dirty="0" smtClean="0">
                <a:solidFill>
                  <a:srgbClr val="0000FF"/>
                </a:solidFill>
              </a:rPr>
            </a:br>
            <a:r>
              <a:rPr lang="en-US" altLang="zh-TW" dirty="0" smtClean="0">
                <a:solidFill>
                  <a:srgbClr val="0000FF"/>
                </a:solidFill>
              </a:rPr>
              <a:t>Signal Processing</a:t>
            </a:r>
            <a:endParaRPr lang="zh-TW" altLang="en-US" dirty="0">
              <a:solidFill>
                <a:srgbClr val="0000FF"/>
              </a:solidFill>
            </a:endParaRPr>
          </a:p>
        </p:txBody>
      </p:sp>
      <p:sp>
        <p:nvSpPr>
          <p:cNvPr id="3" name="副標題 2"/>
          <p:cNvSpPr>
            <a:spLocks noGrp="1"/>
          </p:cNvSpPr>
          <p:nvPr>
            <p:ph type="subTitle" idx="1"/>
          </p:nvPr>
        </p:nvSpPr>
        <p:spPr/>
        <p:txBody>
          <a:bodyPr>
            <a:normAutofit/>
          </a:bodyPr>
          <a:lstStyle/>
          <a:p>
            <a:endParaRPr lang="en-US" altLang="zh-TW" dirty="0" smtClean="0"/>
          </a:p>
          <a:p>
            <a:r>
              <a:rPr lang="en-US" altLang="zh-TW" dirty="0" smtClean="0"/>
              <a:t>Chapter 4</a:t>
            </a:r>
          </a:p>
          <a:p>
            <a:pPr lvl="0"/>
            <a:r>
              <a:rPr lang="en-US" altLang="zh-TW" dirty="0" smtClean="0"/>
              <a:t>Farfield Array Signal Processing Algorithms</a:t>
            </a:r>
            <a:endParaRPr lang="zh-TW" altLang="zh-TW" dirty="0" smtClean="0"/>
          </a:p>
          <a:p>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a:t>
            </a:fld>
            <a:endParaRPr lang="zh-TW"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Common array geometries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10</a:t>
            </a:fld>
            <a:endParaRPr lang="zh-TW" altLang="en-US"/>
          </a:p>
        </p:txBody>
      </p:sp>
      <p:pic>
        <p:nvPicPr>
          <p:cNvPr id="58370" name="Picture 2"/>
          <p:cNvPicPr>
            <a:picLocks noChangeAspect="1" noChangeArrowheads="1"/>
          </p:cNvPicPr>
          <p:nvPr/>
        </p:nvPicPr>
        <p:blipFill>
          <a:blip r:embed="rId2" cstate="print"/>
          <a:srcRect l="17344" t="29156" r="16211" b="11782"/>
          <a:stretch>
            <a:fillRect/>
          </a:stretch>
        </p:blipFill>
        <p:spPr bwMode="auto">
          <a:xfrm>
            <a:off x="1763688" y="1700808"/>
            <a:ext cx="6480720" cy="432048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Common array geometries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11</a:t>
            </a:fld>
            <a:endParaRPr lang="zh-TW" altLang="en-US"/>
          </a:p>
        </p:txBody>
      </p:sp>
      <p:pic>
        <p:nvPicPr>
          <p:cNvPr id="59394" name="Picture 2"/>
          <p:cNvPicPr>
            <a:picLocks noChangeAspect="1" noChangeArrowheads="1"/>
          </p:cNvPicPr>
          <p:nvPr/>
        </p:nvPicPr>
        <p:blipFill>
          <a:blip r:embed="rId3" cstate="print"/>
          <a:srcRect l="19559" t="31125" r="30977" b="18672"/>
          <a:stretch>
            <a:fillRect/>
          </a:stretch>
        </p:blipFill>
        <p:spPr bwMode="auto">
          <a:xfrm>
            <a:off x="1844168" y="1268760"/>
            <a:ext cx="5959720" cy="4536504"/>
          </a:xfrm>
          <a:prstGeom prst="rect">
            <a:avLst/>
          </a:prstGeom>
          <a:noFill/>
          <a:ln w="9525">
            <a:noFill/>
            <a:miter lim="800000"/>
            <a:headEnd/>
            <a:tailEnd/>
          </a:ln>
        </p:spPr>
      </p:pic>
      <p:sp>
        <p:nvSpPr>
          <p:cNvPr id="5" name="文字方塊 4"/>
          <p:cNvSpPr txBox="1"/>
          <p:nvPr/>
        </p:nvSpPr>
        <p:spPr>
          <a:xfrm>
            <a:off x="1547664" y="5517232"/>
            <a:ext cx="5760640" cy="369332"/>
          </a:xfrm>
          <a:prstGeom prst="rect">
            <a:avLst/>
          </a:prstGeom>
          <a:noFill/>
        </p:spPr>
        <p:txBody>
          <a:bodyPr wrap="square" rtlCol="0">
            <a:spAutoFit/>
          </a:bodyPr>
          <a:lstStyle/>
          <a:p>
            <a:r>
              <a:rPr lang="en-US" altLang="zh-TW" dirty="0" smtClean="0"/>
              <a:t>DOA: find peak of the output spectrum by beamsteering</a:t>
            </a:r>
            <a:endParaRPr lang="zh-TW" altLang="en-US" dirty="0"/>
          </a:p>
        </p:txBody>
      </p:sp>
      <p:graphicFrame>
        <p:nvGraphicFramePr>
          <p:cNvPr id="6" name="物件 5"/>
          <p:cNvGraphicFramePr>
            <a:graphicFrameLocks noChangeAspect="1"/>
          </p:cNvGraphicFramePr>
          <p:nvPr/>
        </p:nvGraphicFramePr>
        <p:xfrm>
          <a:off x="3635896" y="5949280"/>
          <a:ext cx="3456384" cy="432048"/>
        </p:xfrm>
        <a:graphic>
          <a:graphicData uri="http://schemas.openxmlformats.org/presentationml/2006/ole">
            <p:oleObj spid="_x0000_s72705" name="Equation" r:id="rId4" imgW="2438280" imgH="304560" progId="Equation.DSMT4">
              <p:embed/>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Time reversal beamformer</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12</a:t>
            </a:fld>
            <a:endParaRPr lang="zh-TW" altLang="en-US"/>
          </a:p>
        </p:txBody>
      </p:sp>
      <p:sp>
        <p:nvSpPr>
          <p:cNvPr id="5" name="矩形 4"/>
          <p:cNvSpPr/>
          <p:nvPr/>
        </p:nvSpPr>
        <p:spPr>
          <a:xfrm>
            <a:off x="1331640" y="1340768"/>
            <a:ext cx="7272808" cy="1477328"/>
          </a:xfrm>
          <a:prstGeom prst="rect">
            <a:avLst/>
          </a:prstGeom>
        </p:spPr>
        <p:txBody>
          <a:bodyPr wrap="square">
            <a:spAutoFit/>
          </a:bodyPr>
          <a:lstStyle/>
          <a:p>
            <a:pPr marL="269875" indent="-269875" algn="just">
              <a:buFont typeface="Wingdings" pitchFamily="2" charset="2"/>
              <a:buChar char="p"/>
            </a:pPr>
            <a:r>
              <a:rPr lang="en-US" altLang="zh-TW" dirty="0" smtClean="0">
                <a:latin typeface="Times New Roman" pitchFamily="18" charset="0"/>
                <a:cs typeface="Times New Roman" pitchFamily="18" charset="0"/>
              </a:rPr>
              <a:t>Recording stage: sensor array record the signals (possibly corrupted with noise and reverberation)</a:t>
            </a:r>
          </a:p>
          <a:p>
            <a:pPr marL="269875" indent="-269875" algn="just">
              <a:buFont typeface="Wingdings" pitchFamily="2" charset="2"/>
              <a:buChar char="p"/>
            </a:pPr>
            <a:r>
              <a:rPr lang="en-US" altLang="zh-TW" dirty="0" smtClean="0">
                <a:latin typeface="Times New Roman" pitchFamily="18" charset="0"/>
                <a:cs typeface="Times New Roman" pitchFamily="18" charset="0"/>
              </a:rPr>
              <a:t>Broadcasting stage: the Time-Reversal Mirrors (TRM) reverse and transmit the signals recorded in the first stage so that the waves are focused automatically toward the target</a:t>
            </a:r>
            <a:endParaRPr lang="zh-TW" altLang="en-US" dirty="0">
              <a:latin typeface="Times New Roman" pitchFamily="18" charset="0"/>
              <a:cs typeface="Times New Roman" pitchFamily="18" charset="0"/>
            </a:endParaRPr>
          </a:p>
        </p:txBody>
      </p:sp>
      <p:pic>
        <p:nvPicPr>
          <p:cNvPr id="65538" name="Picture 2" descr="1"/>
          <p:cNvPicPr>
            <a:picLocks noChangeAspect="1" noChangeArrowheads="1"/>
          </p:cNvPicPr>
          <p:nvPr/>
        </p:nvPicPr>
        <p:blipFill>
          <a:blip r:embed="rId2" cstate="print"/>
          <a:srcRect/>
          <a:stretch>
            <a:fillRect/>
          </a:stretch>
        </p:blipFill>
        <p:spPr bwMode="auto">
          <a:xfrm>
            <a:off x="2451695" y="2780928"/>
            <a:ext cx="5000625" cy="890588"/>
          </a:xfrm>
          <a:prstGeom prst="rect">
            <a:avLst/>
          </a:prstGeom>
          <a:noFill/>
          <a:ln w="9525">
            <a:noFill/>
            <a:miter lim="800000"/>
            <a:headEnd/>
            <a:tailEnd/>
          </a:ln>
        </p:spPr>
      </p:pic>
      <p:pic>
        <p:nvPicPr>
          <p:cNvPr id="65539" name="Picture 3" descr="Slide10"/>
          <p:cNvPicPr>
            <a:picLocks noChangeAspect="1" noChangeArrowheads="1"/>
          </p:cNvPicPr>
          <p:nvPr/>
        </p:nvPicPr>
        <p:blipFill>
          <a:blip r:embed="rId3" cstate="print"/>
          <a:srcRect t="10127" b="15344"/>
          <a:stretch>
            <a:fillRect/>
          </a:stretch>
        </p:blipFill>
        <p:spPr bwMode="auto">
          <a:xfrm>
            <a:off x="2339752" y="3501008"/>
            <a:ext cx="5152916" cy="28803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59632" y="274638"/>
            <a:ext cx="7530040" cy="1138138"/>
          </a:xfrm>
        </p:spPr>
        <p:txBody>
          <a:bodyPr>
            <a:normAutofit/>
          </a:bodyPr>
          <a:lstStyle/>
          <a:p>
            <a:r>
              <a:rPr lang="en-US" altLang="zh-TW" sz="2800" dirty="0" smtClean="0"/>
              <a:t>SIMO-Equivalent Source Inverse Filtering (ESIF)</a:t>
            </a:r>
            <a:endParaRPr lang="zh-TW" altLang="en-US" sz="28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13</a:t>
            </a:fld>
            <a:endParaRPr lang="zh-TW" altLang="en-US"/>
          </a:p>
        </p:txBody>
      </p:sp>
      <p:pic>
        <p:nvPicPr>
          <p:cNvPr id="66632" name="Picture 72"/>
          <p:cNvPicPr>
            <a:picLocks noChangeAspect="1" noChangeArrowheads="1"/>
          </p:cNvPicPr>
          <p:nvPr/>
        </p:nvPicPr>
        <p:blipFill>
          <a:blip r:embed="rId2" cstate="print"/>
          <a:srcRect l="4794" t="37031" r="29500" b="26547"/>
          <a:stretch>
            <a:fillRect/>
          </a:stretch>
        </p:blipFill>
        <p:spPr bwMode="auto">
          <a:xfrm>
            <a:off x="1502902" y="1268760"/>
            <a:ext cx="7101546" cy="2952328"/>
          </a:xfrm>
          <a:prstGeom prst="rect">
            <a:avLst/>
          </a:prstGeom>
          <a:noFill/>
          <a:ln w="9525">
            <a:noFill/>
            <a:miter lim="800000"/>
            <a:headEnd/>
            <a:tailEnd/>
          </a:ln>
        </p:spPr>
      </p:pic>
      <p:pic>
        <p:nvPicPr>
          <p:cNvPr id="66633" name="Picture 73"/>
          <p:cNvPicPr>
            <a:picLocks noChangeAspect="1" noChangeArrowheads="1"/>
          </p:cNvPicPr>
          <p:nvPr/>
        </p:nvPicPr>
        <p:blipFill>
          <a:blip r:embed="rId3" cstate="print"/>
          <a:srcRect/>
          <a:stretch>
            <a:fillRect/>
          </a:stretch>
        </p:blipFill>
        <p:spPr bwMode="auto">
          <a:xfrm>
            <a:off x="1763688" y="4221088"/>
            <a:ext cx="1255816" cy="360040"/>
          </a:xfrm>
          <a:prstGeom prst="rect">
            <a:avLst/>
          </a:prstGeom>
          <a:noFill/>
          <a:ln w="9525">
            <a:noFill/>
            <a:miter lim="800000"/>
            <a:headEnd/>
            <a:tailEnd/>
          </a:ln>
        </p:spPr>
      </p:pic>
      <p:pic>
        <p:nvPicPr>
          <p:cNvPr id="66635" name="Picture 75"/>
          <p:cNvPicPr>
            <a:picLocks noChangeAspect="1" noChangeArrowheads="1"/>
          </p:cNvPicPr>
          <p:nvPr/>
        </p:nvPicPr>
        <p:blipFill>
          <a:blip r:embed="rId4" cstate="print"/>
          <a:srcRect/>
          <a:stretch>
            <a:fillRect/>
          </a:stretch>
        </p:blipFill>
        <p:spPr bwMode="auto">
          <a:xfrm>
            <a:off x="5076056" y="4653136"/>
            <a:ext cx="2103453" cy="432048"/>
          </a:xfrm>
          <a:prstGeom prst="rect">
            <a:avLst/>
          </a:prstGeom>
          <a:noFill/>
          <a:ln w="9525">
            <a:noFill/>
            <a:miter lim="800000"/>
            <a:headEnd/>
            <a:tailEnd/>
          </a:ln>
        </p:spPr>
      </p:pic>
      <p:sp>
        <p:nvSpPr>
          <p:cNvPr id="80" name="文字方塊 79"/>
          <p:cNvSpPr txBox="1"/>
          <p:nvPr/>
        </p:nvSpPr>
        <p:spPr>
          <a:xfrm>
            <a:off x="1763688" y="4653136"/>
            <a:ext cx="3312368" cy="369332"/>
          </a:xfrm>
          <a:prstGeom prst="rect">
            <a:avLst/>
          </a:prstGeom>
          <a:noFill/>
        </p:spPr>
        <p:txBody>
          <a:bodyPr wrap="square" rtlCol="0">
            <a:spAutoFit/>
          </a:bodyPr>
          <a:lstStyle/>
          <a:p>
            <a:r>
              <a:rPr lang="en-US" altLang="zh-TW" dirty="0" smtClean="0"/>
              <a:t>Propagation matrix (reverberant):</a:t>
            </a:r>
            <a:endParaRPr lang="zh-TW" altLang="en-US" dirty="0"/>
          </a:p>
        </p:txBody>
      </p:sp>
      <p:pic>
        <p:nvPicPr>
          <p:cNvPr id="66636" name="Picture 76"/>
          <p:cNvPicPr>
            <a:picLocks noChangeAspect="1" noChangeArrowheads="1"/>
          </p:cNvPicPr>
          <p:nvPr/>
        </p:nvPicPr>
        <p:blipFill>
          <a:blip r:embed="rId5" cstate="print"/>
          <a:srcRect/>
          <a:stretch>
            <a:fillRect/>
          </a:stretch>
        </p:blipFill>
        <p:spPr bwMode="auto">
          <a:xfrm>
            <a:off x="1763688" y="5301208"/>
            <a:ext cx="1429189" cy="576064"/>
          </a:xfrm>
          <a:prstGeom prst="rect">
            <a:avLst/>
          </a:prstGeom>
          <a:noFill/>
          <a:ln w="9525">
            <a:noFill/>
            <a:miter lim="800000"/>
            <a:headEnd/>
            <a:tailEnd/>
          </a:ln>
        </p:spPr>
      </p:pic>
      <p:pic>
        <p:nvPicPr>
          <p:cNvPr id="66637" name="Picture 77"/>
          <p:cNvPicPr>
            <a:picLocks noChangeAspect="1" noChangeArrowheads="1"/>
          </p:cNvPicPr>
          <p:nvPr/>
        </p:nvPicPr>
        <p:blipFill>
          <a:blip r:embed="rId6" cstate="print"/>
          <a:srcRect/>
          <a:stretch>
            <a:fillRect/>
          </a:stretch>
        </p:blipFill>
        <p:spPr bwMode="auto">
          <a:xfrm>
            <a:off x="3837053" y="5301208"/>
            <a:ext cx="2103099" cy="648072"/>
          </a:xfrm>
          <a:prstGeom prst="rect">
            <a:avLst/>
          </a:prstGeom>
          <a:noFill/>
          <a:ln w="9525">
            <a:noFill/>
            <a:miter lim="800000"/>
            <a:headEnd/>
            <a:tailEnd/>
          </a:ln>
        </p:spPr>
      </p:pic>
      <p:pic>
        <p:nvPicPr>
          <p:cNvPr id="66638" name="Picture 78"/>
          <p:cNvPicPr>
            <a:picLocks noChangeAspect="1" noChangeArrowheads="1"/>
          </p:cNvPicPr>
          <p:nvPr/>
        </p:nvPicPr>
        <p:blipFill>
          <a:blip r:embed="rId7" cstate="print"/>
          <a:srcRect/>
          <a:stretch>
            <a:fillRect/>
          </a:stretch>
        </p:blipFill>
        <p:spPr bwMode="auto">
          <a:xfrm>
            <a:off x="6660232" y="5232503"/>
            <a:ext cx="1008112" cy="716777"/>
          </a:xfrm>
          <a:prstGeom prst="rect">
            <a:avLst/>
          </a:prstGeom>
          <a:noFill/>
          <a:ln w="9525">
            <a:noFill/>
            <a:miter lim="800000"/>
            <a:headEnd/>
            <a:tailEnd/>
          </a:ln>
        </p:spPr>
      </p:pic>
      <p:sp>
        <p:nvSpPr>
          <p:cNvPr id="84" name="向右箭號 83"/>
          <p:cNvSpPr/>
          <p:nvPr/>
        </p:nvSpPr>
        <p:spPr>
          <a:xfrm>
            <a:off x="6084168" y="5517232"/>
            <a:ext cx="504056"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5" name="向右箭號 84"/>
          <p:cNvSpPr/>
          <p:nvPr/>
        </p:nvSpPr>
        <p:spPr>
          <a:xfrm>
            <a:off x="3275856" y="5517232"/>
            <a:ext cx="504056"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Choice of Farfield Array Parameters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14</a:t>
            </a:fld>
            <a:endParaRPr lang="zh-TW" altLang="en-US"/>
          </a:p>
        </p:txBody>
      </p:sp>
      <p:pic>
        <p:nvPicPr>
          <p:cNvPr id="67587" name="Picture 3"/>
          <p:cNvPicPr>
            <a:picLocks noChangeAspect="1" noChangeArrowheads="1"/>
          </p:cNvPicPr>
          <p:nvPr/>
        </p:nvPicPr>
        <p:blipFill>
          <a:blip r:embed="rId2" cstate="print"/>
          <a:srcRect l="27852" t="40156" r="39664" b="17516"/>
          <a:stretch>
            <a:fillRect/>
          </a:stretch>
        </p:blipFill>
        <p:spPr bwMode="auto">
          <a:xfrm>
            <a:off x="0" y="1700807"/>
            <a:ext cx="3779912" cy="3694005"/>
          </a:xfrm>
          <a:prstGeom prst="rect">
            <a:avLst/>
          </a:prstGeom>
          <a:noFill/>
          <a:ln w="9525">
            <a:noFill/>
            <a:miter lim="800000"/>
            <a:headEnd/>
            <a:tailEnd/>
          </a:ln>
        </p:spPr>
      </p:pic>
      <p:pic>
        <p:nvPicPr>
          <p:cNvPr id="69633" name="Picture 1"/>
          <p:cNvPicPr>
            <a:picLocks noChangeAspect="1" noChangeArrowheads="1"/>
          </p:cNvPicPr>
          <p:nvPr/>
        </p:nvPicPr>
        <p:blipFill>
          <a:blip r:embed="rId3" cstate="print"/>
          <a:srcRect l="18082" t="23250" r="28762" b="12766"/>
          <a:stretch>
            <a:fillRect/>
          </a:stretch>
        </p:blipFill>
        <p:spPr bwMode="auto">
          <a:xfrm>
            <a:off x="3779912" y="1700808"/>
            <a:ext cx="5184576" cy="46805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b="1" dirty="0" smtClean="0"/>
              <a:t>Minimum Variance Beamformers</a:t>
            </a:r>
            <a:endParaRPr lang="zh-TW" altLang="en-US" sz="3600" dirty="0"/>
          </a:p>
        </p:txBody>
      </p:sp>
      <p:sp>
        <p:nvSpPr>
          <p:cNvPr id="3" name="內容版面配置區 2"/>
          <p:cNvSpPr>
            <a:spLocks noGrp="1"/>
          </p:cNvSpPr>
          <p:nvPr>
            <p:ph idx="1"/>
          </p:nvPr>
        </p:nvSpPr>
        <p:spPr>
          <a:xfrm>
            <a:off x="1250384" y="1268760"/>
            <a:ext cx="7498080" cy="973088"/>
          </a:xfrm>
        </p:spPr>
        <p:txBody>
          <a:bodyPr>
            <a:normAutofit/>
          </a:bodyPr>
          <a:lstStyle/>
          <a:p>
            <a:pPr marL="179388" indent="-179388" algn="just">
              <a:lnSpc>
                <a:spcPct val="150000"/>
              </a:lnSpc>
              <a:spcAft>
                <a:spcPts val="0"/>
              </a:spcAft>
            </a:pPr>
            <a:r>
              <a:rPr lang="en-US" altLang="zh-TW" sz="1800" b="1" kern="100" dirty="0" smtClean="0">
                <a:latin typeface="Times New Roman"/>
                <a:ea typeface="新細明體"/>
              </a:rPr>
              <a:t>MVDR beamformer</a:t>
            </a:r>
            <a:r>
              <a:rPr lang="en-US" altLang="zh-TW" sz="1800" kern="100" dirty="0" smtClean="0">
                <a:latin typeface="Times New Roman"/>
                <a:ea typeface="新細明體"/>
              </a:rPr>
              <a:t>: find array weights that satisfy the gain constraint at the look direction, , while attempting to minimize the array output power</a:t>
            </a:r>
            <a:endParaRPr lang="zh-TW" altLang="zh-TW" sz="1800" kern="100" dirty="0" smtClean="0">
              <a:latin typeface="Times New Roman"/>
              <a:ea typeface="新細明體"/>
            </a:endParaRPr>
          </a:p>
          <a:p>
            <a:endParaRPr lang="zh-TW" altLang="en-US" sz="18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15</a:t>
            </a:fld>
            <a:endParaRPr lang="zh-TW" altLang="en-US"/>
          </a:p>
        </p:txBody>
      </p:sp>
      <p:pic>
        <p:nvPicPr>
          <p:cNvPr id="68610" name="Picture 2"/>
          <p:cNvPicPr>
            <a:picLocks noChangeAspect="1" noChangeArrowheads="1"/>
          </p:cNvPicPr>
          <p:nvPr/>
        </p:nvPicPr>
        <p:blipFill>
          <a:blip r:embed="rId3" cstate="print"/>
          <a:srcRect/>
          <a:stretch>
            <a:fillRect/>
          </a:stretch>
        </p:blipFill>
        <p:spPr bwMode="auto">
          <a:xfrm>
            <a:off x="3750338" y="2276872"/>
            <a:ext cx="1681900" cy="864096"/>
          </a:xfrm>
          <a:prstGeom prst="rect">
            <a:avLst/>
          </a:prstGeom>
          <a:noFill/>
          <a:ln w="9525">
            <a:noFill/>
            <a:miter lim="800000"/>
            <a:headEnd/>
            <a:tailEnd/>
          </a:ln>
        </p:spPr>
      </p:pic>
      <p:pic>
        <p:nvPicPr>
          <p:cNvPr id="68611" name="Picture 3"/>
          <p:cNvPicPr>
            <a:picLocks noChangeAspect="1" noChangeArrowheads="1"/>
          </p:cNvPicPr>
          <p:nvPr/>
        </p:nvPicPr>
        <p:blipFill>
          <a:blip r:embed="rId4" cstate="print"/>
          <a:srcRect/>
          <a:stretch>
            <a:fillRect/>
          </a:stretch>
        </p:blipFill>
        <p:spPr bwMode="auto">
          <a:xfrm>
            <a:off x="1489775" y="3429000"/>
            <a:ext cx="2722185" cy="576064"/>
          </a:xfrm>
          <a:prstGeom prst="rect">
            <a:avLst/>
          </a:prstGeom>
          <a:noFill/>
          <a:ln w="9525">
            <a:noFill/>
            <a:miter lim="800000"/>
            <a:headEnd/>
            <a:tailEnd/>
          </a:ln>
        </p:spPr>
      </p:pic>
      <p:pic>
        <p:nvPicPr>
          <p:cNvPr id="68612" name="Picture 4"/>
          <p:cNvPicPr>
            <a:picLocks noChangeAspect="1" noChangeArrowheads="1"/>
          </p:cNvPicPr>
          <p:nvPr/>
        </p:nvPicPr>
        <p:blipFill>
          <a:blip r:embed="rId5" cstate="print"/>
          <a:srcRect/>
          <a:stretch>
            <a:fillRect/>
          </a:stretch>
        </p:blipFill>
        <p:spPr bwMode="auto">
          <a:xfrm>
            <a:off x="4788024" y="3429000"/>
            <a:ext cx="1359680" cy="648072"/>
          </a:xfrm>
          <a:prstGeom prst="rect">
            <a:avLst/>
          </a:prstGeom>
          <a:noFill/>
          <a:ln w="9525">
            <a:noFill/>
            <a:miter lim="800000"/>
            <a:headEnd/>
            <a:tailEnd/>
          </a:ln>
        </p:spPr>
      </p:pic>
      <p:sp>
        <p:nvSpPr>
          <p:cNvPr id="8" name="向右箭號 7"/>
          <p:cNvSpPr/>
          <p:nvPr/>
        </p:nvSpPr>
        <p:spPr>
          <a:xfrm>
            <a:off x="4283968" y="3717032"/>
            <a:ext cx="432048"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68613" name="Picture 5"/>
          <p:cNvPicPr>
            <a:picLocks noChangeAspect="1" noChangeArrowheads="1"/>
          </p:cNvPicPr>
          <p:nvPr/>
        </p:nvPicPr>
        <p:blipFill>
          <a:blip r:embed="rId6" cstate="print"/>
          <a:srcRect/>
          <a:stretch>
            <a:fillRect/>
          </a:stretch>
        </p:blipFill>
        <p:spPr bwMode="auto">
          <a:xfrm>
            <a:off x="6804248" y="3573016"/>
            <a:ext cx="1396955" cy="360040"/>
          </a:xfrm>
          <a:prstGeom prst="rect">
            <a:avLst/>
          </a:prstGeom>
          <a:noFill/>
          <a:ln w="9525">
            <a:noFill/>
            <a:miter lim="800000"/>
            <a:headEnd/>
            <a:tailEnd/>
          </a:ln>
        </p:spPr>
      </p:pic>
      <p:sp>
        <p:nvSpPr>
          <p:cNvPr id="10" name="向右箭號 9"/>
          <p:cNvSpPr/>
          <p:nvPr/>
        </p:nvSpPr>
        <p:spPr>
          <a:xfrm>
            <a:off x="6228184" y="3717032"/>
            <a:ext cx="432048"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861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68614" name="Object 6"/>
          <p:cNvGraphicFramePr>
            <a:graphicFrameLocks noChangeAspect="1"/>
          </p:cNvGraphicFramePr>
          <p:nvPr/>
        </p:nvGraphicFramePr>
        <p:xfrm>
          <a:off x="2849563" y="4194175"/>
          <a:ext cx="3689350" cy="2114550"/>
        </p:xfrm>
        <a:graphic>
          <a:graphicData uri="http://schemas.openxmlformats.org/presentationml/2006/ole">
            <p:oleObj spid="_x0000_s68614" name="Equation" r:id="rId7" imgW="2247840" imgH="1295280" progId="Equation.DSMT4">
              <p:embed/>
            </p:oleObj>
          </a:graphicData>
        </a:graphic>
      </p:graphicFrame>
      <p:sp>
        <p:nvSpPr>
          <p:cNvPr id="6861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2800" dirty="0" smtClean="0"/>
              <a:t>Linear Constrained Minimum Variance (LCMV) Beamformer</a:t>
            </a:r>
            <a:endParaRPr lang="zh-TW" altLang="en-US" sz="28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16</a:t>
            </a:fld>
            <a:endParaRPr lang="zh-TW" altLang="en-US"/>
          </a:p>
        </p:txBody>
      </p:sp>
      <p:sp>
        <p:nvSpPr>
          <p:cNvPr id="5" name="文字方塊 4"/>
          <p:cNvSpPr txBox="1"/>
          <p:nvPr/>
        </p:nvSpPr>
        <p:spPr>
          <a:xfrm>
            <a:off x="1331640" y="1556792"/>
            <a:ext cx="2160240" cy="369332"/>
          </a:xfrm>
          <a:prstGeom prst="rect">
            <a:avLst/>
          </a:prstGeom>
          <a:noFill/>
        </p:spPr>
        <p:txBody>
          <a:bodyPr wrap="square" rtlCol="0">
            <a:spAutoFit/>
          </a:bodyPr>
          <a:lstStyle/>
          <a:p>
            <a:r>
              <a:rPr lang="en-US" altLang="zh-TW" dirty="0" smtClean="0"/>
              <a:t>More generally,</a:t>
            </a:r>
            <a:endParaRPr lang="zh-TW" altLang="en-US" dirty="0"/>
          </a:p>
        </p:txBody>
      </p:sp>
      <p:sp>
        <p:nvSpPr>
          <p:cNvPr id="798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79873" name="Object 1"/>
          <p:cNvGraphicFramePr>
            <a:graphicFrameLocks noChangeAspect="1"/>
          </p:cNvGraphicFramePr>
          <p:nvPr/>
        </p:nvGraphicFramePr>
        <p:xfrm>
          <a:off x="2952156" y="1556792"/>
          <a:ext cx="2768608" cy="1584176"/>
        </p:xfrm>
        <a:graphic>
          <a:graphicData uri="http://schemas.openxmlformats.org/presentationml/2006/ole">
            <p:oleObj spid="_x0000_s79873" name="Equation" r:id="rId3" imgW="1778000" imgH="1016000" progId="Equation.DSMT4">
              <p:embed/>
            </p:oleObj>
          </a:graphicData>
        </a:graphic>
      </p:graphicFrame>
      <p:sp>
        <p:nvSpPr>
          <p:cNvPr id="8" name="文字方塊 7"/>
          <p:cNvSpPr txBox="1"/>
          <p:nvPr/>
        </p:nvSpPr>
        <p:spPr>
          <a:xfrm>
            <a:off x="1331640" y="3212976"/>
            <a:ext cx="4320480" cy="369332"/>
          </a:xfrm>
          <a:prstGeom prst="rect">
            <a:avLst/>
          </a:prstGeom>
          <a:noFill/>
        </p:spPr>
        <p:txBody>
          <a:bodyPr wrap="square" rtlCol="0">
            <a:spAutoFit/>
          </a:bodyPr>
          <a:lstStyle/>
          <a:p>
            <a:r>
              <a:rPr lang="en-US" altLang="zh-TW" dirty="0" smtClean="0"/>
              <a:t>Or, put constraint equations in matrix form</a:t>
            </a:r>
            <a:endParaRPr lang="zh-TW" altLang="en-US" dirty="0"/>
          </a:p>
        </p:txBody>
      </p:sp>
      <p:pic>
        <p:nvPicPr>
          <p:cNvPr id="79875" name="Picture 3"/>
          <p:cNvPicPr>
            <a:picLocks noChangeAspect="1" noChangeArrowheads="1"/>
          </p:cNvPicPr>
          <p:nvPr/>
        </p:nvPicPr>
        <p:blipFill>
          <a:blip r:embed="rId4" cstate="print"/>
          <a:srcRect/>
          <a:stretch>
            <a:fillRect/>
          </a:stretch>
        </p:blipFill>
        <p:spPr bwMode="auto">
          <a:xfrm>
            <a:off x="3563887" y="3717032"/>
            <a:ext cx="1537885" cy="936104"/>
          </a:xfrm>
          <a:prstGeom prst="rect">
            <a:avLst/>
          </a:prstGeom>
          <a:noFill/>
          <a:ln w="9525">
            <a:noFill/>
            <a:miter lim="800000"/>
            <a:headEnd/>
            <a:tailEnd/>
          </a:ln>
        </p:spPr>
      </p:pic>
      <p:pic>
        <p:nvPicPr>
          <p:cNvPr id="79876" name="Picture 4"/>
          <p:cNvPicPr>
            <a:picLocks noChangeAspect="1" noChangeArrowheads="1"/>
          </p:cNvPicPr>
          <p:nvPr/>
        </p:nvPicPr>
        <p:blipFill>
          <a:blip r:embed="rId5" cstate="print"/>
          <a:srcRect/>
          <a:stretch>
            <a:fillRect/>
          </a:stretch>
        </p:blipFill>
        <p:spPr bwMode="auto">
          <a:xfrm>
            <a:off x="3561008" y="4869160"/>
            <a:ext cx="2811192" cy="410993"/>
          </a:xfrm>
          <a:prstGeom prst="rect">
            <a:avLst/>
          </a:prstGeom>
          <a:noFill/>
          <a:ln w="9525">
            <a:noFill/>
            <a:miter lim="800000"/>
            <a:headEnd/>
            <a:tailEnd/>
          </a:ln>
        </p:spPr>
      </p:pic>
      <p:sp>
        <p:nvSpPr>
          <p:cNvPr id="11" name="向右箭號 10"/>
          <p:cNvSpPr/>
          <p:nvPr/>
        </p:nvSpPr>
        <p:spPr>
          <a:xfrm>
            <a:off x="3059832" y="5013176"/>
            <a:ext cx="432048"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1331640" y="5363924"/>
            <a:ext cx="2088232" cy="369332"/>
          </a:xfrm>
          <a:prstGeom prst="rect">
            <a:avLst/>
          </a:prstGeom>
          <a:noFill/>
        </p:spPr>
        <p:txBody>
          <a:bodyPr wrap="square" rtlCol="0">
            <a:spAutoFit/>
          </a:bodyPr>
          <a:lstStyle/>
          <a:p>
            <a:r>
              <a:rPr lang="en-US" altLang="zh-TW" dirty="0" smtClean="0"/>
              <a:t>Regularized version:</a:t>
            </a:r>
            <a:endParaRPr lang="zh-TW" altLang="en-US" dirty="0"/>
          </a:p>
        </p:txBody>
      </p:sp>
      <p:pic>
        <p:nvPicPr>
          <p:cNvPr id="79877" name="Picture 5"/>
          <p:cNvPicPr>
            <a:picLocks noChangeAspect="1" noChangeArrowheads="1"/>
          </p:cNvPicPr>
          <p:nvPr/>
        </p:nvPicPr>
        <p:blipFill>
          <a:blip r:embed="rId6" cstate="print"/>
          <a:srcRect/>
          <a:stretch>
            <a:fillRect/>
          </a:stretch>
        </p:blipFill>
        <p:spPr bwMode="auto">
          <a:xfrm>
            <a:off x="1691680" y="5877272"/>
            <a:ext cx="2145838" cy="360040"/>
          </a:xfrm>
          <a:prstGeom prst="rect">
            <a:avLst/>
          </a:prstGeom>
          <a:noFill/>
          <a:ln w="9525">
            <a:noFill/>
            <a:miter lim="800000"/>
            <a:headEnd/>
            <a:tailEnd/>
          </a:ln>
        </p:spPr>
      </p:pic>
      <p:sp>
        <p:nvSpPr>
          <p:cNvPr id="14" name="向右箭號 13"/>
          <p:cNvSpPr/>
          <p:nvPr/>
        </p:nvSpPr>
        <p:spPr>
          <a:xfrm>
            <a:off x="3923928" y="6021288"/>
            <a:ext cx="432048"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79878" name="Picture 6"/>
          <p:cNvPicPr>
            <a:picLocks noChangeAspect="1" noChangeArrowheads="1"/>
          </p:cNvPicPr>
          <p:nvPr/>
        </p:nvPicPr>
        <p:blipFill>
          <a:blip r:embed="rId7" cstate="print"/>
          <a:srcRect/>
          <a:stretch>
            <a:fillRect/>
          </a:stretch>
        </p:blipFill>
        <p:spPr bwMode="auto">
          <a:xfrm>
            <a:off x="4442386" y="5877272"/>
            <a:ext cx="4018046" cy="36004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LCMV Beamformer</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17</a:t>
            </a:fld>
            <a:endParaRPr lang="zh-TW" altLang="en-US"/>
          </a:p>
        </p:txBody>
      </p:sp>
      <p:pic>
        <p:nvPicPr>
          <p:cNvPr id="80898" name="Picture 2"/>
          <p:cNvPicPr>
            <a:picLocks noChangeAspect="1" noChangeArrowheads="1"/>
          </p:cNvPicPr>
          <p:nvPr/>
        </p:nvPicPr>
        <p:blipFill>
          <a:blip r:embed="rId2" cstate="print"/>
          <a:srcRect/>
          <a:stretch>
            <a:fillRect/>
          </a:stretch>
        </p:blipFill>
        <p:spPr bwMode="auto">
          <a:xfrm>
            <a:off x="2339751" y="1988840"/>
            <a:ext cx="5454693" cy="3816424"/>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smtClean="0"/>
              <a:t>Generalized Sidelobe Canceller (GSC)</a:t>
            </a:r>
            <a:endParaRPr lang="zh-TW" altLang="en-US" sz="3600" dirty="0"/>
          </a:p>
        </p:txBody>
      </p:sp>
      <p:sp>
        <p:nvSpPr>
          <p:cNvPr id="3" name="內容版面配置區 2"/>
          <p:cNvSpPr>
            <a:spLocks noGrp="1"/>
          </p:cNvSpPr>
          <p:nvPr>
            <p:ph idx="1"/>
          </p:nvPr>
        </p:nvSpPr>
        <p:spPr>
          <a:xfrm>
            <a:off x="1403648" y="1412776"/>
            <a:ext cx="7498080" cy="1261120"/>
          </a:xfrm>
        </p:spPr>
        <p:txBody>
          <a:bodyPr>
            <a:noAutofit/>
          </a:bodyPr>
          <a:lstStyle/>
          <a:p>
            <a:r>
              <a:rPr lang="en-US" altLang="zh-TW" sz="1600" dirty="0" smtClean="0">
                <a:latin typeface="Times New Roman" pitchFamily="18" charset="0"/>
                <a:cs typeface="Times New Roman" pitchFamily="18" charset="0"/>
              </a:rPr>
              <a:t>The optimal weight vector of LCMV beamformer is data-dependent (on </a:t>
            </a:r>
            <a:r>
              <a:rPr lang="en-US" altLang="zh-TW" sz="1600" b="1" dirty="0" smtClean="0">
                <a:latin typeface="Times New Roman" pitchFamily="18" charset="0"/>
                <a:cs typeface="Times New Roman" pitchFamily="18" charset="0"/>
              </a:rPr>
              <a:t>R</a:t>
            </a:r>
            <a:r>
              <a:rPr lang="en-US" altLang="zh-TW" sz="1600" i="1" baseline="-25000" dirty="0" smtClean="0">
                <a:latin typeface="Times New Roman" pitchFamily="18" charset="0"/>
                <a:cs typeface="Times New Roman" pitchFamily="18" charset="0"/>
              </a:rPr>
              <a:t>xx</a:t>
            </a:r>
            <a:r>
              <a:rPr lang="en-US" altLang="zh-TW" sz="1600" dirty="0" smtClean="0">
                <a:latin typeface="Times New Roman" pitchFamily="18" charset="0"/>
                <a:cs typeface="Times New Roman" pitchFamily="18" charset="0"/>
              </a:rPr>
              <a:t>).</a:t>
            </a:r>
          </a:p>
          <a:p>
            <a:r>
              <a:rPr lang="en-US" altLang="zh-TW" sz="1600" dirty="0" smtClean="0">
                <a:latin typeface="Times New Roman" pitchFamily="18" charset="0"/>
                <a:cs typeface="Times New Roman" pitchFamily="18" charset="0"/>
              </a:rPr>
              <a:t>A useful implementation of the LCMV that does not require the knowledge of </a:t>
            </a:r>
            <a:r>
              <a:rPr lang="en-US" altLang="zh-TW" sz="1600" b="1" dirty="0" smtClean="0">
                <a:latin typeface="Times New Roman" pitchFamily="18" charset="0"/>
                <a:cs typeface="Times New Roman" pitchFamily="18" charset="0"/>
              </a:rPr>
              <a:t>R</a:t>
            </a:r>
            <a:r>
              <a:rPr lang="en-US" altLang="zh-TW" sz="1600" i="1" baseline="-25000" dirty="0" smtClean="0">
                <a:latin typeface="Times New Roman" pitchFamily="18" charset="0"/>
                <a:cs typeface="Times New Roman" pitchFamily="18" charset="0"/>
              </a:rPr>
              <a:t>xx</a:t>
            </a:r>
            <a:r>
              <a:rPr lang="en-US" altLang="zh-TW" sz="1600" dirty="0" smtClean="0">
                <a:latin typeface="Times New Roman" pitchFamily="18" charset="0"/>
                <a:cs typeface="Times New Roman" pitchFamily="18" charset="0"/>
              </a:rPr>
              <a:t> .</a:t>
            </a:r>
          </a:p>
          <a:p>
            <a:r>
              <a:rPr lang="en-US" altLang="zh-TW" sz="1600" dirty="0" smtClean="0">
                <a:latin typeface="Times New Roman" pitchFamily="18" charset="0"/>
                <a:cs typeface="Times New Roman" pitchFamily="18" charset="0"/>
              </a:rPr>
              <a:t>Optimizing the filter </a:t>
            </a:r>
            <a:r>
              <a:rPr lang="en-US" altLang="zh-TW" sz="1600" b="1" dirty="0" err="1" smtClean="0">
                <a:latin typeface="Times New Roman" pitchFamily="18" charset="0"/>
                <a:cs typeface="Times New Roman" pitchFamily="18" charset="0"/>
              </a:rPr>
              <a:t>w</a:t>
            </a:r>
            <a:r>
              <a:rPr lang="en-US" altLang="zh-TW" sz="1600" baseline="-25000" dirty="0" err="1" smtClean="0">
                <a:latin typeface="Times New Roman" pitchFamily="18" charset="0"/>
                <a:cs typeface="Times New Roman" pitchFamily="18" charset="0"/>
              </a:rPr>
              <a:t>o</a:t>
            </a:r>
            <a:r>
              <a:rPr lang="en-US" altLang="zh-TW" sz="1600" dirty="0" smtClean="0">
                <a:latin typeface="Times New Roman" pitchFamily="18" charset="0"/>
                <a:cs typeface="Times New Roman" pitchFamily="18" charset="0"/>
              </a:rPr>
              <a:t> in two mutually orthogonal subspaces: the </a:t>
            </a:r>
            <a:r>
              <a:rPr lang="en-US" altLang="zh-TW" sz="1600" i="1" dirty="0" smtClean="0">
                <a:latin typeface="Times New Roman" pitchFamily="18" charset="0"/>
                <a:cs typeface="Times New Roman" pitchFamily="18" charset="0"/>
              </a:rPr>
              <a:t>constraint</a:t>
            </a:r>
            <a:r>
              <a:rPr lang="en-US" altLang="zh-TW" sz="1600" dirty="0" smtClean="0">
                <a:latin typeface="Times New Roman" pitchFamily="18" charset="0"/>
                <a:cs typeface="Times New Roman" pitchFamily="18" charset="0"/>
              </a:rPr>
              <a:t> space </a:t>
            </a:r>
            <a:r>
              <a:rPr lang="en-US" altLang="zh-TW" sz="1600" i="1" dirty="0" smtClean="0">
                <a:latin typeface="Times New Roman" pitchFamily="18" charset="0"/>
                <a:cs typeface="Times New Roman" pitchFamily="18" charset="0"/>
              </a:rPr>
              <a:t>R</a:t>
            </a:r>
            <a:r>
              <a:rPr lang="en-US" altLang="zh-TW" sz="1600" dirty="0" smtClean="0">
                <a:latin typeface="Times New Roman" pitchFamily="18" charset="0"/>
                <a:cs typeface="Times New Roman" pitchFamily="18" charset="0"/>
              </a:rPr>
              <a:t>(</a:t>
            </a:r>
            <a:r>
              <a:rPr lang="en-US" altLang="zh-TW" sz="1600" b="1" dirty="0" smtClean="0">
                <a:latin typeface="Times New Roman" pitchFamily="18" charset="0"/>
                <a:cs typeface="Times New Roman" pitchFamily="18" charset="0"/>
              </a:rPr>
              <a:t>C</a:t>
            </a:r>
            <a:r>
              <a:rPr lang="en-US" altLang="zh-TW" sz="1600" dirty="0" smtClean="0">
                <a:latin typeface="Times New Roman" pitchFamily="18" charset="0"/>
                <a:cs typeface="Times New Roman" pitchFamily="18" charset="0"/>
              </a:rPr>
              <a:t>) and the </a:t>
            </a:r>
            <a:r>
              <a:rPr lang="en-US" altLang="zh-TW" sz="1600" i="1" dirty="0" smtClean="0">
                <a:latin typeface="Times New Roman" pitchFamily="18" charset="0"/>
                <a:cs typeface="Times New Roman" pitchFamily="18" charset="0"/>
              </a:rPr>
              <a:t>orthogonal</a:t>
            </a:r>
            <a:r>
              <a:rPr lang="en-US" altLang="zh-TW" sz="1600" dirty="0" smtClean="0">
                <a:latin typeface="Times New Roman" pitchFamily="18" charset="0"/>
                <a:cs typeface="Times New Roman" pitchFamily="18" charset="0"/>
              </a:rPr>
              <a:t> space </a:t>
            </a:r>
            <a:r>
              <a:rPr lang="en-US" altLang="zh-TW" sz="1600" i="1" dirty="0" smtClean="0">
                <a:latin typeface="Times New Roman" pitchFamily="18" charset="0"/>
                <a:cs typeface="Times New Roman" pitchFamily="18" charset="0"/>
              </a:rPr>
              <a:t>N</a:t>
            </a:r>
            <a:r>
              <a:rPr lang="en-US" altLang="zh-TW" sz="1600" dirty="0" smtClean="0">
                <a:latin typeface="Times New Roman" pitchFamily="18" charset="0"/>
                <a:cs typeface="Times New Roman" pitchFamily="18" charset="0"/>
              </a:rPr>
              <a:t>(</a:t>
            </a:r>
            <a:r>
              <a:rPr lang="en-US" altLang="zh-TW" sz="1600" b="1" dirty="0" smtClean="0">
                <a:latin typeface="Times New Roman" pitchFamily="18" charset="0"/>
                <a:cs typeface="Times New Roman" pitchFamily="18" charset="0"/>
              </a:rPr>
              <a:t>C</a:t>
            </a:r>
            <a:r>
              <a:rPr lang="en-US" altLang="zh-TW" sz="1600" i="1" baseline="30000" dirty="0" smtClean="0">
                <a:latin typeface="Times New Roman" pitchFamily="18" charset="0"/>
                <a:cs typeface="Times New Roman" pitchFamily="18" charset="0"/>
              </a:rPr>
              <a:t>H</a:t>
            </a:r>
            <a:r>
              <a:rPr lang="en-US" altLang="zh-TW" sz="1600" dirty="0" smtClean="0">
                <a:latin typeface="Times New Roman" pitchFamily="18" charset="0"/>
                <a:cs typeface="Times New Roman" pitchFamily="18" charset="0"/>
              </a:rPr>
              <a:t>)</a:t>
            </a:r>
            <a:endParaRPr lang="zh-TW" altLang="en-US" sz="1600"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18</a:t>
            </a:fld>
            <a:endParaRPr lang="zh-TW" altLang="en-US"/>
          </a:p>
        </p:txBody>
      </p:sp>
      <p:pic>
        <p:nvPicPr>
          <p:cNvPr id="80898" name="Picture 2"/>
          <p:cNvPicPr>
            <a:picLocks noChangeAspect="1" noChangeArrowheads="1"/>
          </p:cNvPicPr>
          <p:nvPr/>
        </p:nvPicPr>
        <p:blipFill>
          <a:blip r:embed="rId2" cstate="print"/>
          <a:srcRect/>
          <a:stretch>
            <a:fillRect/>
          </a:stretch>
        </p:blipFill>
        <p:spPr bwMode="auto">
          <a:xfrm>
            <a:off x="2351753" y="2708920"/>
            <a:ext cx="3156351" cy="461905"/>
          </a:xfrm>
          <a:prstGeom prst="rect">
            <a:avLst/>
          </a:prstGeom>
          <a:noFill/>
          <a:ln w="9525">
            <a:noFill/>
            <a:miter lim="800000"/>
            <a:headEnd/>
            <a:tailEnd/>
          </a:ln>
        </p:spPr>
      </p:pic>
      <p:sp>
        <p:nvSpPr>
          <p:cNvPr id="6" name="內容版面配置區 2"/>
          <p:cNvSpPr txBox="1">
            <a:spLocks/>
          </p:cNvSpPr>
          <p:nvPr/>
        </p:nvSpPr>
        <p:spPr>
          <a:xfrm>
            <a:off x="1691680" y="3068960"/>
            <a:ext cx="5625872" cy="397024"/>
          </a:xfrm>
          <a:prstGeom prst="rect">
            <a:avLst/>
          </a:prstGeom>
        </p:spPr>
        <p:txBody>
          <a:bodyPr>
            <a:no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r>
              <a:rPr kumimoji="0" lang="en-US" altLang="zh-TW" sz="1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where the blocking matrix B is chosen such that    </a:t>
            </a:r>
            <a:endParaRPr kumimoji="0" lang="zh-TW" alt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pic>
        <p:nvPicPr>
          <p:cNvPr id="80899" name="Picture 3"/>
          <p:cNvPicPr>
            <a:picLocks noChangeAspect="1" noChangeArrowheads="1"/>
          </p:cNvPicPr>
          <p:nvPr/>
        </p:nvPicPr>
        <p:blipFill>
          <a:blip r:embed="rId3" cstate="print"/>
          <a:srcRect/>
          <a:stretch>
            <a:fillRect/>
          </a:stretch>
        </p:blipFill>
        <p:spPr bwMode="auto">
          <a:xfrm>
            <a:off x="2397358" y="3429000"/>
            <a:ext cx="2822714" cy="360040"/>
          </a:xfrm>
          <a:prstGeom prst="rect">
            <a:avLst/>
          </a:prstGeom>
          <a:noFill/>
          <a:ln w="9525">
            <a:noFill/>
            <a:miter lim="800000"/>
            <a:headEnd/>
            <a:tailEnd/>
          </a:ln>
        </p:spPr>
      </p:pic>
      <p:pic>
        <p:nvPicPr>
          <p:cNvPr id="80900" name="Picture 4"/>
          <p:cNvPicPr>
            <a:picLocks noChangeAspect="1" noChangeArrowheads="1"/>
          </p:cNvPicPr>
          <p:nvPr/>
        </p:nvPicPr>
        <p:blipFill>
          <a:blip r:embed="rId4" cstate="print"/>
          <a:srcRect/>
          <a:stretch>
            <a:fillRect/>
          </a:stretch>
        </p:blipFill>
        <p:spPr bwMode="auto">
          <a:xfrm>
            <a:off x="5652119" y="3429000"/>
            <a:ext cx="1125125" cy="360040"/>
          </a:xfrm>
          <a:prstGeom prst="rect">
            <a:avLst/>
          </a:prstGeom>
          <a:noFill/>
          <a:ln w="9525">
            <a:noFill/>
            <a:miter lim="800000"/>
            <a:headEnd/>
            <a:tailEnd/>
          </a:ln>
        </p:spPr>
      </p:pic>
      <p:sp>
        <p:nvSpPr>
          <p:cNvPr id="10" name="向右箭號 9"/>
          <p:cNvSpPr/>
          <p:nvPr/>
        </p:nvSpPr>
        <p:spPr>
          <a:xfrm>
            <a:off x="5292080" y="3573016"/>
            <a:ext cx="288032"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80962" name="Picture 66"/>
          <p:cNvPicPr>
            <a:picLocks noChangeAspect="1" noChangeArrowheads="1"/>
          </p:cNvPicPr>
          <p:nvPr/>
        </p:nvPicPr>
        <p:blipFill>
          <a:blip r:embed="rId5" cstate="print"/>
          <a:srcRect l="23422" t="44094" r="27852" b="21454"/>
          <a:stretch>
            <a:fillRect/>
          </a:stretch>
        </p:blipFill>
        <p:spPr bwMode="auto">
          <a:xfrm>
            <a:off x="2339752" y="3789040"/>
            <a:ext cx="5184577" cy="2749397"/>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smtClean="0">
                <a:solidFill>
                  <a:srgbClr val="4F271C">
                    <a:satMod val="130000"/>
                  </a:srgbClr>
                </a:solidFill>
              </a:rPr>
              <a:t>Generalized Sidelobe Canceller (GSC)</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19</a:t>
            </a:fld>
            <a:endParaRPr lang="zh-TW" altLang="en-US"/>
          </a:p>
        </p:txBody>
      </p:sp>
      <p:pic>
        <p:nvPicPr>
          <p:cNvPr id="82948" name="Picture 4"/>
          <p:cNvPicPr>
            <a:picLocks noChangeAspect="1" noChangeArrowheads="1"/>
          </p:cNvPicPr>
          <p:nvPr/>
        </p:nvPicPr>
        <p:blipFill>
          <a:blip r:embed="rId2" cstate="print"/>
          <a:srcRect/>
          <a:stretch>
            <a:fillRect/>
          </a:stretch>
        </p:blipFill>
        <p:spPr bwMode="auto">
          <a:xfrm>
            <a:off x="1691681" y="1196752"/>
            <a:ext cx="6120679" cy="386859"/>
          </a:xfrm>
          <a:prstGeom prst="rect">
            <a:avLst/>
          </a:prstGeom>
          <a:noFill/>
          <a:ln w="9525">
            <a:noFill/>
            <a:miter lim="800000"/>
            <a:headEnd/>
            <a:tailEnd/>
          </a:ln>
        </p:spPr>
      </p:pic>
      <p:sp>
        <p:nvSpPr>
          <p:cNvPr id="8" name="矩形 7"/>
          <p:cNvSpPr/>
          <p:nvPr/>
        </p:nvSpPr>
        <p:spPr>
          <a:xfrm>
            <a:off x="1403648" y="1556792"/>
            <a:ext cx="7326560" cy="369332"/>
          </a:xfrm>
          <a:prstGeom prst="rect">
            <a:avLst/>
          </a:prstGeom>
        </p:spPr>
        <p:txBody>
          <a:bodyPr wrap="square">
            <a:spAutoFit/>
          </a:bodyPr>
          <a:lstStyle/>
          <a:p>
            <a:r>
              <a:rPr lang="en-US" altLang="zh-TW" dirty="0" smtClean="0">
                <a:latin typeface="Times New Roman" pitchFamily="18" charset="0"/>
                <a:cs typeface="Times New Roman" pitchFamily="18" charset="0"/>
                <a:sym typeface="Wingdings" pitchFamily="2" charset="2"/>
              </a:rPr>
              <a:t> </a:t>
            </a:r>
            <a:r>
              <a:rPr lang="en-US" altLang="zh-TW" dirty="0" smtClean="0">
                <a:latin typeface="Times New Roman" pitchFamily="18" charset="0"/>
                <a:cs typeface="Times New Roman" pitchFamily="18" charset="0"/>
              </a:rPr>
              <a:t>The constraint equation is not impacted by the introduction of </a:t>
            </a:r>
            <a:r>
              <a:rPr lang="en-US" altLang="zh-TW" b="1" dirty="0" smtClean="0">
                <a:latin typeface="Times New Roman" pitchFamily="18" charset="0"/>
                <a:cs typeface="Times New Roman" pitchFamily="18" charset="0"/>
              </a:rPr>
              <a:t>B</a:t>
            </a:r>
            <a:endParaRPr lang="zh-TW" altLang="en-US" dirty="0">
              <a:latin typeface="Times New Roman" pitchFamily="18" charset="0"/>
              <a:cs typeface="Times New Roman" pitchFamily="18" charset="0"/>
            </a:endParaRPr>
          </a:p>
        </p:txBody>
      </p:sp>
      <p:sp>
        <p:nvSpPr>
          <p:cNvPr id="9" name="矩形 8"/>
          <p:cNvSpPr/>
          <p:nvPr/>
        </p:nvSpPr>
        <p:spPr>
          <a:xfrm>
            <a:off x="1781944" y="1916832"/>
            <a:ext cx="5598368" cy="646331"/>
          </a:xfrm>
          <a:prstGeom prst="rect">
            <a:avLst/>
          </a:prstGeom>
        </p:spPr>
        <p:txBody>
          <a:bodyPr wrap="square">
            <a:spAutoFit/>
          </a:bodyPr>
          <a:lstStyle/>
          <a:p>
            <a:r>
              <a:rPr lang="en-US" altLang="zh-TW" dirty="0" smtClean="0">
                <a:latin typeface="Times New Roman" pitchFamily="18" charset="0"/>
                <a:cs typeface="Times New Roman" pitchFamily="18" charset="0"/>
              </a:rPr>
              <a:t>The constrained optimization problem is converted to an unconstrained problem.</a:t>
            </a:r>
            <a:endParaRPr lang="zh-TW" altLang="en-US" dirty="0">
              <a:latin typeface="Times New Roman" pitchFamily="18" charset="0"/>
              <a:cs typeface="Times New Roman" pitchFamily="18" charset="0"/>
            </a:endParaRPr>
          </a:p>
        </p:txBody>
      </p:sp>
      <p:pic>
        <p:nvPicPr>
          <p:cNvPr id="82949" name="Picture 5"/>
          <p:cNvPicPr>
            <a:picLocks noChangeAspect="1" noChangeArrowheads="1"/>
          </p:cNvPicPr>
          <p:nvPr/>
        </p:nvPicPr>
        <p:blipFill>
          <a:blip r:embed="rId3" cstate="print"/>
          <a:srcRect/>
          <a:stretch>
            <a:fillRect/>
          </a:stretch>
        </p:blipFill>
        <p:spPr bwMode="auto">
          <a:xfrm>
            <a:off x="2987824" y="4957919"/>
            <a:ext cx="4032448" cy="487305"/>
          </a:xfrm>
          <a:prstGeom prst="rect">
            <a:avLst/>
          </a:prstGeom>
          <a:noFill/>
          <a:ln w="9525">
            <a:noFill/>
            <a:miter lim="800000"/>
            <a:headEnd/>
            <a:tailEnd/>
          </a:ln>
        </p:spPr>
      </p:pic>
      <p:pic>
        <p:nvPicPr>
          <p:cNvPr id="82950" name="Picture 6"/>
          <p:cNvPicPr>
            <a:picLocks noChangeAspect="1" noChangeArrowheads="1"/>
          </p:cNvPicPr>
          <p:nvPr/>
        </p:nvPicPr>
        <p:blipFill>
          <a:blip r:embed="rId4" cstate="print"/>
          <a:srcRect/>
          <a:stretch>
            <a:fillRect/>
          </a:stretch>
        </p:blipFill>
        <p:spPr bwMode="auto">
          <a:xfrm>
            <a:off x="3131839" y="5445224"/>
            <a:ext cx="2027745" cy="288032"/>
          </a:xfrm>
          <a:prstGeom prst="rect">
            <a:avLst/>
          </a:prstGeom>
          <a:noFill/>
          <a:ln w="9525">
            <a:noFill/>
            <a:miter lim="800000"/>
            <a:headEnd/>
            <a:tailEnd/>
          </a:ln>
        </p:spPr>
      </p:pic>
      <p:sp>
        <p:nvSpPr>
          <p:cNvPr id="12" name="向右箭號 11"/>
          <p:cNvSpPr/>
          <p:nvPr/>
        </p:nvSpPr>
        <p:spPr>
          <a:xfrm>
            <a:off x="2699792" y="5589240"/>
            <a:ext cx="288032"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矩形 12"/>
          <p:cNvSpPr/>
          <p:nvPr/>
        </p:nvSpPr>
        <p:spPr>
          <a:xfrm>
            <a:off x="1619672" y="5805264"/>
            <a:ext cx="7128792" cy="646331"/>
          </a:xfrm>
          <a:prstGeom prst="rect">
            <a:avLst/>
          </a:prstGeom>
        </p:spPr>
        <p:txBody>
          <a:bodyPr wrap="square">
            <a:spAutoFit/>
          </a:bodyPr>
          <a:lstStyle/>
          <a:p>
            <a:r>
              <a:rPr lang="en-US" altLang="zh-TW" dirty="0" smtClean="0">
                <a:latin typeface="Times New Roman" pitchFamily="18" charset="0"/>
                <a:cs typeface="Times New Roman" pitchFamily="18" charset="0"/>
              </a:rPr>
              <a:t>This filter requires on-line calculation of the data matrix </a:t>
            </a:r>
            <a:r>
              <a:rPr lang="en-US" altLang="zh-TW" b="1" dirty="0" smtClean="0">
                <a:latin typeface="Times New Roman" pitchFamily="18" charset="0"/>
                <a:cs typeface="Times New Roman" pitchFamily="18" charset="0"/>
              </a:rPr>
              <a:t>R</a:t>
            </a:r>
            <a:r>
              <a:rPr lang="en-US" altLang="zh-TW" i="1" baseline="-25000" dirty="0" smtClean="0">
                <a:latin typeface="Times New Roman" pitchFamily="18" charset="0"/>
                <a:cs typeface="Times New Roman" pitchFamily="18" charset="0"/>
              </a:rPr>
              <a:t>xx</a:t>
            </a:r>
            <a:r>
              <a:rPr lang="en-US" altLang="zh-TW" b="1" dirty="0" smtClean="0">
                <a:latin typeface="Times New Roman" pitchFamily="18" charset="0"/>
                <a:cs typeface="Times New Roman" pitchFamily="18" charset="0"/>
              </a:rPr>
              <a:t> </a:t>
            </a:r>
            <a:r>
              <a:rPr lang="en-US" altLang="zh-TW" dirty="0" smtClean="0">
                <a:latin typeface="Times New Roman" pitchFamily="18" charset="0"/>
                <a:cs typeface="Times New Roman" pitchFamily="18" charset="0"/>
              </a:rPr>
              <a:t>and is rarely used in practical implementation. </a:t>
            </a:r>
            <a:endParaRPr lang="zh-TW" altLang="en-US" dirty="0">
              <a:latin typeface="Times New Roman" pitchFamily="18" charset="0"/>
              <a:cs typeface="Times New Roman" pitchFamily="18" charset="0"/>
            </a:endParaRPr>
          </a:p>
        </p:txBody>
      </p:sp>
      <p:sp>
        <p:nvSpPr>
          <p:cNvPr id="829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82972" name="Picture 28"/>
          <p:cNvPicPr>
            <a:picLocks noChangeAspect="1" noChangeArrowheads="1"/>
          </p:cNvPicPr>
          <p:nvPr/>
        </p:nvPicPr>
        <p:blipFill>
          <a:blip r:embed="rId5" cstate="print"/>
          <a:srcRect l="15301" t="51969" r="41141" b="18500"/>
          <a:stretch>
            <a:fillRect/>
          </a:stretch>
        </p:blipFill>
        <p:spPr bwMode="auto">
          <a:xfrm>
            <a:off x="2555776" y="2636912"/>
            <a:ext cx="4248472" cy="216024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投影片編號版面配置區 5"/>
          <p:cNvSpPr>
            <a:spLocks noGrp="1"/>
          </p:cNvSpPr>
          <p:nvPr>
            <p:ph type="sldNum" sz="quarter" idx="12"/>
          </p:nvPr>
        </p:nvSpPr>
        <p:spPr>
          <a:noFill/>
        </p:spPr>
        <p:txBody>
          <a:bodyPr/>
          <a:lstStyle/>
          <a:p>
            <a:fld id="{1F06B06F-E85C-47E9-9C04-3F17F07147F1}" type="slidenum">
              <a:rPr lang="en-US" altLang="zh-TW" smtClean="0">
                <a:ea typeface="新細明體" charset="-120"/>
              </a:rPr>
              <a:pPr/>
              <a:t>2</a:t>
            </a:fld>
            <a:endParaRPr lang="en-US" altLang="zh-TW" smtClean="0">
              <a:ea typeface="新細明體" charset="-120"/>
            </a:endParaRPr>
          </a:p>
        </p:txBody>
      </p:sp>
      <p:sp>
        <p:nvSpPr>
          <p:cNvPr id="3077" name="Rectangle 2"/>
          <p:cNvSpPr>
            <a:spLocks noGrp="1" noChangeArrowheads="1"/>
          </p:cNvSpPr>
          <p:nvPr>
            <p:ph type="title"/>
          </p:nvPr>
        </p:nvSpPr>
        <p:spPr/>
        <p:txBody>
          <a:bodyPr/>
          <a:lstStyle/>
          <a:p>
            <a:pPr eaLnBrk="1" hangingPunct="1"/>
            <a:r>
              <a:rPr lang="en-US" altLang="zh-TW" sz="3600" dirty="0" smtClean="0">
                <a:ea typeface="全真楷書" pitchFamily="49" charset="-120"/>
              </a:rPr>
              <a:t>Outline</a:t>
            </a:r>
          </a:p>
        </p:txBody>
      </p:sp>
      <p:sp>
        <p:nvSpPr>
          <p:cNvPr id="2052" name="Rectangle 4"/>
          <p:cNvSpPr>
            <a:spLocks noChangeArrowheads="1"/>
          </p:cNvSpPr>
          <p:nvPr/>
        </p:nvSpPr>
        <p:spPr bwMode="auto">
          <a:xfrm>
            <a:off x="971600" y="2837255"/>
            <a:ext cx="756084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171450" fontAlgn="base">
              <a:spcBef>
                <a:spcPct val="0"/>
              </a:spcBef>
              <a:spcAft>
                <a:spcPct val="0"/>
              </a:spcAft>
            </a:pPr>
            <a:r>
              <a:rPr lang="en-US" altLang="zh-TW" sz="2800" dirty="0" smtClean="0">
                <a:latin typeface="Times New Roman" pitchFamily="18" charset="0"/>
                <a:cs typeface="Times New Roman" pitchFamily="18" charset="0"/>
              </a:rPr>
              <a:t>4.1 </a:t>
            </a:r>
            <a:r>
              <a:rPr lang="en-US" altLang="zh-TW" sz="2800" dirty="0" smtClean="0"/>
              <a:t>Low-resolution algorithms</a:t>
            </a:r>
            <a:endParaRPr lang="en-US" altLang="zh-TW" sz="2800" dirty="0" smtClean="0">
              <a:latin typeface="Times New Roman" pitchFamily="18" charset="0"/>
              <a:cs typeface="Times New Roman" pitchFamily="18" charset="0"/>
            </a:endParaRPr>
          </a:p>
          <a:p>
            <a:pPr indent="171450" fontAlgn="base">
              <a:spcBef>
                <a:spcPct val="0"/>
              </a:spcBef>
              <a:spcAft>
                <a:spcPct val="0"/>
              </a:spcAft>
            </a:pPr>
            <a:r>
              <a:rPr kumimoji="1" lang="en-US" altLang="zh-TW" sz="2800" dirty="0" smtClean="0">
                <a:latin typeface="Times New Roman" pitchFamily="18" charset="0"/>
                <a:ea typeface="新細明體" pitchFamily="18" charset="-120"/>
                <a:cs typeface="Times New Roman" pitchFamily="18" charset="0"/>
                <a:sym typeface="Wingdings" pitchFamily="2" charset="2"/>
              </a:rPr>
              <a:t>4</a:t>
            </a:r>
            <a:r>
              <a:rPr kumimoji="1" lang="en-US" altLang="zh-TW" sz="2800" b="0" i="0" u="none" strike="noStrike" cap="none" normalizeH="0" baseline="0" dirty="0" smtClean="0">
                <a:ln>
                  <a:noFill/>
                </a:ln>
                <a:effectLst/>
                <a:latin typeface="Times New Roman" pitchFamily="18" charset="0"/>
                <a:ea typeface="新細明體" pitchFamily="18" charset="-120"/>
                <a:cs typeface="Times New Roman" pitchFamily="18" charset="0"/>
                <a:sym typeface="Wingdings" pitchFamily="2" charset="2"/>
              </a:rPr>
              <a:t>.2 </a:t>
            </a:r>
            <a:r>
              <a:rPr lang="en-US" altLang="zh-TW" sz="2800" dirty="0" smtClean="0"/>
              <a:t>High-resolution algorithms</a:t>
            </a:r>
            <a:endParaRPr lang="en-US" altLang="zh-TW" sz="2800" dirty="0" smtClean="0">
              <a:latin typeface="Times New Roman" pitchFamily="18" charset="0"/>
              <a:cs typeface="Times New Roman" pitchFamily="18" charset="0"/>
            </a:endParaRPr>
          </a:p>
          <a:p>
            <a:pPr indent="171450" fontAlgn="base">
              <a:spcBef>
                <a:spcPct val="0"/>
              </a:spcBef>
              <a:spcAft>
                <a:spcPct val="0"/>
              </a:spcAft>
            </a:pPr>
            <a:r>
              <a:rPr lang="en-US" altLang="zh-TW" sz="2800" dirty="0" smtClean="0">
                <a:latin typeface="Times New Roman" pitchFamily="18" charset="0"/>
                <a:cs typeface="Times New Roman" pitchFamily="18" charset="0"/>
                <a:sym typeface="Wingdings" pitchFamily="2" charset="2"/>
              </a:rPr>
              <a:t>4.3 </a:t>
            </a:r>
            <a:r>
              <a:rPr lang="en-US" altLang="zh-TW" sz="2800" dirty="0" smtClean="0"/>
              <a:t>Comparison of FF algorithms</a:t>
            </a:r>
            <a:endParaRPr lang="en-US" altLang="zh-TW" sz="2800" dirty="0" smtClean="0">
              <a:latin typeface="Times New Roman" pitchFamily="18" charset="0"/>
              <a:cs typeface="Times New Roman" pitchFamily="18" charset="0"/>
            </a:endParaRPr>
          </a:p>
        </p:txBody>
      </p:sp>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smtClean="0">
                <a:solidFill>
                  <a:srgbClr val="4F271C">
                    <a:satMod val="130000"/>
                  </a:srgbClr>
                </a:solidFill>
              </a:rPr>
              <a:t>Generalized Sidelobe Canceller (GSC)</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20</a:t>
            </a:fld>
            <a:endParaRPr lang="zh-TW" altLang="en-US"/>
          </a:p>
        </p:txBody>
      </p:sp>
      <p:pic>
        <p:nvPicPr>
          <p:cNvPr id="5" name="Picture 3"/>
          <p:cNvPicPr>
            <a:picLocks noChangeArrowheads="1"/>
          </p:cNvPicPr>
          <p:nvPr/>
        </p:nvPicPr>
        <p:blipFill>
          <a:blip r:embed="rId3" cstate="print"/>
          <a:srcRect l="-4594" t="-2318" r="-1649" b="-919"/>
          <a:stretch>
            <a:fillRect/>
          </a:stretch>
        </p:blipFill>
        <p:spPr bwMode="auto">
          <a:xfrm>
            <a:off x="2411760" y="1700808"/>
            <a:ext cx="4752528" cy="4067175"/>
          </a:xfrm>
          <a:prstGeom prst="rect">
            <a:avLst/>
          </a:prstGeom>
          <a:noFill/>
          <a:ln w="9525">
            <a:noFill/>
            <a:miter lim="800000"/>
            <a:headEnd/>
            <a:tailEnd/>
          </a:ln>
        </p:spPr>
      </p:pic>
      <p:sp>
        <p:nvSpPr>
          <p:cNvPr id="6" name="矩形 5"/>
          <p:cNvSpPr/>
          <p:nvPr/>
        </p:nvSpPr>
        <p:spPr>
          <a:xfrm>
            <a:off x="1403648" y="1331476"/>
            <a:ext cx="7128792" cy="369332"/>
          </a:xfrm>
          <a:prstGeom prst="rect">
            <a:avLst/>
          </a:prstGeom>
        </p:spPr>
        <p:txBody>
          <a:bodyPr wrap="square">
            <a:spAutoFit/>
          </a:bodyPr>
          <a:lstStyle/>
          <a:p>
            <a:r>
              <a:rPr lang="en-US" altLang="zh-TW" dirty="0" smtClean="0">
                <a:latin typeface="Times New Roman" pitchFamily="18" charset="0"/>
                <a:cs typeface="Times New Roman" pitchFamily="18" charset="0"/>
              </a:rPr>
              <a:t>An adaptive approach known as the Griffiths-Jim beamformer is preferred:</a:t>
            </a:r>
            <a:endParaRPr lang="zh-TW" altLang="en-US" dirty="0">
              <a:latin typeface="Times New Roman" pitchFamily="18" charset="0"/>
              <a:cs typeface="Times New Roman" pitchFamily="18" charset="0"/>
            </a:endParaRP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83969" name="Object 1"/>
          <p:cNvGraphicFramePr>
            <a:graphicFrameLocks noChangeAspect="1"/>
          </p:cNvGraphicFramePr>
          <p:nvPr/>
        </p:nvGraphicFramePr>
        <p:xfrm>
          <a:off x="3254581" y="5805264"/>
          <a:ext cx="3549667" cy="648072"/>
        </p:xfrm>
        <a:graphic>
          <a:graphicData uri="http://schemas.openxmlformats.org/presentationml/2006/ole">
            <p:oleObj spid="_x0000_s83969" name="Equation" r:id="rId4" imgW="2298700" imgH="419100" progId="Equation.DSMT4">
              <p:embed/>
            </p:oleObj>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200" dirty="0" smtClean="0"/>
              <a:t>Optimal Arrays </a:t>
            </a:r>
            <a:br>
              <a:rPr lang="en-US" altLang="zh-TW" sz="3200" dirty="0" smtClean="0"/>
            </a:br>
            <a:r>
              <a:rPr lang="en-US" altLang="zh-TW" sz="3200" dirty="0" smtClean="0"/>
              <a:t>Differential Microphone Array (DMA)</a:t>
            </a:r>
            <a:endParaRPr lang="zh-TW" altLang="en-US" sz="3200" dirty="0"/>
          </a:p>
        </p:txBody>
      </p:sp>
      <p:sp>
        <p:nvSpPr>
          <p:cNvPr id="3" name="內容版面配置區 2"/>
          <p:cNvSpPr>
            <a:spLocks noGrp="1"/>
          </p:cNvSpPr>
          <p:nvPr>
            <p:ph idx="1"/>
          </p:nvPr>
        </p:nvSpPr>
        <p:spPr>
          <a:xfrm>
            <a:off x="1435608" y="1447800"/>
            <a:ext cx="7498080" cy="469032"/>
          </a:xfrm>
        </p:spPr>
        <p:txBody>
          <a:bodyPr>
            <a:normAutofit/>
          </a:bodyPr>
          <a:lstStyle/>
          <a:p>
            <a:r>
              <a:rPr lang="en-US" altLang="zh-TW" sz="2000" dirty="0" smtClean="0">
                <a:latin typeface="Times New Roman" pitchFamily="18" charset="0"/>
                <a:cs typeface="Times New Roman" pitchFamily="18" charset="0"/>
              </a:rPr>
              <a:t>Coordinate setup for DMA</a:t>
            </a:r>
            <a:endParaRPr lang="zh-TW" altLang="en-US" sz="2000"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21</a:t>
            </a:fld>
            <a:endParaRPr lang="zh-TW" alt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8806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8807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8807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pSp>
        <p:nvGrpSpPr>
          <p:cNvPr id="88073" name="Group 9"/>
          <p:cNvGrpSpPr>
            <a:grpSpLocks/>
          </p:cNvGrpSpPr>
          <p:nvPr/>
        </p:nvGrpSpPr>
        <p:grpSpPr bwMode="auto">
          <a:xfrm>
            <a:off x="2339752" y="2204864"/>
            <a:ext cx="5295379" cy="3600400"/>
            <a:chOff x="2712" y="7382"/>
            <a:chExt cx="6866" cy="4592"/>
          </a:xfrm>
        </p:grpSpPr>
        <p:sp>
          <p:nvSpPr>
            <p:cNvPr id="88074" name="Line 10"/>
            <p:cNvSpPr>
              <a:spLocks noChangeShapeType="1"/>
            </p:cNvSpPr>
            <p:nvPr/>
          </p:nvSpPr>
          <p:spPr bwMode="auto">
            <a:xfrm>
              <a:off x="5400" y="10350"/>
              <a:ext cx="3240"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sz="2400">
                <a:latin typeface="Times New Roman" pitchFamily="18" charset="0"/>
                <a:cs typeface="Times New Roman" pitchFamily="18" charset="0"/>
              </a:endParaRPr>
            </a:p>
          </p:txBody>
        </p:sp>
        <p:sp>
          <p:nvSpPr>
            <p:cNvPr id="88075" name="Line 11"/>
            <p:cNvSpPr>
              <a:spLocks noChangeShapeType="1"/>
            </p:cNvSpPr>
            <p:nvPr/>
          </p:nvSpPr>
          <p:spPr bwMode="auto">
            <a:xfrm flipV="1">
              <a:off x="5400" y="7470"/>
              <a:ext cx="0" cy="288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sz="2400">
                <a:latin typeface="Times New Roman" pitchFamily="18" charset="0"/>
                <a:cs typeface="Times New Roman" pitchFamily="18" charset="0"/>
              </a:endParaRPr>
            </a:p>
          </p:txBody>
        </p:sp>
        <p:sp>
          <p:nvSpPr>
            <p:cNvPr id="88076" name="Line 12"/>
            <p:cNvSpPr>
              <a:spLocks noChangeShapeType="1"/>
            </p:cNvSpPr>
            <p:nvPr/>
          </p:nvSpPr>
          <p:spPr bwMode="auto">
            <a:xfrm flipH="1">
              <a:off x="3060" y="10350"/>
              <a:ext cx="2340" cy="144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sz="2400">
                <a:latin typeface="Times New Roman" pitchFamily="18" charset="0"/>
                <a:cs typeface="Times New Roman" pitchFamily="18" charset="0"/>
              </a:endParaRPr>
            </a:p>
          </p:txBody>
        </p:sp>
        <p:sp>
          <p:nvSpPr>
            <p:cNvPr id="88077" name="Line 13"/>
            <p:cNvSpPr>
              <a:spLocks noChangeShapeType="1"/>
            </p:cNvSpPr>
            <p:nvPr/>
          </p:nvSpPr>
          <p:spPr bwMode="auto">
            <a:xfrm flipV="1">
              <a:off x="5400" y="8370"/>
              <a:ext cx="1440" cy="198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sz="2400">
                <a:latin typeface="Times New Roman" pitchFamily="18" charset="0"/>
                <a:cs typeface="Times New Roman" pitchFamily="18" charset="0"/>
              </a:endParaRPr>
            </a:p>
          </p:txBody>
        </p:sp>
        <p:sp>
          <p:nvSpPr>
            <p:cNvPr id="88078" name="Line 14"/>
            <p:cNvSpPr>
              <a:spLocks noChangeShapeType="1"/>
            </p:cNvSpPr>
            <p:nvPr/>
          </p:nvSpPr>
          <p:spPr bwMode="auto">
            <a:xfrm>
              <a:off x="6840" y="8370"/>
              <a:ext cx="0" cy="2700"/>
            </a:xfrm>
            <a:prstGeom prst="line">
              <a:avLst/>
            </a:prstGeom>
            <a:noFill/>
            <a:ln w="9525">
              <a:solidFill>
                <a:srgbClr val="000000"/>
              </a:solidFill>
              <a:prstDash val="dash"/>
              <a:round/>
              <a:headEnd/>
              <a:tailEnd/>
            </a:ln>
          </p:spPr>
          <p:txBody>
            <a:bodyPr vert="horz" wrap="square" lIns="91440" tIns="45720" rIns="91440" bIns="45720" numCol="1" anchor="t" anchorCtr="0" compatLnSpc="1">
              <a:prstTxWarp prst="textNoShape">
                <a:avLst/>
              </a:prstTxWarp>
            </a:bodyPr>
            <a:lstStyle/>
            <a:p>
              <a:endParaRPr lang="zh-TW" altLang="en-US" sz="2400">
                <a:latin typeface="Times New Roman" pitchFamily="18" charset="0"/>
                <a:cs typeface="Times New Roman" pitchFamily="18" charset="0"/>
              </a:endParaRPr>
            </a:p>
          </p:txBody>
        </p:sp>
        <p:sp>
          <p:nvSpPr>
            <p:cNvPr id="88079" name="Line 15"/>
            <p:cNvSpPr>
              <a:spLocks noChangeShapeType="1"/>
            </p:cNvSpPr>
            <p:nvPr/>
          </p:nvSpPr>
          <p:spPr bwMode="auto">
            <a:xfrm>
              <a:off x="5400" y="10350"/>
              <a:ext cx="1440" cy="720"/>
            </a:xfrm>
            <a:prstGeom prst="line">
              <a:avLst/>
            </a:prstGeom>
            <a:noFill/>
            <a:ln w="9525">
              <a:solidFill>
                <a:srgbClr val="000000"/>
              </a:solidFill>
              <a:prstDash val="dash"/>
              <a:round/>
              <a:headEnd/>
              <a:tailEnd/>
            </a:ln>
          </p:spPr>
          <p:txBody>
            <a:bodyPr vert="horz" wrap="square" lIns="91440" tIns="45720" rIns="91440" bIns="45720" numCol="1" anchor="t" anchorCtr="0" compatLnSpc="1">
              <a:prstTxWarp prst="textNoShape">
                <a:avLst/>
              </a:prstTxWarp>
            </a:bodyPr>
            <a:lstStyle/>
            <a:p>
              <a:endParaRPr lang="zh-TW" altLang="en-US" sz="2400">
                <a:latin typeface="Times New Roman" pitchFamily="18" charset="0"/>
                <a:cs typeface="Times New Roman" pitchFamily="18" charset="0"/>
              </a:endParaRPr>
            </a:p>
          </p:txBody>
        </p:sp>
        <p:sp>
          <p:nvSpPr>
            <p:cNvPr id="88080" name="Oval 16"/>
            <p:cNvSpPr>
              <a:spLocks noChangeArrowheads="1"/>
            </p:cNvSpPr>
            <p:nvPr/>
          </p:nvSpPr>
          <p:spPr bwMode="auto">
            <a:xfrm>
              <a:off x="5320" y="10266"/>
              <a:ext cx="180" cy="180"/>
            </a:xfrm>
            <a:prstGeom prst="ellipse">
              <a:avLst/>
            </a:prstGeom>
            <a:solidFill>
              <a:srgbClr val="00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sz="2400">
                <a:latin typeface="Times New Roman" pitchFamily="18" charset="0"/>
                <a:cs typeface="Times New Roman" pitchFamily="18" charset="0"/>
              </a:endParaRPr>
            </a:p>
          </p:txBody>
        </p:sp>
        <p:sp>
          <p:nvSpPr>
            <p:cNvPr id="88081" name="Oval 17"/>
            <p:cNvSpPr>
              <a:spLocks noChangeArrowheads="1"/>
            </p:cNvSpPr>
            <p:nvPr/>
          </p:nvSpPr>
          <p:spPr bwMode="auto">
            <a:xfrm>
              <a:off x="5324" y="9886"/>
              <a:ext cx="180" cy="180"/>
            </a:xfrm>
            <a:prstGeom prst="ellipse">
              <a:avLst/>
            </a:prstGeom>
            <a:solidFill>
              <a:srgbClr val="00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sz="2400">
                <a:latin typeface="Times New Roman" pitchFamily="18" charset="0"/>
                <a:cs typeface="Times New Roman" pitchFamily="18" charset="0"/>
              </a:endParaRPr>
            </a:p>
          </p:txBody>
        </p:sp>
        <p:sp>
          <p:nvSpPr>
            <p:cNvPr id="88082" name="Oval 18"/>
            <p:cNvSpPr>
              <a:spLocks noChangeArrowheads="1"/>
            </p:cNvSpPr>
            <p:nvPr/>
          </p:nvSpPr>
          <p:spPr bwMode="auto">
            <a:xfrm>
              <a:off x="5316" y="9482"/>
              <a:ext cx="180" cy="180"/>
            </a:xfrm>
            <a:prstGeom prst="ellipse">
              <a:avLst/>
            </a:prstGeom>
            <a:solidFill>
              <a:srgbClr val="00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sz="2400">
                <a:latin typeface="Times New Roman" pitchFamily="18" charset="0"/>
                <a:cs typeface="Times New Roman" pitchFamily="18" charset="0"/>
              </a:endParaRPr>
            </a:p>
          </p:txBody>
        </p:sp>
        <p:sp>
          <p:nvSpPr>
            <p:cNvPr id="88083" name="Oval 19"/>
            <p:cNvSpPr>
              <a:spLocks noChangeArrowheads="1"/>
            </p:cNvSpPr>
            <p:nvPr/>
          </p:nvSpPr>
          <p:spPr bwMode="auto">
            <a:xfrm>
              <a:off x="5320" y="9038"/>
              <a:ext cx="180" cy="180"/>
            </a:xfrm>
            <a:prstGeom prst="ellipse">
              <a:avLst/>
            </a:prstGeom>
            <a:solidFill>
              <a:srgbClr val="00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sz="2400">
                <a:latin typeface="Times New Roman" pitchFamily="18" charset="0"/>
                <a:cs typeface="Times New Roman" pitchFamily="18" charset="0"/>
              </a:endParaRPr>
            </a:p>
          </p:txBody>
        </p:sp>
        <p:sp>
          <p:nvSpPr>
            <p:cNvPr id="88084" name="Oval 20"/>
            <p:cNvSpPr>
              <a:spLocks noChangeArrowheads="1"/>
            </p:cNvSpPr>
            <p:nvPr/>
          </p:nvSpPr>
          <p:spPr bwMode="auto">
            <a:xfrm>
              <a:off x="5316" y="8578"/>
              <a:ext cx="180" cy="180"/>
            </a:xfrm>
            <a:prstGeom prst="ellipse">
              <a:avLst/>
            </a:prstGeom>
            <a:solidFill>
              <a:srgbClr val="00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sz="2400">
                <a:latin typeface="Times New Roman" pitchFamily="18" charset="0"/>
                <a:cs typeface="Times New Roman" pitchFamily="18" charset="0"/>
              </a:endParaRPr>
            </a:p>
          </p:txBody>
        </p:sp>
        <p:sp>
          <p:nvSpPr>
            <p:cNvPr id="88085" name="Freeform 21"/>
            <p:cNvSpPr>
              <a:spLocks/>
            </p:cNvSpPr>
            <p:nvPr/>
          </p:nvSpPr>
          <p:spPr bwMode="auto">
            <a:xfrm>
              <a:off x="5400" y="9371"/>
              <a:ext cx="524" cy="243"/>
            </a:xfrm>
            <a:custGeom>
              <a:avLst/>
              <a:gdLst/>
              <a:ahLst/>
              <a:cxnLst>
                <a:cxn ang="0">
                  <a:pos x="0" y="35"/>
                </a:cxn>
                <a:cxn ang="0">
                  <a:pos x="254" y="35"/>
                </a:cxn>
                <a:cxn ang="0">
                  <a:pos x="524" y="243"/>
                </a:cxn>
              </a:cxnLst>
              <a:rect l="0" t="0" r="r" b="b"/>
              <a:pathLst>
                <a:path w="524" h="243">
                  <a:moveTo>
                    <a:pt x="0" y="35"/>
                  </a:moveTo>
                  <a:cubicBezTo>
                    <a:pt x="83" y="17"/>
                    <a:pt x="167" y="0"/>
                    <a:pt x="254" y="35"/>
                  </a:cubicBezTo>
                  <a:cubicBezTo>
                    <a:pt x="341" y="70"/>
                    <a:pt x="484" y="206"/>
                    <a:pt x="524" y="243"/>
                  </a:cubicBez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sz="2400">
                <a:latin typeface="Times New Roman" pitchFamily="18" charset="0"/>
                <a:cs typeface="Times New Roman" pitchFamily="18" charset="0"/>
              </a:endParaRPr>
            </a:p>
          </p:txBody>
        </p:sp>
        <p:sp>
          <p:nvSpPr>
            <p:cNvPr id="88086" name="Freeform 22"/>
            <p:cNvSpPr>
              <a:spLocks/>
            </p:cNvSpPr>
            <p:nvPr/>
          </p:nvSpPr>
          <p:spPr bwMode="auto">
            <a:xfrm>
              <a:off x="4890" y="10634"/>
              <a:ext cx="1080" cy="201"/>
            </a:xfrm>
            <a:custGeom>
              <a:avLst/>
              <a:gdLst/>
              <a:ahLst/>
              <a:cxnLst>
                <a:cxn ang="0">
                  <a:pos x="0" y="32"/>
                </a:cxn>
                <a:cxn ang="0">
                  <a:pos x="540" y="196"/>
                </a:cxn>
                <a:cxn ang="0">
                  <a:pos x="1080" y="0"/>
                </a:cxn>
              </a:cxnLst>
              <a:rect l="0" t="0" r="r" b="b"/>
              <a:pathLst>
                <a:path w="1080" h="201">
                  <a:moveTo>
                    <a:pt x="0" y="32"/>
                  </a:moveTo>
                  <a:cubicBezTo>
                    <a:pt x="180" y="116"/>
                    <a:pt x="360" y="201"/>
                    <a:pt x="540" y="196"/>
                  </a:cubicBezTo>
                  <a:cubicBezTo>
                    <a:pt x="720" y="191"/>
                    <a:pt x="900" y="95"/>
                    <a:pt x="1080" y="0"/>
                  </a:cubicBez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sz="2400">
                <a:latin typeface="Times New Roman" pitchFamily="18" charset="0"/>
                <a:cs typeface="Times New Roman" pitchFamily="18" charset="0"/>
              </a:endParaRPr>
            </a:p>
          </p:txBody>
        </p:sp>
        <p:sp>
          <p:nvSpPr>
            <p:cNvPr id="88087" name="Text Box 23"/>
            <p:cNvSpPr txBox="1">
              <a:spLocks noChangeArrowheads="1"/>
            </p:cNvSpPr>
            <p:nvPr/>
          </p:nvSpPr>
          <p:spPr bwMode="auto">
            <a:xfrm>
              <a:off x="2712" y="11466"/>
              <a:ext cx="572" cy="5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0" i="1"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x</a:t>
              </a:r>
              <a:endParaRPr kumimoji="1" lang="zh-TW" altLang="zh-TW" sz="24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endParaRPr>
            </a:p>
          </p:txBody>
        </p:sp>
        <p:sp>
          <p:nvSpPr>
            <p:cNvPr id="88088" name="Text Box 24"/>
            <p:cNvSpPr txBox="1">
              <a:spLocks noChangeArrowheads="1"/>
            </p:cNvSpPr>
            <p:nvPr/>
          </p:nvSpPr>
          <p:spPr bwMode="auto">
            <a:xfrm>
              <a:off x="8648" y="10062"/>
              <a:ext cx="930" cy="6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0" i="1"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y</a:t>
              </a:r>
              <a:endParaRPr kumimoji="1" lang="zh-TW" altLang="zh-TW" sz="24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endParaRPr>
            </a:p>
          </p:txBody>
        </p:sp>
        <p:sp>
          <p:nvSpPr>
            <p:cNvPr id="88089" name="Text Box 25"/>
            <p:cNvSpPr txBox="1">
              <a:spLocks noChangeArrowheads="1"/>
            </p:cNvSpPr>
            <p:nvPr/>
          </p:nvSpPr>
          <p:spPr bwMode="auto">
            <a:xfrm>
              <a:off x="4980" y="7382"/>
              <a:ext cx="826" cy="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0" i="1"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z</a:t>
              </a:r>
              <a:endParaRPr kumimoji="1" lang="zh-TW" altLang="zh-TW" sz="24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endParaRPr>
            </a:p>
          </p:txBody>
        </p:sp>
        <p:sp>
          <p:nvSpPr>
            <p:cNvPr id="88090" name="Text Box 26"/>
            <p:cNvSpPr txBox="1">
              <a:spLocks noChangeArrowheads="1"/>
            </p:cNvSpPr>
            <p:nvPr/>
          </p:nvSpPr>
          <p:spPr bwMode="auto">
            <a:xfrm>
              <a:off x="5135" y="10826"/>
              <a:ext cx="240" cy="589"/>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24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endParaRPr>
            </a:p>
          </p:txBody>
        </p:sp>
        <p:sp>
          <p:nvSpPr>
            <p:cNvPr id="88091" name="Text Box 27"/>
            <p:cNvSpPr txBox="1">
              <a:spLocks noChangeArrowheads="1"/>
            </p:cNvSpPr>
            <p:nvPr/>
          </p:nvSpPr>
          <p:spPr bwMode="auto">
            <a:xfrm>
              <a:off x="5484" y="8982"/>
              <a:ext cx="240" cy="589"/>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24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endParaRPr>
            </a:p>
          </p:txBody>
        </p:sp>
        <p:sp>
          <p:nvSpPr>
            <p:cNvPr id="88092" name="Text Box 28"/>
            <p:cNvSpPr txBox="1">
              <a:spLocks noChangeArrowheads="1"/>
            </p:cNvSpPr>
            <p:nvPr/>
          </p:nvSpPr>
          <p:spPr bwMode="auto">
            <a:xfrm>
              <a:off x="6752" y="7962"/>
              <a:ext cx="796" cy="6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h</a:t>
              </a:r>
              <a:endParaRPr kumimoji="1" lang="zh-TW" altLang="zh-TW" sz="24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endParaRPr>
            </a:p>
          </p:txBody>
        </p:sp>
      </p:grpSp>
      <p:sp>
        <p:nvSpPr>
          <p:cNvPr id="8809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88093" name="Object 29"/>
          <p:cNvGraphicFramePr>
            <a:graphicFrameLocks noChangeAspect="1"/>
          </p:cNvGraphicFramePr>
          <p:nvPr/>
        </p:nvGraphicFramePr>
        <p:xfrm>
          <a:off x="4572000" y="3392041"/>
          <a:ext cx="216024" cy="324991"/>
        </p:xfrm>
        <a:graphic>
          <a:graphicData uri="http://schemas.openxmlformats.org/presentationml/2006/ole">
            <p:oleObj spid="_x0000_s88093" name="Equation" r:id="rId3" imgW="126725" imgH="177415" progId="Equation.DSMT4">
              <p:embed/>
            </p:oleObj>
          </a:graphicData>
        </a:graphic>
      </p:graphicFrame>
      <p:graphicFrame>
        <p:nvGraphicFramePr>
          <p:cNvPr id="88095" name="Object 31"/>
          <p:cNvGraphicFramePr>
            <a:graphicFrameLocks noChangeAspect="1"/>
          </p:cNvGraphicFramePr>
          <p:nvPr/>
        </p:nvGraphicFramePr>
        <p:xfrm>
          <a:off x="4284663" y="5013176"/>
          <a:ext cx="215900" cy="369887"/>
        </p:xfrm>
        <a:graphic>
          <a:graphicData uri="http://schemas.openxmlformats.org/presentationml/2006/ole">
            <p:oleObj spid="_x0000_s88095" name="Equation" r:id="rId4" imgW="126720" imgH="203040" progId="Equation.DSMT4">
              <p:embed/>
            </p:oleObj>
          </a:graphicData>
        </a:graphic>
      </p:graphicFrame>
      <p:graphicFrame>
        <p:nvGraphicFramePr>
          <p:cNvPr id="32" name="物件 31"/>
          <p:cNvGraphicFramePr>
            <a:graphicFrameLocks noChangeAspect="1"/>
          </p:cNvGraphicFramePr>
          <p:nvPr/>
        </p:nvGraphicFramePr>
        <p:xfrm>
          <a:off x="4040188" y="5600700"/>
          <a:ext cx="3873500" cy="549275"/>
        </p:xfrm>
        <a:graphic>
          <a:graphicData uri="http://schemas.openxmlformats.org/presentationml/2006/ole">
            <p:oleObj spid="_x0000_s88096" name="Equation" r:id="rId5" imgW="2145960" imgH="304560" progId="Equation.DSMT4">
              <p:embed/>
            </p:oleObj>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200" dirty="0" smtClean="0"/>
              <a:t>Optimal Arrays </a:t>
            </a:r>
            <a:br>
              <a:rPr lang="en-US" altLang="zh-TW" sz="3200" dirty="0" smtClean="0"/>
            </a:br>
            <a:r>
              <a:rPr lang="en-US" altLang="zh-TW" sz="3200" dirty="0" smtClean="0"/>
              <a:t>Differential Microphone Array (DMA)</a:t>
            </a:r>
            <a:endParaRPr lang="zh-TW" altLang="en-US" sz="3200" dirty="0"/>
          </a:p>
        </p:txBody>
      </p:sp>
      <p:sp>
        <p:nvSpPr>
          <p:cNvPr id="3" name="內容版面配置區 2"/>
          <p:cNvSpPr>
            <a:spLocks noGrp="1"/>
          </p:cNvSpPr>
          <p:nvPr>
            <p:ph idx="1"/>
          </p:nvPr>
        </p:nvSpPr>
        <p:spPr>
          <a:xfrm>
            <a:off x="1435608" y="1447800"/>
            <a:ext cx="7498080" cy="469032"/>
          </a:xfrm>
        </p:spPr>
        <p:txBody>
          <a:bodyPr>
            <a:normAutofit/>
          </a:bodyPr>
          <a:lstStyle/>
          <a:p>
            <a:r>
              <a:rPr lang="en-US" altLang="zh-TW" sz="2000" dirty="0" smtClean="0">
                <a:latin typeface="Times New Roman" pitchFamily="18" charset="0"/>
                <a:cs typeface="Times New Roman" pitchFamily="18" charset="0"/>
              </a:rPr>
              <a:t>Plane wave incident from farfield</a:t>
            </a:r>
            <a:endParaRPr lang="zh-TW" altLang="en-US" sz="2000"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22</a:t>
            </a:fld>
            <a:endParaRPr lang="zh-TW" alt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88065" name="Object 1"/>
          <p:cNvGraphicFramePr>
            <a:graphicFrameLocks noChangeAspect="1"/>
          </p:cNvGraphicFramePr>
          <p:nvPr/>
        </p:nvGraphicFramePr>
        <p:xfrm>
          <a:off x="1626815" y="1916832"/>
          <a:ext cx="6905625" cy="588962"/>
        </p:xfrm>
        <a:graphic>
          <a:graphicData uri="http://schemas.openxmlformats.org/presentationml/2006/ole">
            <p:oleObj spid="_x0000_s90114" name="Equation" r:id="rId3" imgW="4559040" imgH="393480" progId="Equation.DSMT4">
              <p:embed/>
            </p:oleObj>
          </a:graphicData>
        </a:graphic>
      </p:graphicFrame>
      <p:sp>
        <p:nvSpPr>
          <p:cNvPr id="7" name="矩形 6"/>
          <p:cNvSpPr/>
          <p:nvPr/>
        </p:nvSpPr>
        <p:spPr>
          <a:xfrm>
            <a:off x="1619672" y="2564904"/>
            <a:ext cx="6984776" cy="1077218"/>
          </a:xfrm>
          <a:prstGeom prst="rect">
            <a:avLst/>
          </a:prstGeom>
        </p:spPr>
        <p:txBody>
          <a:bodyPr wrap="square">
            <a:spAutoFit/>
          </a:bodyPr>
          <a:lstStyle/>
          <a:p>
            <a:pPr marL="179388" indent="-179388" algn="just">
              <a:buFont typeface="Wingdings" pitchFamily="2" charset="2"/>
              <a:buChar char="à"/>
            </a:pPr>
            <a:r>
              <a:rPr lang="en-US" altLang="zh-TW" sz="1600" dirty="0" smtClean="0">
                <a:latin typeface="Times New Roman" pitchFamily="18" charset="0"/>
                <a:cs typeface="Times New Roman" pitchFamily="18" charset="0"/>
                <a:sym typeface="Wingdings" pitchFamily="2" charset="2"/>
              </a:rPr>
              <a:t>D</a:t>
            </a:r>
            <a:r>
              <a:rPr lang="en-US" altLang="zh-TW" sz="1600" dirty="0" smtClean="0">
                <a:latin typeface="Times New Roman" pitchFamily="18" charset="0"/>
                <a:cs typeface="Times New Roman" pitchFamily="18" charset="0"/>
              </a:rPr>
              <a:t>ipole characteristic, where the term </a:t>
            </a:r>
            <a:r>
              <a:rPr lang="en-US" altLang="zh-TW" sz="1600" dirty="0" err="1" smtClean="0">
                <a:latin typeface="Times New Roman" pitchFamily="18" charset="0"/>
                <a:cs typeface="Times New Roman" pitchFamily="18" charset="0"/>
              </a:rPr>
              <a:t>cos</a:t>
            </a:r>
            <a:r>
              <a:rPr lang="en-US" altLang="zh-TW" sz="1600" i="1" dirty="0" err="1" smtClean="0">
                <a:latin typeface="Times New Roman" pitchFamily="18" charset="0"/>
                <a:cs typeface="Times New Roman" pitchFamily="18" charset="0"/>
              </a:rPr>
              <a:t>θ</a:t>
            </a:r>
            <a:r>
              <a:rPr lang="en-US" altLang="zh-TW" sz="1600" dirty="0" smtClean="0">
                <a:latin typeface="Times New Roman" pitchFamily="18" charset="0"/>
                <a:cs typeface="Times New Roman" pitchFamily="18" charset="0"/>
              </a:rPr>
              <a:t> produces a frequency-invariant “figure-8” directivity pattern and the term  </a:t>
            </a:r>
            <a:r>
              <a:rPr lang="en-US" altLang="zh-TW" sz="1600" i="1" dirty="0" smtClean="0">
                <a:latin typeface="Times New Roman" pitchFamily="18" charset="0"/>
                <a:cs typeface="Times New Roman" pitchFamily="18" charset="0"/>
              </a:rPr>
              <a:t>j</a:t>
            </a:r>
            <a:r>
              <a:rPr lang="zh-TW" altLang="zh-TW" sz="1600" dirty="0" smtClean="0">
                <a:latin typeface="Times New Roman" pitchFamily="18" charset="0"/>
                <a:cs typeface="Times New Roman" pitchFamily="18" charset="0"/>
              </a:rPr>
              <a:t>ω </a:t>
            </a:r>
            <a:r>
              <a:rPr lang="en-US" altLang="zh-TW" sz="1600" dirty="0" smtClean="0">
                <a:latin typeface="Times New Roman" pitchFamily="18" charset="0"/>
                <a:cs typeface="Times New Roman" pitchFamily="18" charset="0"/>
              </a:rPr>
              <a:t>is a linear frequency dependence</a:t>
            </a:r>
          </a:p>
          <a:p>
            <a:pPr marL="179388" indent="-179388" algn="just">
              <a:buFont typeface="Wingdings" pitchFamily="2" charset="2"/>
              <a:buChar char="à"/>
            </a:pPr>
            <a:r>
              <a:rPr lang="en-US" altLang="zh-TW" sz="1600" dirty="0" smtClean="0">
                <a:latin typeface="Times New Roman" pitchFamily="18" charset="0"/>
                <a:cs typeface="Times New Roman" pitchFamily="18" charset="0"/>
              </a:rPr>
              <a:t>Delay-and-Subtract beamformer.  Without proper equalization, we will suffer appreciable low-frequency cancellation</a:t>
            </a:r>
            <a:endParaRPr lang="zh-TW" altLang="en-US" sz="1600" dirty="0">
              <a:latin typeface="Times New Roman" pitchFamily="18" charset="0"/>
              <a:cs typeface="Times New Roman" pitchFamily="18" charset="0"/>
            </a:endParaRPr>
          </a:p>
        </p:txBody>
      </p:sp>
      <p:sp>
        <p:nvSpPr>
          <p:cNvPr id="8" name="內容版面配置區 2"/>
          <p:cNvSpPr txBox="1">
            <a:spLocks/>
          </p:cNvSpPr>
          <p:nvPr/>
        </p:nvSpPr>
        <p:spPr>
          <a:xfrm>
            <a:off x="1466408" y="3645024"/>
            <a:ext cx="6922016" cy="469032"/>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en-US" altLang="zh-TW" sz="2000" b="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Generalized to an </a:t>
            </a:r>
            <a:r>
              <a:rPr kumimoji="0" lang="en-US" altLang="zh-TW" sz="20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n</a:t>
            </a:r>
            <a:r>
              <a:rPr kumimoji="0" lang="en-US" altLang="zh-TW"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th order DMA, requiring (</a:t>
            </a:r>
            <a:r>
              <a:rPr kumimoji="0" lang="en-US" altLang="zh-TW" sz="20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n</a:t>
            </a:r>
            <a:r>
              <a:rPr kumimoji="0" lang="en-US" altLang="zh-TW"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+ 1) </a:t>
            </a:r>
            <a:r>
              <a:rPr kumimoji="0" lang="en-US" altLang="zh-TW" sz="20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mics</a:t>
            </a:r>
            <a:endParaRPr kumimoji="0" lang="zh-TW" altLang="en-US" sz="20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8806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88067" name="Object 3"/>
          <p:cNvGraphicFramePr>
            <a:graphicFrameLocks noChangeAspect="1"/>
          </p:cNvGraphicFramePr>
          <p:nvPr/>
        </p:nvGraphicFramePr>
        <p:xfrm>
          <a:off x="1979712" y="4077072"/>
          <a:ext cx="4359757" cy="576064"/>
        </p:xfrm>
        <a:graphic>
          <a:graphicData uri="http://schemas.openxmlformats.org/presentationml/2006/ole">
            <p:oleObj spid="_x0000_s90115" name="Equation" r:id="rId4" imgW="3175000" imgH="419100" progId="Equation.DSMT4">
              <p:embed/>
            </p:oleObj>
          </a:graphicData>
        </a:graphic>
      </p:graphicFrame>
      <p:sp>
        <p:nvSpPr>
          <p:cNvPr id="11" name="內容版面配置區 2"/>
          <p:cNvSpPr txBox="1">
            <a:spLocks/>
          </p:cNvSpPr>
          <p:nvPr/>
        </p:nvSpPr>
        <p:spPr>
          <a:xfrm>
            <a:off x="1538416" y="4653136"/>
            <a:ext cx="6922016" cy="469032"/>
          </a:xfrm>
          <a:prstGeom prst="rect">
            <a:avLst/>
          </a:prstGeom>
        </p:spPr>
        <p:txBody>
          <a:bodyPr>
            <a:normAutofit/>
          </a:bodyPr>
          <a:lstStyle/>
          <a:p>
            <a:pPr marL="365760" lvl="0" indent="-283464">
              <a:spcBef>
                <a:spcPts val="600"/>
              </a:spcBef>
              <a:buClr>
                <a:schemeClr val="accent1"/>
              </a:buClr>
              <a:buSzPct val="80000"/>
              <a:buFont typeface="Wingdings 2"/>
              <a:buChar char=""/>
            </a:pPr>
            <a:r>
              <a:rPr kumimoji="0" lang="en-US" altLang="zh-TW" sz="2000" b="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General first-order  </a:t>
            </a:r>
            <a:r>
              <a:rPr kumimoji="0" lang="en-US" altLang="zh-TW"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DMA = </a:t>
            </a:r>
            <a:r>
              <a:rPr lang="el-GR" altLang="zh-TW" sz="2000" i="1" dirty="0" smtClean="0">
                <a:latin typeface="Times New Roman" pitchFamily="18" charset="0"/>
                <a:cs typeface="Times New Roman" pitchFamily="18" charset="0"/>
              </a:rPr>
              <a:t>α</a:t>
            </a:r>
            <a:r>
              <a:rPr lang="en-US" altLang="zh-TW" sz="2000" dirty="0" smtClean="0">
                <a:latin typeface="Times New Roman" pitchFamily="18" charset="0"/>
                <a:cs typeface="Times New Roman" pitchFamily="18" charset="0"/>
              </a:rPr>
              <a:t>.monopole + (1-</a:t>
            </a:r>
            <a:r>
              <a:rPr lang="el-GR" altLang="zh-TW" sz="2000" i="1" dirty="0" smtClean="0">
                <a:latin typeface="Times New Roman" pitchFamily="18" charset="0"/>
                <a:cs typeface="Times New Roman" pitchFamily="18" charset="0"/>
              </a:rPr>
              <a:t>α</a:t>
            </a:r>
            <a:r>
              <a:rPr lang="en-US" altLang="zh-TW" sz="2000" dirty="0" smtClean="0">
                <a:latin typeface="Times New Roman" pitchFamily="18" charset="0"/>
                <a:cs typeface="Times New Roman" pitchFamily="18" charset="0"/>
              </a:rPr>
              <a:t>).dipole</a:t>
            </a:r>
            <a:endParaRPr kumimoji="0" lang="zh-TW" altLang="en-US" sz="20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8807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88069" name="Object 5"/>
          <p:cNvGraphicFramePr>
            <a:graphicFrameLocks noChangeAspect="1"/>
          </p:cNvGraphicFramePr>
          <p:nvPr/>
        </p:nvGraphicFramePr>
        <p:xfrm>
          <a:off x="2051720" y="5085184"/>
          <a:ext cx="5521784" cy="576064"/>
        </p:xfrm>
        <a:graphic>
          <a:graphicData uri="http://schemas.openxmlformats.org/presentationml/2006/ole">
            <p:oleObj spid="_x0000_s90116" name="Equation" r:id="rId5" imgW="3746500" imgH="393700" progId="Equation.DSMT4">
              <p:embed/>
            </p:oleObj>
          </a:graphicData>
        </a:graphic>
      </p:graphicFrame>
      <p:sp>
        <p:nvSpPr>
          <p:cNvPr id="14" name="矩形 13"/>
          <p:cNvSpPr/>
          <p:nvPr/>
        </p:nvSpPr>
        <p:spPr>
          <a:xfrm>
            <a:off x="1691680" y="5651956"/>
            <a:ext cx="2092239" cy="369332"/>
          </a:xfrm>
          <a:prstGeom prst="rect">
            <a:avLst/>
          </a:prstGeom>
        </p:spPr>
        <p:txBody>
          <a:bodyPr wrap="none">
            <a:spAutoFit/>
          </a:bodyPr>
          <a:lstStyle/>
          <a:p>
            <a:pPr>
              <a:buFont typeface="Arial" pitchFamily="34" charset="0"/>
              <a:buChar char="•"/>
            </a:pPr>
            <a:r>
              <a:rPr lang="en-US" altLang="zh-TW" dirty="0" smtClean="0">
                <a:latin typeface="Times New Roman" pitchFamily="18" charset="0"/>
                <a:cs typeface="Times New Roman" pitchFamily="18" charset="0"/>
              </a:rPr>
              <a:t>Directivity function</a:t>
            </a:r>
            <a:endParaRPr lang="zh-TW" altLang="en-US" dirty="0">
              <a:latin typeface="Times New Roman" pitchFamily="18" charset="0"/>
              <a:cs typeface="Times New Roman" pitchFamily="18" charset="0"/>
            </a:endParaRPr>
          </a:p>
        </p:txBody>
      </p:sp>
      <p:sp>
        <p:nvSpPr>
          <p:cNvPr id="8807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88071" name="Object 7"/>
          <p:cNvGraphicFramePr>
            <a:graphicFrameLocks noChangeAspect="1"/>
          </p:cNvGraphicFramePr>
          <p:nvPr/>
        </p:nvGraphicFramePr>
        <p:xfrm>
          <a:off x="3635896" y="6021288"/>
          <a:ext cx="2700300" cy="360040"/>
        </p:xfrm>
        <a:graphic>
          <a:graphicData uri="http://schemas.openxmlformats.org/presentationml/2006/ole">
            <p:oleObj spid="_x0000_s90117" name="Equation" r:id="rId6" imgW="1714500" imgH="228600" progId="Equation.DSMT4">
              <p:embed/>
            </p:oleObj>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200" dirty="0" smtClean="0">
                <a:solidFill>
                  <a:srgbClr val="4F271C">
                    <a:satMod val="130000"/>
                  </a:srgbClr>
                </a:solidFill>
              </a:rPr>
              <a:t>Optimal Arrays </a:t>
            </a:r>
            <a:br>
              <a:rPr lang="en-US" altLang="zh-TW" sz="3200" dirty="0" smtClean="0">
                <a:solidFill>
                  <a:srgbClr val="4F271C">
                    <a:satMod val="130000"/>
                  </a:srgbClr>
                </a:solidFill>
              </a:rPr>
            </a:br>
            <a:r>
              <a:rPr lang="en-US" altLang="zh-TW" sz="3200" dirty="0" smtClean="0">
                <a:solidFill>
                  <a:srgbClr val="4F271C">
                    <a:satMod val="130000"/>
                  </a:srgbClr>
                </a:solidFill>
              </a:rPr>
              <a:t>Differential Microphone Array (DMA)</a:t>
            </a:r>
            <a:endParaRPr lang="zh-TW" altLang="en-US" dirty="0"/>
          </a:p>
        </p:txBody>
      </p:sp>
      <p:sp>
        <p:nvSpPr>
          <p:cNvPr id="3" name="內容版面配置區 2"/>
          <p:cNvSpPr>
            <a:spLocks noGrp="1"/>
          </p:cNvSpPr>
          <p:nvPr>
            <p:ph idx="1"/>
          </p:nvPr>
        </p:nvSpPr>
        <p:spPr>
          <a:xfrm>
            <a:off x="1435608" y="1447800"/>
            <a:ext cx="3568440" cy="397024"/>
          </a:xfrm>
        </p:spPr>
        <p:txBody>
          <a:bodyPr>
            <a:normAutofit/>
          </a:bodyPr>
          <a:lstStyle/>
          <a:p>
            <a:r>
              <a:rPr lang="en-US" altLang="zh-TW" sz="1800" dirty="0" smtClean="0">
                <a:latin typeface="Times New Roman" pitchFamily="18" charset="0"/>
                <a:cs typeface="Times New Roman" pitchFamily="18" charset="0"/>
              </a:rPr>
              <a:t>Directivity Index</a:t>
            </a:r>
            <a:endParaRPr lang="zh-TW" altLang="en-US" sz="1800"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23</a:t>
            </a:fld>
            <a:endParaRPr lang="zh-TW" altLang="en-US"/>
          </a:p>
        </p:txBody>
      </p:sp>
      <p:pic>
        <p:nvPicPr>
          <p:cNvPr id="89090" name="Picture 2"/>
          <p:cNvPicPr>
            <a:picLocks noChangeAspect="1" noChangeArrowheads="1"/>
          </p:cNvPicPr>
          <p:nvPr/>
        </p:nvPicPr>
        <p:blipFill>
          <a:blip r:embed="rId3" cstate="print"/>
          <a:srcRect/>
          <a:stretch>
            <a:fillRect/>
          </a:stretch>
        </p:blipFill>
        <p:spPr bwMode="auto">
          <a:xfrm>
            <a:off x="2555776" y="1772816"/>
            <a:ext cx="4911974" cy="1080120"/>
          </a:xfrm>
          <a:prstGeom prst="rect">
            <a:avLst/>
          </a:prstGeom>
          <a:noFill/>
          <a:ln w="9525">
            <a:noFill/>
            <a:miter lim="800000"/>
            <a:headEnd/>
            <a:tailEnd/>
          </a:ln>
        </p:spPr>
      </p:pic>
      <p:sp>
        <p:nvSpPr>
          <p:cNvPr id="6" name="內容版面配置區 2"/>
          <p:cNvSpPr txBox="1">
            <a:spLocks/>
          </p:cNvSpPr>
          <p:nvPr/>
        </p:nvSpPr>
        <p:spPr>
          <a:xfrm>
            <a:off x="1403648" y="2780928"/>
            <a:ext cx="6840760" cy="397024"/>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en-US" altLang="zh-TW"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Directivity Factor of the </a:t>
            </a:r>
            <a:r>
              <a:rPr kumimoji="0" lang="en-US" altLang="zh-TW" sz="18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axi</a:t>
            </a:r>
            <a:r>
              <a:rPr kumimoji="0" lang="en-US" altLang="zh-TW"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-symmetric DMA</a:t>
            </a:r>
            <a:endParaRPr kumimoji="0" lang="zh-TW" altLang="en-US" sz="18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890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89091" name="Object 3"/>
          <p:cNvGraphicFramePr>
            <a:graphicFrameLocks noChangeAspect="1"/>
          </p:cNvGraphicFramePr>
          <p:nvPr/>
        </p:nvGraphicFramePr>
        <p:xfrm>
          <a:off x="2555776" y="3717032"/>
          <a:ext cx="5109437" cy="864096"/>
        </p:xfrm>
        <a:graphic>
          <a:graphicData uri="http://schemas.openxmlformats.org/presentationml/2006/ole">
            <p:oleObj spid="_x0000_s89091" name="Equation" r:id="rId4" imgW="3886200" imgH="660400" progId="Equation.DSMT4">
              <p:embed/>
            </p:oleObj>
          </a:graphicData>
        </a:graphic>
      </p:graphicFrame>
      <p:sp>
        <p:nvSpPr>
          <p:cNvPr id="890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89093" name="Object 5"/>
          <p:cNvGraphicFramePr>
            <a:graphicFrameLocks noChangeAspect="1"/>
          </p:cNvGraphicFramePr>
          <p:nvPr/>
        </p:nvGraphicFramePr>
        <p:xfrm>
          <a:off x="2574479" y="4653136"/>
          <a:ext cx="4589809" cy="864096"/>
        </p:xfrm>
        <a:graphic>
          <a:graphicData uri="http://schemas.openxmlformats.org/presentationml/2006/ole">
            <p:oleObj spid="_x0000_s89093" name="Equation" r:id="rId5" imgW="3898900" imgH="736600" progId="Equation.DSMT4">
              <p:embed/>
            </p:oleObj>
          </a:graphicData>
        </a:graphic>
      </p:graphicFrame>
      <p:sp>
        <p:nvSpPr>
          <p:cNvPr id="8909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89095" name="Object 7"/>
          <p:cNvGraphicFramePr>
            <a:graphicFrameLocks noChangeAspect="1"/>
          </p:cNvGraphicFramePr>
          <p:nvPr/>
        </p:nvGraphicFramePr>
        <p:xfrm>
          <a:off x="2627784" y="5733256"/>
          <a:ext cx="1973019" cy="648072"/>
        </p:xfrm>
        <a:graphic>
          <a:graphicData uri="http://schemas.openxmlformats.org/presentationml/2006/ole">
            <p:oleObj spid="_x0000_s89095" name="Equation" r:id="rId6" imgW="1307532" imgH="431613" progId="Equation.DSMT4">
              <p:embed/>
            </p:oleObj>
          </a:graphicData>
        </a:graphic>
      </p:graphicFrame>
      <p:sp>
        <p:nvSpPr>
          <p:cNvPr id="13" name="向右箭號 12"/>
          <p:cNvSpPr/>
          <p:nvPr/>
        </p:nvSpPr>
        <p:spPr>
          <a:xfrm>
            <a:off x="2123728" y="5949280"/>
            <a:ext cx="432048"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90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Object 8"/>
          <p:cNvGraphicFramePr>
            <a:graphicFrameLocks noChangeAspect="1"/>
          </p:cNvGraphicFramePr>
          <p:nvPr/>
        </p:nvGraphicFramePr>
        <p:xfrm>
          <a:off x="4874930" y="3284984"/>
          <a:ext cx="1353254" cy="360040"/>
        </p:xfrm>
        <a:graphic>
          <a:graphicData uri="http://schemas.openxmlformats.org/presentationml/2006/ole">
            <p:oleObj spid="_x0000_s89096" name="Equation" r:id="rId7" imgW="1040948" imgH="279279" progId="Equation.DSMT4">
              <p:embed/>
            </p:oleObj>
          </a:graphicData>
        </a:graphic>
      </p:graphicFrame>
      <p:sp>
        <p:nvSpPr>
          <p:cNvPr id="16" name="矩形 15"/>
          <p:cNvSpPr/>
          <p:nvPr/>
        </p:nvSpPr>
        <p:spPr>
          <a:xfrm>
            <a:off x="1907705" y="3212976"/>
            <a:ext cx="3024335" cy="369332"/>
          </a:xfrm>
          <a:prstGeom prst="rect">
            <a:avLst/>
          </a:prstGeom>
        </p:spPr>
        <p:txBody>
          <a:bodyPr wrap="square">
            <a:spAutoFit/>
          </a:bodyPr>
          <a:lstStyle/>
          <a:p>
            <a:r>
              <a:rPr lang="en-US" altLang="zh-TW" dirty="0" smtClean="0">
                <a:latin typeface="Times New Roman" pitchFamily="18" charset="0"/>
                <a:cs typeface="Times New Roman" pitchFamily="18" charset="0"/>
              </a:rPr>
              <a:t>Assume the distortionless gain,</a:t>
            </a:r>
            <a:endParaRPr lang="zh-TW" altLang="en-US" dirty="0">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smtClean="0"/>
              <a:t>Directivity Index of 1</a:t>
            </a:r>
            <a:r>
              <a:rPr lang="en-US" altLang="zh-TW" sz="3600" baseline="30000" dirty="0" smtClean="0"/>
              <a:t>st</a:t>
            </a:r>
            <a:r>
              <a:rPr lang="en-US" altLang="zh-TW" sz="3600" dirty="0" smtClean="0"/>
              <a:t>-order DMA</a:t>
            </a:r>
            <a:endParaRPr lang="zh-TW" altLang="en-US" sz="36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24</a:t>
            </a:fld>
            <a:endParaRPr lang="zh-TW" altLang="en-US"/>
          </a:p>
        </p:txBody>
      </p:sp>
      <p:pic>
        <p:nvPicPr>
          <p:cNvPr id="91138" name="Picture 2" descr="DI_versus_a1"/>
          <p:cNvPicPr>
            <a:picLocks noChangeAspect="1" noChangeArrowheads="1"/>
          </p:cNvPicPr>
          <p:nvPr/>
        </p:nvPicPr>
        <p:blipFill>
          <a:blip r:embed="rId2" cstate="print"/>
          <a:srcRect t="5725"/>
          <a:stretch>
            <a:fillRect/>
          </a:stretch>
        </p:blipFill>
        <p:spPr bwMode="auto">
          <a:xfrm>
            <a:off x="1835696" y="1988840"/>
            <a:ext cx="6305369" cy="4248472"/>
          </a:xfrm>
          <a:prstGeom prst="rect">
            <a:avLst/>
          </a:prstGeom>
          <a:noFill/>
          <a:ln w="9525">
            <a:noFill/>
            <a:miter lim="800000"/>
            <a:headEnd/>
            <a:tailEnd/>
          </a:ln>
        </p:spPr>
      </p:pic>
      <p:sp>
        <p:nvSpPr>
          <p:cNvPr id="6" name="文字方塊 5"/>
          <p:cNvSpPr txBox="1"/>
          <p:nvPr/>
        </p:nvSpPr>
        <p:spPr>
          <a:xfrm>
            <a:off x="2051720" y="1484784"/>
            <a:ext cx="6732240" cy="400110"/>
          </a:xfrm>
          <a:prstGeom prst="rect">
            <a:avLst/>
          </a:prstGeom>
          <a:noFill/>
        </p:spPr>
        <p:txBody>
          <a:bodyPr wrap="square" rtlCol="0">
            <a:spAutoFit/>
          </a:bodyPr>
          <a:lstStyle/>
          <a:p>
            <a:r>
              <a:rPr lang="en-US" altLang="zh-TW" sz="2000" dirty="0" smtClean="0">
                <a:solidFill>
                  <a:srgbClr val="FF0000"/>
                </a:solidFill>
                <a:latin typeface="Times New Roman" pitchFamily="18" charset="0"/>
                <a:cs typeface="Times New Roman" pitchFamily="18" charset="0"/>
              </a:rPr>
              <a:t>Hypercardioid</a:t>
            </a:r>
            <a:r>
              <a:rPr lang="en-US" altLang="zh-TW" sz="2000" dirty="0" smtClean="0">
                <a:latin typeface="Times New Roman" pitchFamily="18" charset="0"/>
                <a:cs typeface="Times New Roman" pitchFamily="18" charset="0"/>
              </a:rPr>
              <a:t> microphone (</a:t>
            </a:r>
            <a:r>
              <a:rPr lang="el-GR" altLang="zh-TW" sz="2000" i="1" dirty="0" smtClean="0">
                <a:latin typeface="Times New Roman" pitchFamily="18" charset="0"/>
                <a:cs typeface="Times New Roman" pitchFamily="18" charset="0"/>
              </a:rPr>
              <a:t>α</a:t>
            </a:r>
            <a:r>
              <a:rPr lang="el-GR" altLang="zh-TW" sz="2000" baseline="-25000" dirty="0" smtClean="0">
                <a:latin typeface="Times New Roman" pitchFamily="18" charset="0"/>
                <a:cs typeface="Times New Roman" pitchFamily="18" charset="0"/>
              </a:rPr>
              <a:t>1</a:t>
            </a:r>
            <a:r>
              <a:rPr lang="en-US" altLang="zh-TW" sz="2000" dirty="0" smtClean="0">
                <a:latin typeface="Times New Roman" pitchFamily="18" charset="0"/>
                <a:cs typeface="Times New Roman" pitchFamily="18" charset="0"/>
              </a:rPr>
              <a:t> = 0.25, </a:t>
            </a:r>
            <a:r>
              <a:rPr lang="en-US" altLang="zh-TW" sz="2000" dirty="0" smtClean="0">
                <a:solidFill>
                  <a:srgbClr val="FF0000"/>
                </a:solidFill>
                <a:latin typeface="Times New Roman" pitchFamily="18" charset="0"/>
                <a:cs typeface="Times New Roman" pitchFamily="18" charset="0"/>
              </a:rPr>
              <a:t>DI</a:t>
            </a:r>
            <a:r>
              <a:rPr lang="en-US" altLang="zh-TW" sz="2000" dirty="0" smtClean="0">
                <a:latin typeface="Times New Roman" pitchFamily="18" charset="0"/>
                <a:cs typeface="Times New Roman" pitchFamily="18" charset="0"/>
              </a:rPr>
              <a:t> = 6 dB, FBR = 8.5 dB)</a:t>
            </a:r>
            <a:endParaRPr lang="zh-TW" altLang="en-US" sz="2000" dirty="0">
              <a:latin typeface="Times New Roman" pitchFamily="18" charset="0"/>
              <a:cs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200" dirty="0" smtClean="0">
                <a:solidFill>
                  <a:srgbClr val="4F271C">
                    <a:satMod val="130000"/>
                  </a:srgbClr>
                </a:solidFill>
              </a:rPr>
              <a:t>Optimal Arrays </a:t>
            </a:r>
            <a:br>
              <a:rPr lang="en-US" altLang="zh-TW" sz="3200" dirty="0" smtClean="0">
                <a:solidFill>
                  <a:srgbClr val="4F271C">
                    <a:satMod val="130000"/>
                  </a:srgbClr>
                </a:solidFill>
              </a:rPr>
            </a:br>
            <a:r>
              <a:rPr lang="en-US" altLang="zh-TW" sz="3200" dirty="0" smtClean="0">
                <a:solidFill>
                  <a:srgbClr val="4F271C">
                    <a:satMod val="130000"/>
                  </a:srgbClr>
                </a:solidFill>
              </a:rPr>
              <a:t>Differential Microphone Array (DMA)</a:t>
            </a:r>
            <a:endParaRPr lang="zh-TW" altLang="en-US" dirty="0"/>
          </a:p>
        </p:txBody>
      </p:sp>
      <p:sp>
        <p:nvSpPr>
          <p:cNvPr id="3" name="內容版面配置區 2"/>
          <p:cNvSpPr>
            <a:spLocks noGrp="1"/>
          </p:cNvSpPr>
          <p:nvPr>
            <p:ph idx="1"/>
          </p:nvPr>
        </p:nvSpPr>
        <p:spPr>
          <a:xfrm>
            <a:off x="1435608" y="1447800"/>
            <a:ext cx="3568440" cy="397024"/>
          </a:xfrm>
        </p:spPr>
        <p:txBody>
          <a:bodyPr>
            <a:normAutofit/>
          </a:bodyPr>
          <a:lstStyle/>
          <a:p>
            <a:r>
              <a:rPr lang="en-US" altLang="zh-TW" sz="1800" dirty="0" smtClean="0">
                <a:latin typeface="Times New Roman" pitchFamily="18" charset="0"/>
                <a:cs typeface="Times New Roman" pitchFamily="18" charset="0"/>
              </a:rPr>
              <a:t>Front-Back Ratio</a:t>
            </a:r>
            <a:endParaRPr lang="zh-TW" altLang="en-US" sz="1800"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25</a:t>
            </a:fld>
            <a:endParaRPr lang="zh-TW" altLang="en-US"/>
          </a:p>
        </p:txBody>
      </p:sp>
      <p:sp>
        <p:nvSpPr>
          <p:cNvPr id="890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890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8909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9216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2165" name="Object 5"/>
          <p:cNvGraphicFramePr>
            <a:graphicFrameLocks noChangeAspect="1"/>
          </p:cNvGraphicFramePr>
          <p:nvPr/>
        </p:nvGraphicFramePr>
        <p:xfrm>
          <a:off x="1891555" y="1877641"/>
          <a:ext cx="6470545" cy="975295"/>
        </p:xfrm>
        <a:graphic>
          <a:graphicData uri="http://schemas.openxmlformats.org/presentationml/2006/ole">
            <p:oleObj spid="_x0000_s92165" name="Equation" r:id="rId3" imgW="5067000" imgH="761760" progId="Equation.DSMT4">
              <p:embed/>
            </p:oleObj>
          </a:graphicData>
        </a:graphic>
      </p:graphicFrame>
      <p:pic>
        <p:nvPicPr>
          <p:cNvPr id="92167" name="Picture 7" descr="FBR_versus_al"/>
          <p:cNvPicPr>
            <a:picLocks noChangeAspect="1" noChangeArrowheads="1"/>
          </p:cNvPicPr>
          <p:nvPr/>
        </p:nvPicPr>
        <p:blipFill>
          <a:blip r:embed="rId4" cstate="print"/>
          <a:srcRect t="5650"/>
          <a:stretch>
            <a:fillRect/>
          </a:stretch>
        </p:blipFill>
        <p:spPr bwMode="auto">
          <a:xfrm>
            <a:off x="2665437" y="3297510"/>
            <a:ext cx="4714875" cy="3371850"/>
          </a:xfrm>
          <a:prstGeom prst="rect">
            <a:avLst/>
          </a:prstGeom>
          <a:noFill/>
          <a:ln w="9525">
            <a:noFill/>
            <a:miter lim="800000"/>
            <a:headEnd/>
            <a:tailEnd/>
          </a:ln>
        </p:spPr>
      </p:pic>
      <p:sp>
        <p:nvSpPr>
          <p:cNvPr id="17" name="文字方塊 16"/>
          <p:cNvSpPr txBox="1"/>
          <p:nvPr/>
        </p:nvSpPr>
        <p:spPr>
          <a:xfrm>
            <a:off x="1763688" y="2895327"/>
            <a:ext cx="7164288" cy="400110"/>
          </a:xfrm>
          <a:prstGeom prst="rect">
            <a:avLst/>
          </a:prstGeom>
          <a:noFill/>
        </p:spPr>
        <p:txBody>
          <a:bodyPr wrap="square" rtlCol="0">
            <a:spAutoFit/>
          </a:bodyPr>
          <a:lstStyle/>
          <a:p>
            <a:r>
              <a:rPr lang="en-US" altLang="zh-TW" sz="2000" dirty="0" smtClean="0">
                <a:solidFill>
                  <a:srgbClr val="FF0000"/>
                </a:solidFill>
                <a:latin typeface="Times New Roman" pitchFamily="18" charset="0"/>
                <a:cs typeface="Times New Roman" pitchFamily="18" charset="0"/>
              </a:rPr>
              <a:t>Supercardioid</a:t>
            </a:r>
            <a:r>
              <a:rPr lang="en-US" altLang="zh-TW" sz="2000" dirty="0" smtClean="0">
                <a:latin typeface="Times New Roman" pitchFamily="18" charset="0"/>
                <a:cs typeface="Times New Roman" pitchFamily="18" charset="0"/>
              </a:rPr>
              <a:t> microphone (</a:t>
            </a:r>
            <a:r>
              <a:rPr lang="el-GR" altLang="zh-TW" sz="2000" i="1" dirty="0" smtClean="0">
                <a:latin typeface="Times New Roman" pitchFamily="18" charset="0"/>
                <a:cs typeface="Times New Roman" pitchFamily="18" charset="0"/>
              </a:rPr>
              <a:t>α</a:t>
            </a:r>
            <a:r>
              <a:rPr lang="el-GR" altLang="zh-TW" sz="2000" baseline="-25000" dirty="0" smtClean="0">
                <a:latin typeface="Times New Roman" pitchFamily="18" charset="0"/>
                <a:cs typeface="Times New Roman" pitchFamily="18" charset="0"/>
              </a:rPr>
              <a:t>1</a:t>
            </a:r>
            <a:r>
              <a:rPr lang="en-US" altLang="zh-TW" sz="2000" dirty="0" smtClean="0">
                <a:latin typeface="Times New Roman" pitchFamily="18" charset="0"/>
                <a:cs typeface="Times New Roman" pitchFamily="18" charset="0"/>
              </a:rPr>
              <a:t> = 0.37, </a:t>
            </a:r>
            <a:r>
              <a:rPr lang="en-US" altLang="zh-TW" sz="2000" dirty="0" smtClean="0">
                <a:solidFill>
                  <a:srgbClr val="FF0000"/>
                </a:solidFill>
                <a:latin typeface="Times New Roman" pitchFamily="18" charset="0"/>
                <a:cs typeface="Times New Roman" pitchFamily="18" charset="0"/>
              </a:rPr>
              <a:t>FBR</a:t>
            </a:r>
            <a:r>
              <a:rPr lang="en-US" altLang="zh-TW" sz="2000" dirty="0" smtClean="0">
                <a:latin typeface="Times New Roman" pitchFamily="18" charset="0"/>
                <a:cs typeface="Times New Roman" pitchFamily="18" charset="0"/>
              </a:rPr>
              <a:t> = 11.4 dB, DI = 5.7 dB)</a:t>
            </a:r>
            <a:endParaRPr lang="zh-TW" altLang="en-US" sz="2000" dirty="0">
              <a:latin typeface="Times New Roman" pitchFamily="18"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35608" y="44624"/>
            <a:ext cx="7498080" cy="1143000"/>
          </a:xfrm>
        </p:spPr>
        <p:txBody>
          <a:bodyPr>
            <a:normAutofit/>
          </a:bodyPr>
          <a:lstStyle/>
          <a:p>
            <a:r>
              <a:rPr lang="en-US" altLang="zh-TW" sz="3600" dirty="0" smtClean="0"/>
              <a:t>Polar Patterns of 1</a:t>
            </a:r>
            <a:r>
              <a:rPr lang="en-US" altLang="zh-TW" sz="3600" baseline="30000" dirty="0" smtClean="0"/>
              <a:t>st</a:t>
            </a:r>
            <a:r>
              <a:rPr lang="en-US" altLang="zh-TW" sz="3600" dirty="0" smtClean="0"/>
              <a:t>-order DMA</a:t>
            </a:r>
            <a:endParaRPr lang="zh-TW" altLang="en-US" sz="36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26</a:t>
            </a:fld>
            <a:endParaRPr lang="zh-TW" altLang="en-US"/>
          </a:p>
        </p:txBody>
      </p:sp>
      <p:pic>
        <p:nvPicPr>
          <p:cNvPr id="93186" name="Picture 2" descr="a1=0"/>
          <p:cNvPicPr>
            <a:picLocks noChangeAspect="1" noChangeArrowheads="1"/>
          </p:cNvPicPr>
          <p:nvPr/>
        </p:nvPicPr>
        <p:blipFill>
          <a:blip r:embed="rId2" cstate="print"/>
          <a:srcRect t="5992" b="9143"/>
          <a:stretch>
            <a:fillRect/>
          </a:stretch>
        </p:blipFill>
        <p:spPr bwMode="auto">
          <a:xfrm>
            <a:off x="1331640" y="1340768"/>
            <a:ext cx="3168352" cy="2153846"/>
          </a:xfrm>
          <a:prstGeom prst="rect">
            <a:avLst/>
          </a:prstGeom>
          <a:noFill/>
          <a:ln w="9525">
            <a:noFill/>
            <a:miter lim="800000"/>
            <a:headEnd/>
            <a:tailEnd/>
          </a:ln>
        </p:spPr>
      </p:pic>
      <p:pic>
        <p:nvPicPr>
          <p:cNvPr id="93187" name="Picture 3" descr="a1=05"/>
          <p:cNvPicPr>
            <a:picLocks noChangeAspect="1" noChangeArrowheads="1"/>
          </p:cNvPicPr>
          <p:nvPr/>
        </p:nvPicPr>
        <p:blipFill>
          <a:blip r:embed="rId3" cstate="print"/>
          <a:srcRect t="6248" b="9399"/>
          <a:stretch>
            <a:fillRect/>
          </a:stretch>
        </p:blipFill>
        <p:spPr bwMode="auto">
          <a:xfrm>
            <a:off x="1365309" y="3933056"/>
            <a:ext cx="3062675" cy="2134173"/>
          </a:xfrm>
          <a:prstGeom prst="rect">
            <a:avLst/>
          </a:prstGeom>
          <a:noFill/>
          <a:ln w="9525">
            <a:noFill/>
            <a:miter lim="800000"/>
            <a:headEnd/>
            <a:tailEnd/>
          </a:ln>
        </p:spPr>
      </p:pic>
      <p:pic>
        <p:nvPicPr>
          <p:cNvPr id="93188" name="Picture 4" descr="a1=025"/>
          <p:cNvPicPr>
            <a:picLocks noChangeAspect="1" noChangeArrowheads="1"/>
          </p:cNvPicPr>
          <p:nvPr/>
        </p:nvPicPr>
        <p:blipFill>
          <a:blip r:embed="rId4" cstate="print"/>
          <a:srcRect t="6506" b="9863"/>
          <a:stretch>
            <a:fillRect/>
          </a:stretch>
        </p:blipFill>
        <p:spPr bwMode="auto">
          <a:xfrm>
            <a:off x="5076056" y="1340768"/>
            <a:ext cx="3096344" cy="2238398"/>
          </a:xfrm>
          <a:prstGeom prst="rect">
            <a:avLst/>
          </a:prstGeom>
          <a:noFill/>
          <a:ln w="9525">
            <a:noFill/>
            <a:miter lim="800000"/>
            <a:headEnd/>
            <a:tailEnd/>
          </a:ln>
        </p:spPr>
      </p:pic>
      <p:pic>
        <p:nvPicPr>
          <p:cNvPr id="93189" name="Picture 5" descr="a1=0366"/>
          <p:cNvPicPr>
            <a:picLocks noChangeAspect="1" noChangeArrowheads="1"/>
          </p:cNvPicPr>
          <p:nvPr/>
        </p:nvPicPr>
        <p:blipFill>
          <a:blip r:embed="rId5" cstate="print"/>
          <a:srcRect t="6248" b="9656"/>
          <a:stretch>
            <a:fillRect/>
          </a:stretch>
        </p:blipFill>
        <p:spPr bwMode="auto">
          <a:xfrm>
            <a:off x="5076056" y="3861048"/>
            <a:ext cx="3168352" cy="2233308"/>
          </a:xfrm>
          <a:prstGeom prst="rect">
            <a:avLst/>
          </a:prstGeom>
          <a:noFill/>
          <a:ln w="9525">
            <a:noFill/>
            <a:miter lim="800000"/>
            <a:headEnd/>
            <a:tailEnd/>
          </a:ln>
        </p:spPr>
      </p:pic>
      <p:sp>
        <p:nvSpPr>
          <p:cNvPr id="9" name="文字方塊 8"/>
          <p:cNvSpPr txBox="1"/>
          <p:nvPr/>
        </p:nvSpPr>
        <p:spPr>
          <a:xfrm>
            <a:off x="5292080" y="6207695"/>
            <a:ext cx="2880320" cy="317649"/>
          </a:xfrm>
          <a:prstGeom prst="rect">
            <a:avLst/>
          </a:prstGeom>
          <a:noFill/>
        </p:spPr>
        <p:txBody>
          <a:bodyPr wrap="square" rtlCol="0">
            <a:spAutoFit/>
          </a:bodyPr>
          <a:lstStyle/>
          <a:p>
            <a:r>
              <a:rPr lang="en-US" altLang="zh-TW" sz="1400" dirty="0" smtClean="0">
                <a:latin typeface="Times New Roman" pitchFamily="18" charset="0"/>
                <a:cs typeface="Times New Roman" pitchFamily="18" charset="0"/>
              </a:rPr>
              <a:t>Supercardioid microphone (</a:t>
            </a:r>
            <a:r>
              <a:rPr lang="el-GR" altLang="zh-TW" sz="1400" i="1" dirty="0" smtClean="0">
                <a:latin typeface="Times New Roman" pitchFamily="18" charset="0"/>
                <a:cs typeface="Times New Roman" pitchFamily="18" charset="0"/>
              </a:rPr>
              <a:t>α</a:t>
            </a:r>
            <a:r>
              <a:rPr lang="el-GR" altLang="zh-TW" sz="1400" baseline="-25000" dirty="0" smtClean="0">
                <a:latin typeface="Times New Roman" pitchFamily="18" charset="0"/>
                <a:cs typeface="Times New Roman" pitchFamily="18" charset="0"/>
              </a:rPr>
              <a:t>1</a:t>
            </a:r>
            <a:r>
              <a:rPr lang="en-US" altLang="zh-TW" sz="1400" dirty="0" smtClean="0">
                <a:latin typeface="Times New Roman" pitchFamily="18" charset="0"/>
                <a:cs typeface="Times New Roman" pitchFamily="18" charset="0"/>
              </a:rPr>
              <a:t> = 0.37)</a:t>
            </a:r>
            <a:endParaRPr lang="zh-TW" altLang="en-US" sz="1400" dirty="0">
              <a:latin typeface="Times New Roman" pitchFamily="18" charset="0"/>
              <a:cs typeface="Times New Roman" pitchFamily="18" charset="0"/>
            </a:endParaRPr>
          </a:p>
        </p:txBody>
      </p:sp>
      <p:sp>
        <p:nvSpPr>
          <p:cNvPr id="10" name="文字方塊 9"/>
          <p:cNvSpPr txBox="1"/>
          <p:nvPr/>
        </p:nvSpPr>
        <p:spPr>
          <a:xfrm>
            <a:off x="5364088" y="3501008"/>
            <a:ext cx="2880320" cy="307777"/>
          </a:xfrm>
          <a:prstGeom prst="rect">
            <a:avLst/>
          </a:prstGeom>
          <a:noFill/>
        </p:spPr>
        <p:txBody>
          <a:bodyPr wrap="square" rtlCol="0">
            <a:spAutoFit/>
          </a:bodyPr>
          <a:lstStyle/>
          <a:p>
            <a:r>
              <a:rPr lang="en-US" altLang="zh-TW" sz="1400" dirty="0" smtClean="0">
                <a:latin typeface="Times New Roman" pitchFamily="18" charset="0"/>
                <a:cs typeface="Times New Roman" pitchFamily="18" charset="0"/>
              </a:rPr>
              <a:t>Hypercardioid microphone (</a:t>
            </a:r>
            <a:r>
              <a:rPr lang="el-GR" altLang="zh-TW" sz="1400" i="1" dirty="0" smtClean="0">
                <a:latin typeface="Times New Roman" pitchFamily="18" charset="0"/>
                <a:cs typeface="Times New Roman" pitchFamily="18" charset="0"/>
              </a:rPr>
              <a:t>α</a:t>
            </a:r>
            <a:r>
              <a:rPr lang="el-GR" altLang="zh-TW" sz="1400" baseline="-25000" dirty="0" smtClean="0">
                <a:latin typeface="Times New Roman" pitchFamily="18" charset="0"/>
                <a:cs typeface="Times New Roman" pitchFamily="18" charset="0"/>
              </a:rPr>
              <a:t>1</a:t>
            </a:r>
            <a:r>
              <a:rPr lang="en-US" altLang="zh-TW" sz="1400" dirty="0" smtClean="0">
                <a:latin typeface="Times New Roman" pitchFamily="18" charset="0"/>
                <a:cs typeface="Times New Roman" pitchFamily="18" charset="0"/>
              </a:rPr>
              <a:t> = 0.25)</a:t>
            </a:r>
            <a:endParaRPr lang="zh-TW" altLang="en-US" sz="1400" dirty="0">
              <a:latin typeface="Times New Roman" pitchFamily="18" charset="0"/>
              <a:cs typeface="Times New Roman" pitchFamily="18" charset="0"/>
            </a:endParaRPr>
          </a:p>
        </p:txBody>
      </p:sp>
      <p:sp>
        <p:nvSpPr>
          <p:cNvPr id="11" name="文字方塊 10"/>
          <p:cNvSpPr txBox="1"/>
          <p:nvPr/>
        </p:nvSpPr>
        <p:spPr>
          <a:xfrm>
            <a:off x="1763688" y="3471391"/>
            <a:ext cx="2880320" cy="317649"/>
          </a:xfrm>
          <a:prstGeom prst="rect">
            <a:avLst/>
          </a:prstGeom>
          <a:noFill/>
        </p:spPr>
        <p:txBody>
          <a:bodyPr wrap="square" rtlCol="0">
            <a:spAutoFit/>
          </a:bodyPr>
          <a:lstStyle/>
          <a:p>
            <a:r>
              <a:rPr lang="en-US" altLang="zh-TW" sz="1400" dirty="0" smtClean="0">
                <a:latin typeface="Times New Roman" pitchFamily="18" charset="0"/>
                <a:cs typeface="Times New Roman" pitchFamily="18" charset="0"/>
              </a:rPr>
              <a:t>Dipole microphone (</a:t>
            </a:r>
            <a:r>
              <a:rPr lang="el-GR" altLang="zh-TW" sz="1400" i="1" dirty="0" smtClean="0">
                <a:latin typeface="Times New Roman" pitchFamily="18" charset="0"/>
                <a:cs typeface="Times New Roman" pitchFamily="18" charset="0"/>
              </a:rPr>
              <a:t>α</a:t>
            </a:r>
            <a:r>
              <a:rPr lang="el-GR" altLang="zh-TW" sz="1400" baseline="-25000" dirty="0" smtClean="0">
                <a:latin typeface="Times New Roman" pitchFamily="18" charset="0"/>
                <a:cs typeface="Times New Roman" pitchFamily="18" charset="0"/>
              </a:rPr>
              <a:t>1</a:t>
            </a:r>
            <a:r>
              <a:rPr lang="en-US" altLang="zh-TW" sz="1400" dirty="0" smtClean="0">
                <a:latin typeface="Times New Roman" pitchFamily="18" charset="0"/>
                <a:cs typeface="Times New Roman" pitchFamily="18" charset="0"/>
              </a:rPr>
              <a:t> = 0)</a:t>
            </a:r>
            <a:endParaRPr lang="zh-TW" altLang="en-US" sz="1400" dirty="0">
              <a:latin typeface="Times New Roman" pitchFamily="18" charset="0"/>
              <a:cs typeface="Times New Roman" pitchFamily="18" charset="0"/>
            </a:endParaRPr>
          </a:p>
        </p:txBody>
      </p:sp>
      <p:sp>
        <p:nvSpPr>
          <p:cNvPr id="12" name="文字方塊 11"/>
          <p:cNvSpPr txBox="1"/>
          <p:nvPr/>
        </p:nvSpPr>
        <p:spPr>
          <a:xfrm>
            <a:off x="1619672" y="6135687"/>
            <a:ext cx="2880320" cy="317649"/>
          </a:xfrm>
          <a:prstGeom prst="rect">
            <a:avLst/>
          </a:prstGeom>
          <a:noFill/>
        </p:spPr>
        <p:txBody>
          <a:bodyPr wrap="square" rtlCol="0">
            <a:spAutoFit/>
          </a:bodyPr>
          <a:lstStyle/>
          <a:p>
            <a:r>
              <a:rPr lang="en-US" altLang="zh-TW" sz="1400" dirty="0" smtClean="0">
                <a:latin typeface="Times New Roman" pitchFamily="18" charset="0"/>
                <a:cs typeface="Times New Roman" pitchFamily="18" charset="0"/>
              </a:rPr>
              <a:t>Cardioid  microphone (</a:t>
            </a:r>
            <a:r>
              <a:rPr lang="el-GR" altLang="zh-TW" sz="1400" i="1" dirty="0" smtClean="0">
                <a:latin typeface="Times New Roman" pitchFamily="18" charset="0"/>
                <a:cs typeface="Times New Roman" pitchFamily="18" charset="0"/>
              </a:rPr>
              <a:t>α</a:t>
            </a:r>
            <a:r>
              <a:rPr lang="el-GR" altLang="zh-TW" sz="1400" baseline="-25000" dirty="0" smtClean="0">
                <a:latin typeface="Times New Roman" pitchFamily="18" charset="0"/>
                <a:cs typeface="Times New Roman" pitchFamily="18" charset="0"/>
              </a:rPr>
              <a:t>1</a:t>
            </a:r>
            <a:r>
              <a:rPr lang="en-US" altLang="zh-TW" sz="1400" dirty="0" smtClean="0">
                <a:latin typeface="Times New Roman" pitchFamily="18" charset="0"/>
                <a:cs typeface="Times New Roman" pitchFamily="18" charset="0"/>
              </a:rPr>
              <a:t> = 0.5)</a:t>
            </a:r>
            <a:endParaRPr lang="zh-TW" altLang="en-US" sz="1400"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Limitations of DMA</a:t>
            </a:r>
            <a:endParaRPr lang="zh-TW" altLang="en-US" dirty="0"/>
          </a:p>
        </p:txBody>
      </p:sp>
      <p:sp>
        <p:nvSpPr>
          <p:cNvPr id="3" name="內容版面配置區 2"/>
          <p:cNvSpPr>
            <a:spLocks noGrp="1"/>
          </p:cNvSpPr>
          <p:nvPr>
            <p:ph idx="1"/>
          </p:nvPr>
        </p:nvSpPr>
        <p:spPr>
          <a:xfrm>
            <a:off x="1435608" y="1447800"/>
            <a:ext cx="7498080" cy="2341240"/>
          </a:xfrm>
        </p:spPr>
        <p:txBody>
          <a:bodyPr>
            <a:normAutofit/>
          </a:bodyPr>
          <a:lstStyle/>
          <a:p>
            <a:pPr algn="just"/>
            <a:r>
              <a:rPr lang="en-US" altLang="zh-TW" sz="1800" dirty="0" smtClean="0">
                <a:latin typeface="Times New Roman" pitchFamily="18" charset="0"/>
                <a:cs typeface="Times New Roman" pitchFamily="18" charset="0"/>
              </a:rPr>
              <a:t>Despite the frequency-invariant directional response, DMA suffers from cancellation problems in low frequencies, which makes devices of this kind extremely susceptible to transducer </a:t>
            </a:r>
            <a:r>
              <a:rPr lang="en-US" altLang="zh-TW" sz="1800" dirty="0" smtClean="0">
                <a:solidFill>
                  <a:srgbClr val="FF0000"/>
                </a:solidFill>
                <a:latin typeface="Times New Roman" pitchFamily="18" charset="0"/>
                <a:cs typeface="Times New Roman" pitchFamily="18" charset="0"/>
              </a:rPr>
              <a:t>mismatch</a:t>
            </a:r>
            <a:r>
              <a:rPr lang="en-US" altLang="zh-TW" sz="1800" dirty="0" smtClean="0">
                <a:latin typeface="Times New Roman" pitchFamily="18" charset="0"/>
                <a:cs typeface="Times New Roman" pitchFamily="18" charset="0"/>
              </a:rPr>
              <a:t> and </a:t>
            </a:r>
            <a:r>
              <a:rPr lang="en-US" altLang="zh-TW" sz="1800" dirty="0" smtClean="0">
                <a:solidFill>
                  <a:srgbClr val="FF0000"/>
                </a:solidFill>
                <a:latin typeface="Times New Roman" pitchFamily="18" charset="0"/>
                <a:cs typeface="Times New Roman" pitchFamily="18" charset="0"/>
              </a:rPr>
              <a:t>noise</a:t>
            </a:r>
            <a:r>
              <a:rPr lang="en-US" altLang="zh-TW" sz="1800" dirty="0" smtClean="0">
                <a:latin typeface="Times New Roman" pitchFamily="18" charset="0"/>
                <a:cs typeface="Times New Roman" pitchFamily="18" charset="0"/>
              </a:rPr>
              <a:t>.</a:t>
            </a:r>
          </a:p>
          <a:p>
            <a:pPr algn="just"/>
            <a:r>
              <a:rPr lang="en-US" altLang="zh-TW" sz="1800" dirty="0" smtClean="0">
                <a:latin typeface="Times New Roman" pitchFamily="18" charset="0"/>
                <a:cs typeface="Times New Roman" pitchFamily="18" charset="0"/>
              </a:rPr>
              <a:t>It is generally impractical, if not impossible, to implement a </a:t>
            </a:r>
            <a:r>
              <a:rPr lang="en-US" altLang="zh-TW" sz="1800" dirty="0" smtClean="0">
                <a:solidFill>
                  <a:srgbClr val="FF0000"/>
                </a:solidFill>
                <a:latin typeface="Times New Roman" pitchFamily="18" charset="0"/>
                <a:cs typeface="Times New Roman" pitchFamily="18" charset="0"/>
              </a:rPr>
              <a:t>high-order</a:t>
            </a:r>
            <a:r>
              <a:rPr lang="en-US" altLang="zh-TW" sz="1800" dirty="0" smtClean="0">
                <a:latin typeface="Times New Roman" pitchFamily="18" charset="0"/>
                <a:cs typeface="Times New Roman" pitchFamily="18" charset="0"/>
              </a:rPr>
              <a:t> DMA with unduly </a:t>
            </a:r>
            <a:r>
              <a:rPr lang="en-US" altLang="zh-TW" sz="1800" dirty="0" smtClean="0">
                <a:solidFill>
                  <a:srgbClr val="FF0000"/>
                </a:solidFill>
                <a:latin typeface="Times New Roman" pitchFamily="18" charset="0"/>
                <a:cs typeface="Times New Roman" pitchFamily="18" charset="0"/>
              </a:rPr>
              <a:t>small spacing </a:t>
            </a:r>
            <a:r>
              <a:rPr lang="en-US" altLang="zh-TW" sz="1800" dirty="0" smtClean="0">
                <a:latin typeface="Times New Roman" pitchFamily="18" charset="0"/>
                <a:cs typeface="Times New Roman" pitchFamily="18" charset="0"/>
              </a:rPr>
              <a:t>due to transducer mismatch and noise problems.</a:t>
            </a:r>
            <a:endParaRPr lang="zh-TW" altLang="en-US" sz="1800" dirty="0" smtClean="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27</a:t>
            </a:fld>
            <a:endParaRPr lang="zh-TW" altLang="en-US"/>
          </a:p>
        </p:txBody>
      </p:sp>
      <p:sp>
        <p:nvSpPr>
          <p:cNvPr id="942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4209" name="Object 1"/>
          <p:cNvGraphicFramePr>
            <a:graphicFrameLocks noChangeAspect="1"/>
          </p:cNvGraphicFramePr>
          <p:nvPr/>
        </p:nvGraphicFramePr>
        <p:xfrm>
          <a:off x="4572000" y="3356992"/>
          <a:ext cx="1422158" cy="792088"/>
        </p:xfrm>
        <a:graphic>
          <a:graphicData uri="http://schemas.openxmlformats.org/presentationml/2006/ole">
            <p:oleObj spid="_x0000_s94209" name="Equation" r:id="rId3" imgW="749300" imgH="419100" progId="Equation.DSMT4">
              <p:embed/>
            </p:oleObj>
          </a:graphicData>
        </a:graphic>
      </p:graphicFrame>
      <p:sp>
        <p:nvSpPr>
          <p:cNvPr id="7" name="內容版面配置區 2"/>
          <p:cNvSpPr txBox="1">
            <a:spLocks/>
          </p:cNvSpPr>
          <p:nvPr/>
        </p:nvSpPr>
        <p:spPr>
          <a:xfrm>
            <a:off x="2411760" y="3536032"/>
            <a:ext cx="2160240" cy="397024"/>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r>
              <a:rPr kumimoji="0" lang="en-US" altLang="zh-TW" sz="1800" b="0" i="0" u="none" strike="noStrike" kern="100" cap="none" spc="0" normalizeH="0" baseline="0" noProof="0" dirty="0" smtClean="0">
                <a:ln>
                  <a:noFill/>
                </a:ln>
                <a:solidFill>
                  <a:schemeClr val="tx1"/>
                </a:solidFill>
                <a:effectLst/>
                <a:uLnTx/>
                <a:uFillTx/>
                <a:latin typeface="Times New Roman"/>
                <a:ea typeface="新細明體"/>
                <a:cs typeface="+mn-cs"/>
              </a:rPr>
              <a:t>Sensitivity function:</a:t>
            </a:r>
            <a:endParaRPr kumimoji="0" lang="zh-TW" alt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內容版面配置區 2"/>
          <p:cNvSpPr txBox="1">
            <a:spLocks/>
          </p:cNvSpPr>
          <p:nvPr/>
        </p:nvSpPr>
        <p:spPr>
          <a:xfrm>
            <a:off x="1403648" y="4184104"/>
            <a:ext cx="7498080" cy="2053208"/>
          </a:xfrm>
          <a:prstGeom prst="rect">
            <a:avLst/>
          </a:prstGeom>
        </p:spPr>
        <p:txBody>
          <a:bodyPr>
            <a:noAutofit/>
          </a:bodyPr>
          <a:lstStyle/>
          <a:p>
            <a:pPr marL="365760" lvl="0" indent="-283464" algn="just">
              <a:spcBef>
                <a:spcPts val="600"/>
              </a:spcBef>
              <a:buClr>
                <a:schemeClr val="accent1"/>
              </a:buClr>
              <a:buSzPct val="80000"/>
              <a:buFont typeface="Wingdings 2"/>
              <a:buChar char=""/>
            </a:pPr>
            <a:r>
              <a:rPr kumimoji="0" lang="en-US" altLang="zh-TW"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Excellent</a:t>
            </a:r>
            <a:r>
              <a:rPr kumimoji="0" lang="en-US" altLang="zh-TW"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directional response of DMA comes at the price of poor WNG or large array coefficients.</a:t>
            </a:r>
            <a:r>
              <a:rPr kumimoji="0" lang="en-US" altLang="zh-TW"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sym typeface="Wingdings" pitchFamily="2" charset="2"/>
              </a:rPr>
              <a:t> Need optimize the tradeoff between DI and WNG.</a:t>
            </a:r>
            <a:endParaRPr kumimoji="0" lang="en-US" altLang="zh-TW"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65760" lvl="0" indent="-283464" algn="just">
              <a:spcBef>
                <a:spcPts val="600"/>
              </a:spcBef>
              <a:buClr>
                <a:schemeClr val="accent1"/>
              </a:buClr>
              <a:buSzPct val="80000"/>
              <a:buFont typeface="Wingdings 2"/>
              <a:buChar char=""/>
            </a:pPr>
            <a:r>
              <a:rPr kumimoji="0" lang="en-US" altLang="zh-TW"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In many cases, additional equalization is required to boost the low-frequency response of a DMA.  </a:t>
            </a:r>
            <a:r>
              <a:rPr lang="en-US" altLang="zh-TW" dirty="0" smtClean="0">
                <a:latin typeface="Times New Roman" pitchFamily="18" charset="0"/>
                <a:cs typeface="Times New Roman" pitchFamily="18" charset="0"/>
              </a:rPr>
              <a:t>T</a:t>
            </a:r>
            <a:r>
              <a:rPr kumimoji="0" lang="en-US" altLang="zh-TW"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his prompts the design</a:t>
            </a:r>
            <a:r>
              <a:rPr kumimoji="0" lang="en-US" altLang="zh-TW"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approach that comes differentiation and </a:t>
            </a:r>
            <a:r>
              <a:rPr lang="en-US" altLang="zh-TW" dirty="0" smtClean="0">
                <a:latin typeface="Times New Roman" pitchFamily="18" charset="0"/>
                <a:cs typeface="Times New Roman" pitchFamily="18" charset="0"/>
              </a:rPr>
              <a:t>equalization in one step, with the aid of quadratic optimization.</a:t>
            </a:r>
            <a:endParaRPr kumimoji="0" lang="zh-TW" altLang="en-US"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Superdirective Beamformer</a:t>
            </a:r>
            <a:endParaRPr lang="zh-TW" altLang="en-US" dirty="0"/>
          </a:p>
        </p:txBody>
      </p:sp>
      <p:sp>
        <p:nvSpPr>
          <p:cNvPr id="3" name="內容版面配置區 2"/>
          <p:cNvSpPr>
            <a:spLocks noGrp="1"/>
          </p:cNvSpPr>
          <p:nvPr>
            <p:ph idx="1"/>
          </p:nvPr>
        </p:nvSpPr>
        <p:spPr>
          <a:xfrm>
            <a:off x="1187624" y="1268760"/>
            <a:ext cx="7498080" cy="541040"/>
          </a:xfrm>
        </p:spPr>
        <p:txBody>
          <a:bodyPr>
            <a:normAutofit/>
          </a:bodyPr>
          <a:lstStyle/>
          <a:p>
            <a:r>
              <a:rPr lang="en-US" altLang="zh-TW" sz="1800" kern="100" dirty="0" smtClean="0">
                <a:latin typeface="Times New Roman"/>
                <a:ea typeface="新細明體"/>
              </a:rPr>
              <a:t>Frequency response of the array gain at the on-axis look direction</a:t>
            </a:r>
            <a:endParaRPr lang="zh-TW" altLang="en-US" sz="18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28</a:t>
            </a:fld>
            <a:endParaRPr lang="zh-TW" altLang="en-US"/>
          </a:p>
        </p:txBody>
      </p:sp>
      <p:sp>
        <p:nvSpPr>
          <p:cNvPr id="962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6257" name="Object 1"/>
          <p:cNvGraphicFramePr>
            <a:graphicFrameLocks noChangeAspect="1"/>
          </p:cNvGraphicFramePr>
          <p:nvPr/>
        </p:nvGraphicFramePr>
        <p:xfrm>
          <a:off x="2106637" y="1703388"/>
          <a:ext cx="5273675" cy="501650"/>
        </p:xfrm>
        <a:graphic>
          <a:graphicData uri="http://schemas.openxmlformats.org/presentationml/2006/ole">
            <p:oleObj spid="_x0000_s96257" name="Equation" r:id="rId3" imgW="3340080" imgH="317160" progId="Equation.DSMT4">
              <p:embed/>
            </p:oleObj>
          </a:graphicData>
        </a:graphic>
      </p:graphicFrame>
      <p:sp>
        <p:nvSpPr>
          <p:cNvPr id="7" name="矩形 6"/>
          <p:cNvSpPr/>
          <p:nvPr/>
        </p:nvSpPr>
        <p:spPr>
          <a:xfrm>
            <a:off x="1709936" y="2123564"/>
            <a:ext cx="5094312" cy="369332"/>
          </a:xfrm>
          <a:prstGeom prst="rect">
            <a:avLst/>
          </a:prstGeom>
        </p:spPr>
        <p:txBody>
          <a:bodyPr wrap="square">
            <a:spAutoFit/>
          </a:bodyPr>
          <a:lstStyle/>
          <a:p>
            <a:r>
              <a:rPr lang="en-US" altLang="zh-TW" dirty="0" smtClean="0">
                <a:latin typeface="Times New Roman" pitchFamily="18" charset="0"/>
                <a:cs typeface="Times New Roman" pitchFamily="18" charset="0"/>
              </a:rPr>
              <a:t>where </a:t>
            </a:r>
            <a:r>
              <a:rPr lang="en-US" altLang="zh-TW" b="1" dirty="0" smtClean="0">
                <a:latin typeface="Times New Roman" pitchFamily="18" charset="0"/>
                <a:cs typeface="Times New Roman" pitchFamily="18" charset="0"/>
              </a:rPr>
              <a:t>w</a:t>
            </a:r>
            <a:r>
              <a:rPr lang="en-US" altLang="zh-TW" dirty="0" smtClean="0">
                <a:latin typeface="Times New Roman" pitchFamily="18" charset="0"/>
                <a:cs typeface="Times New Roman" pitchFamily="18" charset="0"/>
              </a:rPr>
              <a:t> is array weight vector, </a:t>
            </a:r>
            <a:r>
              <a:rPr lang="en-US" altLang="zh-TW" b="1" dirty="0" smtClean="0">
                <a:latin typeface="Times New Roman" pitchFamily="18" charset="0"/>
                <a:cs typeface="Times New Roman" pitchFamily="18" charset="0"/>
              </a:rPr>
              <a:t>a</a:t>
            </a:r>
            <a:r>
              <a:rPr lang="en-US" altLang="zh-TW" dirty="0" smtClean="0">
                <a:latin typeface="Times New Roman" pitchFamily="18" charset="0"/>
                <a:cs typeface="Times New Roman" pitchFamily="18" charset="0"/>
              </a:rPr>
              <a:t> is manifold vector</a:t>
            </a:r>
            <a:endParaRPr lang="zh-TW" altLang="en-US" dirty="0">
              <a:latin typeface="Times New Roman" pitchFamily="18" charset="0"/>
              <a:cs typeface="Times New Roman" pitchFamily="18" charset="0"/>
            </a:endParaRPr>
          </a:p>
        </p:txBody>
      </p:sp>
      <p:sp>
        <p:nvSpPr>
          <p:cNvPr id="9626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6259" name="Object 3"/>
          <p:cNvGraphicFramePr>
            <a:graphicFrameLocks noChangeAspect="1"/>
          </p:cNvGraphicFramePr>
          <p:nvPr/>
        </p:nvGraphicFramePr>
        <p:xfrm>
          <a:off x="2085324" y="2492896"/>
          <a:ext cx="3854828" cy="1584176"/>
        </p:xfrm>
        <a:graphic>
          <a:graphicData uri="http://schemas.openxmlformats.org/presentationml/2006/ole">
            <p:oleObj spid="_x0000_s96259" name="Equation" r:id="rId4" imgW="2781300" imgH="1143000" progId="Equation.DSMT4">
              <p:embed/>
            </p:oleObj>
          </a:graphicData>
        </a:graphic>
      </p:graphicFrame>
      <p:sp>
        <p:nvSpPr>
          <p:cNvPr id="9626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6261" name="Object 5"/>
          <p:cNvGraphicFramePr>
            <a:graphicFrameLocks noChangeAspect="1"/>
          </p:cNvGraphicFramePr>
          <p:nvPr/>
        </p:nvGraphicFramePr>
        <p:xfrm>
          <a:off x="1711414" y="4149080"/>
          <a:ext cx="4416526" cy="2448272"/>
        </p:xfrm>
        <a:graphic>
          <a:graphicData uri="http://schemas.openxmlformats.org/presentationml/2006/ole">
            <p:oleObj spid="_x0000_s96261" name="Equation" r:id="rId5" imgW="3009600" imgH="1663560" progId="Equation.DSMT4">
              <p:embed/>
            </p:oleObj>
          </a:graphicData>
        </a:graphic>
      </p:graphicFrame>
      <p:sp>
        <p:nvSpPr>
          <p:cNvPr id="9626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6263" name="Object 7"/>
          <p:cNvGraphicFramePr>
            <a:graphicFrameLocks noChangeAspect="1"/>
          </p:cNvGraphicFramePr>
          <p:nvPr/>
        </p:nvGraphicFramePr>
        <p:xfrm>
          <a:off x="6012160" y="5732487"/>
          <a:ext cx="2622550" cy="504825"/>
        </p:xfrm>
        <a:graphic>
          <a:graphicData uri="http://schemas.openxmlformats.org/presentationml/2006/ole">
            <p:oleObj spid="_x0000_s96263" name="Equation" r:id="rId6" imgW="2374560" imgH="457200" progId="Equation.DSMT4">
              <p:embed/>
            </p:oleObj>
          </a:graphicData>
        </a:graphic>
      </p:graphicFrame>
      <p:graphicFrame>
        <p:nvGraphicFramePr>
          <p:cNvPr id="5" name="Object 8"/>
          <p:cNvGraphicFramePr>
            <a:graphicFrameLocks noChangeAspect="1"/>
          </p:cNvGraphicFramePr>
          <p:nvPr/>
        </p:nvGraphicFramePr>
        <p:xfrm>
          <a:off x="5580112" y="4203853"/>
          <a:ext cx="3168352" cy="449283"/>
        </p:xfrm>
        <a:graphic>
          <a:graphicData uri="http://schemas.openxmlformats.org/presentationml/2006/ole">
            <p:oleObj spid="_x0000_s96264" name="Equation" r:id="rId7" imgW="2145960" imgH="304560" progId="Equation.DSMT4">
              <p:embed/>
            </p:oleObj>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Superdirective Beamformer</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29</a:t>
            </a:fld>
            <a:endParaRPr lang="zh-TW" altLang="en-US"/>
          </a:p>
        </p:txBody>
      </p:sp>
      <p:graphicFrame>
        <p:nvGraphicFramePr>
          <p:cNvPr id="97282" name="Object 2"/>
          <p:cNvGraphicFramePr>
            <a:graphicFrameLocks noChangeAspect="1"/>
          </p:cNvGraphicFramePr>
          <p:nvPr/>
        </p:nvGraphicFramePr>
        <p:xfrm>
          <a:off x="2915816" y="1412776"/>
          <a:ext cx="3460007" cy="720080"/>
        </p:xfrm>
        <a:graphic>
          <a:graphicData uri="http://schemas.openxmlformats.org/presentationml/2006/ole">
            <p:oleObj spid="_x0000_s97282" name="Equation" r:id="rId3" imgW="2197100" imgH="457200" progId="Equation.DSMT4">
              <p:embed/>
            </p:oleObj>
          </a:graphicData>
        </a:graphic>
      </p:graphicFrame>
      <p:sp>
        <p:nvSpPr>
          <p:cNvPr id="972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7283" name="Object 3"/>
          <p:cNvGraphicFramePr>
            <a:graphicFrameLocks noChangeAspect="1"/>
          </p:cNvGraphicFramePr>
          <p:nvPr/>
        </p:nvGraphicFramePr>
        <p:xfrm>
          <a:off x="1979712" y="2492896"/>
          <a:ext cx="6031048" cy="2088232"/>
        </p:xfrm>
        <a:graphic>
          <a:graphicData uri="http://schemas.openxmlformats.org/presentationml/2006/ole">
            <p:oleObj spid="_x0000_s97283" name="Equation" r:id="rId4" imgW="4178300" imgH="1447800" progId="Equation.DSMT4">
              <p:embed/>
            </p:oleObj>
          </a:graphicData>
        </a:graphic>
      </p:graphicFrame>
      <p:sp>
        <p:nvSpPr>
          <p:cNvPr id="972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7285" name="Object 5"/>
          <p:cNvGraphicFramePr>
            <a:graphicFrameLocks noChangeAspect="1"/>
          </p:cNvGraphicFramePr>
          <p:nvPr/>
        </p:nvGraphicFramePr>
        <p:xfrm>
          <a:off x="2698292" y="5373216"/>
          <a:ext cx="3745916" cy="792088"/>
        </p:xfrm>
        <a:graphic>
          <a:graphicData uri="http://schemas.openxmlformats.org/presentationml/2006/ole">
            <p:oleObj spid="_x0000_s97285" name="Equation" r:id="rId5" imgW="2159000" imgH="457200" progId="Equation.DSMT4">
              <p:embed/>
            </p:oleObj>
          </a:graphicData>
        </a:graphic>
      </p:graphicFrame>
      <p:sp>
        <p:nvSpPr>
          <p:cNvPr id="9" name="文字方塊 8"/>
          <p:cNvSpPr txBox="1"/>
          <p:nvPr/>
        </p:nvSpPr>
        <p:spPr>
          <a:xfrm>
            <a:off x="1547664" y="4787860"/>
            <a:ext cx="7128792" cy="369332"/>
          </a:xfrm>
          <a:prstGeom prst="rect">
            <a:avLst/>
          </a:prstGeom>
          <a:noFill/>
        </p:spPr>
        <p:txBody>
          <a:bodyPr wrap="square" rtlCol="0">
            <a:spAutoFit/>
          </a:bodyPr>
          <a:lstStyle/>
          <a:p>
            <a:r>
              <a:rPr lang="en-US" altLang="zh-TW" dirty="0" smtClean="0"/>
              <a:t>A superdirective array can be obtained by maximizing the DI of the array</a:t>
            </a:r>
            <a:endParaRPr lang="zh-TW"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投影片編號版面配置區 5"/>
          <p:cNvSpPr>
            <a:spLocks noGrp="1"/>
          </p:cNvSpPr>
          <p:nvPr>
            <p:ph type="sldNum" sz="quarter" idx="12"/>
          </p:nvPr>
        </p:nvSpPr>
        <p:spPr>
          <a:noFill/>
        </p:spPr>
        <p:txBody>
          <a:bodyPr/>
          <a:lstStyle/>
          <a:p>
            <a:fld id="{1F06B06F-E85C-47E9-9C04-3F17F07147F1}" type="slidenum">
              <a:rPr lang="en-US" altLang="zh-TW" smtClean="0">
                <a:ea typeface="新細明體" charset="-120"/>
              </a:rPr>
              <a:pPr/>
              <a:t>3</a:t>
            </a:fld>
            <a:endParaRPr lang="en-US" altLang="zh-TW" smtClean="0">
              <a:ea typeface="新細明體" charset="-120"/>
            </a:endParaRPr>
          </a:p>
        </p:txBody>
      </p:sp>
      <p:sp>
        <p:nvSpPr>
          <p:cNvPr id="3077" name="Rectangle 2"/>
          <p:cNvSpPr>
            <a:spLocks noGrp="1" noChangeArrowheads="1"/>
          </p:cNvSpPr>
          <p:nvPr>
            <p:ph type="title"/>
          </p:nvPr>
        </p:nvSpPr>
        <p:spPr/>
        <p:txBody>
          <a:bodyPr/>
          <a:lstStyle/>
          <a:p>
            <a:pPr eaLnBrk="1" hangingPunct="1"/>
            <a:r>
              <a:rPr lang="en-US" altLang="zh-TW" sz="3600" dirty="0" smtClean="0">
                <a:ea typeface="全真楷書" pitchFamily="49" charset="-120"/>
              </a:rPr>
              <a:t>Nearfield Imaging vs. Farfield Imaging</a:t>
            </a:r>
          </a:p>
        </p:txBody>
      </p:sp>
      <p:graphicFrame>
        <p:nvGraphicFramePr>
          <p:cNvPr id="5" name="表格 4"/>
          <p:cNvGraphicFramePr>
            <a:graphicFrameLocks noGrp="1"/>
          </p:cNvGraphicFramePr>
          <p:nvPr/>
        </p:nvGraphicFramePr>
        <p:xfrm>
          <a:off x="1259632" y="1582492"/>
          <a:ext cx="7488833" cy="4366788"/>
        </p:xfrm>
        <a:graphic>
          <a:graphicData uri="http://schemas.openxmlformats.org/drawingml/2006/table">
            <a:tbl>
              <a:tblPr/>
              <a:tblGrid>
                <a:gridCol w="2763192"/>
                <a:gridCol w="2560767"/>
                <a:gridCol w="2164874"/>
              </a:tblGrid>
              <a:tr h="522058">
                <a:tc>
                  <a:txBody>
                    <a:bodyPr/>
                    <a:lstStyle/>
                    <a:p>
                      <a:pPr>
                        <a:lnSpc>
                          <a:spcPct val="150000"/>
                        </a:lnSpc>
                        <a:spcAft>
                          <a:spcPts val="0"/>
                        </a:spcAft>
                      </a:pPr>
                      <a:endParaRPr lang="en-US" sz="1800" kern="100">
                        <a:latin typeface="Times New Roman"/>
                        <a:ea typeface="新細明體"/>
                        <a:cs typeface="Times New Roman"/>
                      </a:endParaRPr>
                    </a:p>
                  </a:txBody>
                  <a:tcPr marL="68580" marR="68580"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800" kern="100">
                          <a:latin typeface="Times New Roman"/>
                          <a:ea typeface="新細明體"/>
                          <a:cs typeface="Times New Roman"/>
                        </a:rPr>
                        <a:t>Farfield array</a:t>
                      </a:r>
                      <a:endParaRPr lang="zh-TW" sz="1800" kern="100">
                        <a:latin typeface="Times New Roman"/>
                        <a:ea typeface="新細明體"/>
                        <a:cs typeface="Times New Roman"/>
                      </a:endParaRPr>
                    </a:p>
                  </a:txBody>
                  <a:tcPr marL="68580" marR="68580"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800" kern="100">
                          <a:latin typeface="Times New Roman"/>
                          <a:ea typeface="新細明體"/>
                          <a:cs typeface="Times New Roman"/>
                        </a:rPr>
                        <a:t>Nearfield array</a:t>
                      </a:r>
                      <a:endParaRPr lang="zh-TW" sz="1800" kern="100">
                        <a:latin typeface="Times New Roman"/>
                        <a:ea typeface="新細明體"/>
                        <a:cs typeface="Times New Roman"/>
                      </a:endParaRPr>
                    </a:p>
                  </a:txBody>
                  <a:tcPr marL="68580" marR="68580"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4116">
                <a:tc>
                  <a:txBody>
                    <a:bodyPr/>
                    <a:lstStyle/>
                    <a:p>
                      <a:pPr>
                        <a:lnSpc>
                          <a:spcPct val="150000"/>
                        </a:lnSpc>
                        <a:spcAft>
                          <a:spcPts val="0"/>
                        </a:spcAft>
                      </a:pPr>
                      <a:r>
                        <a:rPr lang="en-US" sz="1800" kern="100">
                          <a:latin typeface="Times New Roman"/>
                          <a:ea typeface="新細明體"/>
                          <a:cs typeface="Times New Roman"/>
                        </a:rPr>
                        <a:t>Source</a:t>
                      </a:r>
                      <a:endParaRPr lang="zh-TW" sz="1800" kern="100">
                        <a:latin typeface="Times New Roman"/>
                        <a:ea typeface="新細明體"/>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800" kern="100">
                          <a:latin typeface="Times New Roman"/>
                          <a:ea typeface="新細明體"/>
                          <a:cs typeface="Times New Roman"/>
                        </a:rPr>
                        <a:t>simple source</a:t>
                      </a:r>
                      <a:endParaRPr lang="zh-TW" sz="1800" kern="100">
                        <a:latin typeface="Times New Roman"/>
                        <a:ea typeface="新細明體"/>
                        <a:cs typeface="Times New Roman"/>
                      </a:endParaRPr>
                    </a:p>
                    <a:p>
                      <a:pPr algn="ctr">
                        <a:lnSpc>
                          <a:spcPct val="150000"/>
                        </a:lnSpc>
                        <a:spcAft>
                          <a:spcPts val="0"/>
                        </a:spcAft>
                      </a:pPr>
                      <a:r>
                        <a:rPr lang="en-US" sz="1800" kern="100">
                          <a:latin typeface="Times New Roman"/>
                          <a:ea typeface="新細明體"/>
                          <a:cs typeface="Times New Roman"/>
                        </a:rPr>
                        <a:t>(planar or spherical waves)</a:t>
                      </a:r>
                      <a:endParaRPr lang="zh-TW" sz="1800" kern="100">
                        <a:latin typeface="Times New Roman"/>
                        <a:ea typeface="新細明體"/>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800" kern="100">
                          <a:latin typeface="Times New Roman"/>
                          <a:ea typeface="新細明體"/>
                          <a:cs typeface="Times New Roman"/>
                        </a:rPr>
                        <a:t>distributed</a:t>
                      </a:r>
                      <a:endParaRPr lang="zh-TW" sz="1800" kern="100">
                        <a:latin typeface="Times New Roman"/>
                        <a:ea typeface="新細明體"/>
                        <a:cs typeface="Times New Roman"/>
                      </a:endParaRPr>
                    </a:p>
                    <a:p>
                      <a:pPr algn="ctr">
                        <a:lnSpc>
                          <a:spcPct val="150000"/>
                        </a:lnSpc>
                        <a:spcAft>
                          <a:spcPts val="0"/>
                        </a:spcAft>
                      </a:pPr>
                      <a:r>
                        <a:rPr lang="en-US" sz="1800" kern="100">
                          <a:latin typeface="Times New Roman"/>
                          <a:ea typeface="新細明體"/>
                          <a:cs typeface="Times New Roman"/>
                        </a:rPr>
                        <a:t>source</a:t>
                      </a:r>
                      <a:endParaRPr lang="zh-TW" sz="1800" kern="100">
                        <a:latin typeface="Times New Roman"/>
                        <a:ea typeface="新細明體"/>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r>
              <a:tr h="522058">
                <a:tc>
                  <a:txBody>
                    <a:bodyPr/>
                    <a:lstStyle/>
                    <a:p>
                      <a:pPr>
                        <a:lnSpc>
                          <a:spcPct val="150000"/>
                        </a:lnSpc>
                        <a:spcAft>
                          <a:spcPts val="0"/>
                        </a:spcAft>
                      </a:pPr>
                      <a:r>
                        <a:rPr lang="en-US" sz="1800" kern="100">
                          <a:latin typeface="Times New Roman"/>
                          <a:ea typeface="新細明體"/>
                          <a:cs typeface="Times New Roman"/>
                        </a:rPr>
                        <a:t>Distance</a:t>
                      </a:r>
                      <a:endParaRPr lang="zh-TW" sz="18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800" kern="100">
                          <a:latin typeface="Times New Roman"/>
                          <a:ea typeface="新細明體"/>
                          <a:cs typeface="Times New Roman"/>
                        </a:rPr>
                        <a:t>large</a:t>
                      </a:r>
                      <a:endParaRPr lang="zh-TW" sz="18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800" kern="100">
                          <a:latin typeface="Times New Roman"/>
                          <a:ea typeface="新細明體"/>
                          <a:cs typeface="Times New Roman"/>
                        </a:rPr>
                        <a:t>small</a:t>
                      </a:r>
                      <a:endParaRPr lang="zh-TW" sz="1800" kern="100">
                        <a:latin typeface="Times New Roman"/>
                        <a:ea typeface="新細明體"/>
                        <a:cs typeface="Times New Roman"/>
                      </a:endParaRPr>
                    </a:p>
                  </a:txBody>
                  <a:tcPr marL="68580" marR="68580" marT="0" marB="0" anchor="ctr">
                    <a:lnL>
                      <a:noFill/>
                    </a:lnL>
                    <a:lnR>
                      <a:noFill/>
                    </a:lnR>
                    <a:lnT>
                      <a:noFill/>
                    </a:lnT>
                    <a:lnB>
                      <a:noFill/>
                    </a:lnB>
                  </a:tcPr>
                </a:tc>
              </a:tr>
              <a:tr h="522058">
                <a:tc>
                  <a:txBody>
                    <a:bodyPr/>
                    <a:lstStyle/>
                    <a:p>
                      <a:pPr>
                        <a:lnSpc>
                          <a:spcPct val="150000"/>
                        </a:lnSpc>
                        <a:spcAft>
                          <a:spcPts val="0"/>
                        </a:spcAft>
                      </a:pPr>
                      <a:r>
                        <a:rPr lang="en-US" sz="1800" kern="100">
                          <a:latin typeface="Times New Roman"/>
                          <a:ea typeface="新細明體"/>
                          <a:cs typeface="Times New Roman"/>
                        </a:rPr>
                        <a:t>Source size</a:t>
                      </a:r>
                      <a:endParaRPr lang="zh-TW" sz="18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800" kern="100">
                          <a:latin typeface="Times New Roman"/>
                          <a:ea typeface="新細明體"/>
                          <a:cs typeface="Times New Roman"/>
                        </a:rPr>
                        <a:t>large</a:t>
                      </a:r>
                      <a:endParaRPr lang="zh-TW" sz="18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800" kern="100">
                          <a:latin typeface="Times New Roman"/>
                          <a:ea typeface="新細明體"/>
                          <a:cs typeface="Times New Roman"/>
                        </a:rPr>
                        <a:t>small</a:t>
                      </a:r>
                      <a:endParaRPr lang="zh-TW" sz="1800" kern="100">
                        <a:latin typeface="Times New Roman"/>
                        <a:ea typeface="新細明體"/>
                        <a:cs typeface="Times New Roman"/>
                      </a:endParaRPr>
                    </a:p>
                  </a:txBody>
                  <a:tcPr marL="68580" marR="68580" marT="0" marB="0" anchor="ctr">
                    <a:lnL>
                      <a:noFill/>
                    </a:lnL>
                    <a:lnR>
                      <a:noFill/>
                    </a:lnR>
                    <a:lnT>
                      <a:noFill/>
                    </a:lnT>
                    <a:lnB>
                      <a:noFill/>
                    </a:lnB>
                  </a:tcPr>
                </a:tc>
              </a:tr>
              <a:tr h="522058">
                <a:tc>
                  <a:txBody>
                    <a:bodyPr/>
                    <a:lstStyle/>
                    <a:p>
                      <a:pPr>
                        <a:lnSpc>
                          <a:spcPct val="150000"/>
                        </a:lnSpc>
                        <a:spcAft>
                          <a:spcPts val="0"/>
                        </a:spcAft>
                      </a:pPr>
                      <a:r>
                        <a:rPr lang="en-US" sz="1800" kern="100">
                          <a:latin typeface="Times New Roman"/>
                          <a:ea typeface="新細明體"/>
                          <a:cs typeface="Times New Roman"/>
                        </a:rPr>
                        <a:t>System</a:t>
                      </a:r>
                      <a:endParaRPr lang="zh-TW" sz="18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800" kern="100">
                          <a:latin typeface="Times New Roman"/>
                          <a:ea typeface="新細明體"/>
                          <a:cs typeface="Times New Roman"/>
                        </a:rPr>
                        <a:t>MISO</a:t>
                      </a:r>
                      <a:endParaRPr lang="zh-TW" sz="18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800" kern="100">
                          <a:latin typeface="Times New Roman"/>
                          <a:ea typeface="新細明體"/>
                          <a:cs typeface="Times New Roman"/>
                        </a:rPr>
                        <a:t>MIMO</a:t>
                      </a:r>
                      <a:endParaRPr lang="zh-TW" sz="1800" kern="100">
                        <a:latin typeface="Times New Roman"/>
                        <a:ea typeface="新細明體"/>
                        <a:cs typeface="Times New Roman"/>
                      </a:endParaRPr>
                    </a:p>
                  </a:txBody>
                  <a:tcPr marL="68580" marR="68580" marT="0" marB="0" anchor="ctr">
                    <a:lnL>
                      <a:noFill/>
                    </a:lnL>
                    <a:lnR>
                      <a:noFill/>
                    </a:lnR>
                    <a:lnT>
                      <a:noFill/>
                    </a:lnT>
                    <a:lnB>
                      <a:noFill/>
                    </a:lnB>
                  </a:tcPr>
                </a:tc>
              </a:tr>
              <a:tr h="522058">
                <a:tc>
                  <a:txBody>
                    <a:bodyPr/>
                    <a:lstStyle/>
                    <a:p>
                      <a:pPr>
                        <a:lnSpc>
                          <a:spcPct val="150000"/>
                        </a:lnSpc>
                        <a:spcAft>
                          <a:spcPts val="0"/>
                        </a:spcAft>
                      </a:pPr>
                      <a:r>
                        <a:rPr lang="en-US" sz="1800" kern="100" dirty="0" smtClean="0">
                          <a:latin typeface="Times New Roman"/>
                          <a:ea typeface="新細明體"/>
                          <a:cs typeface="Times New Roman"/>
                        </a:rPr>
                        <a:t>Focus </a:t>
                      </a:r>
                      <a:r>
                        <a:rPr lang="en-US" sz="1800" kern="100" dirty="0">
                          <a:latin typeface="Times New Roman"/>
                          <a:ea typeface="新細明體"/>
                          <a:cs typeface="Times New Roman"/>
                        </a:rPr>
                        <a:t>point</a:t>
                      </a:r>
                      <a:endParaRPr lang="zh-TW" sz="1800" kern="100" dirty="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800" kern="100">
                          <a:latin typeface="Times New Roman"/>
                          <a:ea typeface="新細明體"/>
                          <a:cs typeface="Times New Roman"/>
                        </a:rPr>
                        <a:t>single</a:t>
                      </a:r>
                      <a:endParaRPr lang="zh-TW" sz="18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800" kern="100" dirty="0">
                          <a:latin typeface="Times New Roman"/>
                          <a:ea typeface="新細明體"/>
                          <a:cs typeface="Times New Roman"/>
                        </a:rPr>
                        <a:t>multiple</a:t>
                      </a:r>
                      <a:endParaRPr lang="zh-TW" sz="1800" kern="100" dirty="0">
                        <a:latin typeface="Times New Roman"/>
                        <a:ea typeface="新細明體"/>
                        <a:cs typeface="Times New Roman"/>
                      </a:endParaRPr>
                    </a:p>
                  </a:txBody>
                  <a:tcPr marL="68580" marR="68580" marT="0" marB="0" anchor="ctr">
                    <a:lnL>
                      <a:noFill/>
                    </a:lnL>
                    <a:lnR>
                      <a:noFill/>
                    </a:lnR>
                    <a:lnT>
                      <a:noFill/>
                    </a:lnT>
                    <a:lnB>
                      <a:noFill/>
                    </a:lnB>
                  </a:tcPr>
                </a:tc>
              </a:tr>
              <a:tr h="522058">
                <a:tc>
                  <a:txBody>
                    <a:bodyPr/>
                    <a:lstStyle/>
                    <a:p>
                      <a:pPr>
                        <a:lnSpc>
                          <a:spcPct val="150000"/>
                        </a:lnSpc>
                        <a:spcAft>
                          <a:spcPts val="0"/>
                        </a:spcAft>
                      </a:pPr>
                      <a:r>
                        <a:rPr lang="en-US" sz="1600" kern="100">
                          <a:latin typeface="Times New Roman"/>
                          <a:ea typeface="新細明體"/>
                          <a:cs typeface="Times New Roman"/>
                        </a:rPr>
                        <a:t>Conditioning</a:t>
                      </a:r>
                      <a:endParaRPr lang="zh-TW" sz="1600" kern="100">
                        <a:latin typeface="Times New Roman"/>
                        <a:ea typeface="新細明體"/>
                        <a:cs typeface="Times New Roman"/>
                      </a:endParaRPr>
                    </a:p>
                  </a:txBody>
                  <a:tcPr marL="68580" marR="68580" marT="0" marB="0" anchor="ctr">
                    <a:lnL>
                      <a:noFill/>
                    </a:lnL>
                    <a:lnR>
                      <a:noFill/>
                    </a:lnR>
                    <a:lnT>
                      <a:noFill/>
                    </a:lnT>
                    <a:lnB w="19050" cap="flat" cmpd="dbl"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kern="100">
                          <a:latin typeface="Times New Roman"/>
                          <a:ea typeface="新細明體"/>
                          <a:cs typeface="Times New Roman"/>
                        </a:rPr>
                        <a:t>poor</a:t>
                      </a:r>
                      <a:endParaRPr lang="zh-TW" sz="1600" kern="100">
                        <a:latin typeface="Times New Roman"/>
                        <a:ea typeface="新細明體"/>
                        <a:cs typeface="Times New Roman"/>
                      </a:endParaRPr>
                    </a:p>
                  </a:txBody>
                  <a:tcPr marL="68580" marR="68580" marT="0" marB="0" anchor="ctr">
                    <a:lnL>
                      <a:noFill/>
                    </a:lnL>
                    <a:lnR>
                      <a:noFill/>
                    </a:lnR>
                    <a:lnT>
                      <a:noFill/>
                    </a:lnT>
                    <a:lnB w="19050" cap="flat" cmpd="dbl"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kern="100" dirty="0">
                          <a:latin typeface="Times New Roman"/>
                          <a:ea typeface="新細明體"/>
                          <a:cs typeface="Times New Roman"/>
                        </a:rPr>
                        <a:t>good</a:t>
                      </a:r>
                      <a:endParaRPr lang="zh-TW" sz="1600" kern="100" dirty="0">
                        <a:latin typeface="Times New Roman"/>
                        <a:ea typeface="新細明體"/>
                        <a:cs typeface="Times New Roman"/>
                      </a:endParaRPr>
                    </a:p>
                  </a:txBody>
                  <a:tcPr marL="68580" marR="68580" marT="0" marB="0" anchor="ctr">
                    <a:lnL>
                      <a:noFill/>
                    </a:lnL>
                    <a:lnR>
                      <a:noFill/>
                    </a:lnR>
                    <a:lnT>
                      <a:noFill/>
                    </a:lnT>
                    <a:lnB w="19050" cap="flat" cmpd="dbl" algn="ctr">
                      <a:solidFill>
                        <a:srgbClr val="000000"/>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Superdirective Beamformer</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30</a:t>
            </a:fld>
            <a:endParaRPr lang="zh-TW" altLang="en-US"/>
          </a:p>
        </p:txBody>
      </p:sp>
      <p:graphicFrame>
        <p:nvGraphicFramePr>
          <p:cNvPr id="98306" name="Object 2"/>
          <p:cNvGraphicFramePr>
            <a:graphicFrameLocks noChangeAspect="1"/>
          </p:cNvGraphicFramePr>
          <p:nvPr/>
        </p:nvGraphicFramePr>
        <p:xfrm>
          <a:off x="2987824" y="1628800"/>
          <a:ext cx="3744913" cy="790575"/>
        </p:xfrm>
        <a:graphic>
          <a:graphicData uri="http://schemas.openxmlformats.org/presentationml/2006/ole">
            <p:oleObj spid="_x0000_s98306" name="Equation" r:id="rId3" imgW="2159000" imgH="457200" progId="Equation.DSMT4">
              <p:embed/>
            </p:oleObj>
          </a:graphicData>
        </a:graphic>
      </p:graphicFrame>
      <p:sp>
        <p:nvSpPr>
          <p:cNvPr id="6" name="矩形 5"/>
          <p:cNvSpPr/>
          <p:nvPr/>
        </p:nvSpPr>
        <p:spPr>
          <a:xfrm>
            <a:off x="1619672" y="2420888"/>
            <a:ext cx="6696744" cy="369332"/>
          </a:xfrm>
          <a:prstGeom prst="rect">
            <a:avLst/>
          </a:prstGeom>
        </p:spPr>
        <p:txBody>
          <a:bodyPr wrap="square">
            <a:spAutoFit/>
          </a:bodyPr>
          <a:lstStyle/>
          <a:p>
            <a:r>
              <a:rPr lang="en-US" altLang="zh-TW" dirty="0" smtClean="0">
                <a:latin typeface="Times New Roman" pitchFamily="18" charset="0"/>
                <a:cs typeface="Times New Roman" pitchFamily="18" charset="0"/>
              </a:rPr>
              <a:t>which is equivalent to the following constrained optimization problem</a:t>
            </a:r>
            <a:endParaRPr lang="zh-TW" altLang="en-US" dirty="0">
              <a:latin typeface="Times New Roman" pitchFamily="18" charset="0"/>
              <a:cs typeface="Times New Roman" pitchFamily="18" charset="0"/>
            </a:endParaRPr>
          </a:p>
        </p:txBody>
      </p:sp>
      <p:sp>
        <p:nvSpPr>
          <p:cNvPr id="983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8307" name="Object 3"/>
          <p:cNvGraphicFramePr>
            <a:graphicFrameLocks noChangeAspect="1"/>
          </p:cNvGraphicFramePr>
          <p:nvPr/>
        </p:nvGraphicFramePr>
        <p:xfrm>
          <a:off x="3311525" y="2856979"/>
          <a:ext cx="2921000" cy="1508125"/>
        </p:xfrm>
        <a:graphic>
          <a:graphicData uri="http://schemas.openxmlformats.org/presentationml/2006/ole">
            <p:oleObj spid="_x0000_s98307" name="Equation" r:id="rId4" imgW="1955520" imgH="1015920" progId="Equation.DSMT4">
              <p:embed/>
            </p:oleObj>
          </a:graphicData>
        </a:graphic>
      </p:graphicFrame>
      <p:sp>
        <p:nvSpPr>
          <p:cNvPr id="9" name="矩形 8"/>
          <p:cNvSpPr/>
          <p:nvPr/>
        </p:nvSpPr>
        <p:spPr>
          <a:xfrm>
            <a:off x="1691680" y="4355812"/>
            <a:ext cx="6552728" cy="369332"/>
          </a:xfrm>
          <a:prstGeom prst="rect">
            <a:avLst/>
          </a:prstGeom>
        </p:spPr>
        <p:txBody>
          <a:bodyPr wrap="square">
            <a:spAutoFit/>
          </a:bodyPr>
          <a:lstStyle/>
          <a:p>
            <a:r>
              <a:rPr lang="en-US" altLang="zh-TW" dirty="0" smtClean="0">
                <a:latin typeface="Times New Roman" pitchFamily="18" charset="0"/>
                <a:cs typeface="Times New Roman" pitchFamily="18" charset="0"/>
              </a:rPr>
              <a:t>For ill-conditioned </a:t>
            </a:r>
            <a:r>
              <a:rPr lang="en-US" altLang="zh-TW" b="1" dirty="0" smtClean="0">
                <a:latin typeface="Times New Roman" pitchFamily="18" charset="0"/>
                <a:cs typeface="Times New Roman" pitchFamily="18" charset="0"/>
              </a:rPr>
              <a:t>R</a:t>
            </a:r>
            <a:r>
              <a:rPr lang="en-US" altLang="zh-TW" i="1" baseline="-25000" dirty="0" smtClean="0">
                <a:latin typeface="Times New Roman" pitchFamily="18" charset="0"/>
                <a:cs typeface="Times New Roman" pitchFamily="18" charset="0"/>
              </a:rPr>
              <a:t>vv</a:t>
            </a:r>
            <a:r>
              <a:rPr lang="en-US" altLang="zh-TW" dirty="0" smtClean="0">
                <a:latin typeface="Times New Roman" pitchFamily="18" charset="0"/>
                <a:cs typeface="Times New Roman" pitchFamily="18" charset="0"/>
              </a:rPr>
              <a:t>, we may regularize the weight vector as</a:t>
            </a:r>
            <a:endParaRPr lang="zh-TW" altLang="en-US" dirty="0">
              <a:latin typeface="Times New Roman" pitchFamily="18" charset="0"/>
              <a:cs typeface="Times New Roman" pitchFamily="18" charset="0"/>
            </a:endParaRPr>
          </a:p>
        </p:txBody>
      </p:sp>
      <p:sp>
        <p:nvSpPr>
          <p:cNvPr id="9831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8309" name="Object 5"/>
          <p:cNvGraphicFramePr>
            <a:graphicFrameLocks noChangeAspect="1"/>
          </p:cNvGraphicFramePr>
          <p:nvPr/>
        </p:nvGraphicFramePr>
        <p:xfrm>
          <a:off x="3059832" y="4779677"/>
          <a:ext cx="3672408" cy="737555"/>
        </p:xfrm>
        <a:graphic>
          <a:graphicData uri="http://schemas.openxmlformats.org/presentationml/2006/ole">
            <p:oleObj spid="_x0000_s98309" name="Equation" r:id="rId5" imgW="2273300" imgH="457200" progId="Equation.DSMT4">
              <p:embed/>
            </p:oleObj>
          </a:graphicData>
        </a:graphic>
      </p:graphicFrame>
      <p:sp>
        <p:nvSpPr>
          <p:cNvPr id="15" name="矩形 14"/>
          <p:cNvSpPr/>
          <p:nvPr/>
        </p:nvSpPr>
        <p:spPr>
          <a:xfrm>
            <a:off x="1547664" y="5602014"/>
            <a:ext cx="7200800" cy="646331"/>
          </a:xfrm>
          <a:prstGeom prst="rect">
            <a:avLst/>
          </a:prstGeom>
        </p:spPr>
        <p:txBody>
          <a:bodyPr wrap="square">
            <a:spAutoFit/>
          </a:bodyPr>
          <a:lstStyle/>
          <a:p>
            <a:pPr algn="just"/>
            <a:r>
              <a:rPr lang="en-US" altLang="zh-TW" dirty="0" smtClean="0">
                <a:latin typeface="Times New Roman" pitchFamily="18" charset="0"/>
                <a:cs typeface="Times New Roman" pitchFamily="18" charset="0"/>
              </a:rPr>
              <a:t>The regularization constant </a:t>
            </a:r>
            <a:r>
              <a:rPr lang="en-US" altLang="zh-TW" i="1" dirty="0" smtClean="0">
                <a:latin typeface="Times New Roman" pitchFamily="18" charset="0"/>
                <a:cs typeface="Times New Roman" pitchFamily="18" charset="0"/>
              </a:rPr>
              <a:t>ε</a:t>
            </a:r>
            <a:r>
              <a:rPr lang="en-US" altLang="zh-TW" dirty="0" smtClean="0">
                <a:latin typeface="Times New Roman" pitchFamily="18" charset="0"/>
                <a:cs typeface="Times New Roman" pitchFamily="18" charset="0"/>
              </a:rPr>
              <a:t> can be varied from 0 to ∞, which corresponds to the superdirective beamformer and the DAS beamformer, respectively.</a:t>
            </a:r>
            <a:endParaRPr lang="zh-TW" altLang="en-US" dirty="0">
              <a:latin typeface="Times New Roman" pitchFamily="18" charset="0"/>
              <a:cs typeface="Times New Roman" pitchFamily="18" charset="0"/>
            </a:endParaRPr>
          </a:p>
        </p:txBody>
      </p:sp>
      <p:sp>
        <p:nvSpPr>
          <p:cNvPr id="12" name="文字方塊 11"/>
          <p:cNvSpPr txBox="1"/>
          <p:nvPr/>
        </p:nvSpPr>
        <p:spPr>
          <a:xfrm>
            <a:off x="6588224" y="3861048"/>
            <a:ext cx="1512168" cy="369332"/>
          </a:xfrm>
          <a:prstGeom prst="rect">
            <a:avLst/>
          </a:prstGeom>
          <a:noFill/>
        </p:spPr>
        <p:txBody>
          <a:bodyPr wrap="square" rtlCol="0">
            <a:spAutoFit/>
          </a:bodyPr>
          <a:lstStyle/>
          <a:p>
            <a:r>
              <a:rPr lang="en-US" altLang="zh-TW" dirty="0" smtClean="0">
                <a:sym typeface="Wingdings" pitchFamily="2" charset="2"/>
              </a:rPr>
              <a:t> See MVDR</a:t>
            </a:r>
            <a:endParaRPr lang="zh-TW"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Superdirective Beamformer</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31</a:t>
            </a:fld>
            <a:endParaRPr lang="zh-TW" altLang="en-US"/>
          </a:p>
        </p:txBody>
      </p:sp>
      <p:pic>
        <p:nvPicPr>
          <p:cNvPr id="99330" name="Picture 2"/>
          <p:cNvPicPr>
            <a:picLocks noChangeAspect="1" noChangeArrowheads="1"/>
          </p:cNvPicPr>
          <p:nvPr/>
        </p:nvPicPr>
        <p:blipFill>
          <a:blip r:embed="rId3" cstate="print"/>
          <a:srcRect/>
          <a:stretch>
            <a:fillRect/>
          </a:stretch>
        </p:blipFill>
        <p:spPr bwMode="auto">
          <a:xfrm>
            <a:off x="2771800" y="1234429"/>
            <a:ext cx="3600594" cy="2698627"/>
          </a:xfrm>
          <a:prstGeom prst="rect">
            <a:avLst/>
          </a:prstGeom>
          <a:noFill/>
          <a:ln w="9525">
            <a:noFill/>
            <a:miter lim="800000"/>
            <a:headEnd/>
            <a:tailEnd/>
          </a:ln>
        </p:spPr>
      </p:pic>
      <p:pic>
        <p:nvPicPr>
          <p:cNvPr id="99331" name="Picture 3"/>
          <p:cNvPicPr>
            <a:picLocks noChangeAspect="1" noChangeArrowheads="1"/>
          </p:cNvPicPr>
          <p:nvPr/>
        </p:nvPicPr>
        <p:blipFill>
          <a:blip r:embed="rId4" cstate="print"/>
          <a:srcRect/>
          <a:stretch>
            <a:fillRect/>
          </a:stretch>
        </p:blipFill>
        <p:spPr bwMode="auto">
          <a:xfrm>
            <a:off x="2771800" y="3933056"/>
            <a:ext cx="3600400" cy="2698482"/>
          </a:xfrm>
          <a:prstGeom prst="rect">
            <a:avLst/>
          </a:prstGeom>
          <a:noFill/>
          <a:ln w="9525">
            <a:noFill/>
            <a:miter lim="800000"/>
            <a:headEnd/>
            <a:tailEnd/>
          </a:ln>
        </p:spPr>
      </p:pic>
      <p:graphicFrame>
        <p:nvGraphicFramePr>
          <p:cNvPr id="108545" name="Object 1"/>
          <p:cNvGraphicFramePr>
            <a:graphicFrameLocks noChangeAspect="1"/>
          </p:cNvGraphicFramePr>
          <p:nvPr/>
        </p:nvGraphicFramePr>
        <p:xfrm>
          <a:off x="6444208" y="4581128"/>
          <a:ext cx="2163763" cy="1166812"/>
        </p:xfrm>
        <a:graphic>
          <a:graphicData uri="http://schemas.openxmlformats.org/presentationml/2006/ole">
            <p:oleObj spid="_x0000_s108545" name="Equation" r:id="rId5" imgW="1447560" imgH="787320" progId="Equation.DSMT4">
              <p:embed/>
            </p:oleObj>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03648" y="260648"/>
            <a:ext cx="7498080" cy="1143000"/>
          </a:xfrm>
        </p:spPr>
        <p:txBody>
          <a:bodyPr/>
          <a:lstStyle/>
          <a:p>
            <a:r>
              <a:rPr lang="en-US" altLang="zh-TW" dirty="0" smtClean="0"/>
              <a:t>Superdirective Beamformer</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32</a:t>
            </a:fld>
            <a:endParaRPr lang="zh-TW" altLang="en-US"/>
          </a:p>
        </p:txBody>
      </p:sp>
      <p:pic>
        <p:nvPicPr>
          <p:cNvPr id="100354" name="Picture 2"/>
          <p:cNvPicPr>
            <a:picLocks noChangeAspect="1" noChangeArrowheads="1"/>
          </p:cNvPicPr>
          <p:nvPr/>
        </p:nvPicPr>
        <p:blipFill>
          <a:blip r:embed="rId2" cstate="print"/>
          <a:srcRect/>
          <a:stretch>
            <a:fillRect/>
          </a:stretch>
        </p:blipFill>
        <p:spPr bwMode="auto">
          <a:xfrm>
            <a:off x="899592" y="2411451"/>
            <a:ext cx="4248472" cy="3177789"/>
          </a:xfrm>
          <a:prstGeom prst="rect">
            <a:avLst/>
          </a:prstGeom>
          <a:noFill/>
          <a:ln w="9525">
            <a:noFill/>
            <a:miter lim="800000"/>
            <a:headEnd/>
            <a:tailEnd/>
          </a:ln>
        </p:spPr>
      </p:pic>
      <p:pic>
        <p:nvPicPr>
          <p:cNvPr id="100355" name="Picture 3"/>
          <p:cNvPicPr>
            <a:picLocks noChangeAspect="1" noChangeArrowheads="1"/>
          </p:cNvPicPr>
          <p:nvPr/>
        </p:nvPicPr>
        <p:blipFill>
          <a:blip r:embed="rId3" cstate="print"/>
          <a:srcRect/>
          <a:stretch>
            <a:fillRect/>
          </a:stretch>
        </p:blipFill>
        <p:spPr bwMode="auto">
          <a:xfrm>
            <a:off x="4832441" y="2343497"/>
            <a:ext cx="4348071" cy="3245743"/>
          </a:xfrm>
          <a:prstGeom prst="rect">
            <a:avLst/>
          </a:prstGeom>
          <a:noFill/>
          <a:ln w="9525">
            <a:noFill/>
            <a:miter lim="800000"/>
            <a:headEnd/>
            <a:tailEnd/>
          </a:ln>
        </p:spPr>
      </p:pic>
      <p:sp>
        <p:nvSpPr>
          <p:cNvPr id="6" name="文字方塊 5"/>
          <p:cNvSpPr txBox="1"/>
          <p:nvPr/>
        </p:nvSpPr>
        <p:spPr>
          <a:xfrm>
            <a:off x="4067944" y="1763524"/>
            <a:ext cx="2232248" cy="369332"/>
          </a:xfrm>
          <a:prstGeom prst="rect">
            <a:avLst/>
          </a:prstGeom>
          <a:noFill/>
        </p:spPr>
        <p:txBody>
          <a:bodyPr wrap="square" rtlCol="0">
            <a:spAutoFit/>
          </a:bodyPr>
          <a:lstStyle/>
          <a:p>
            <a:r>
              <a:rPr lang="en-US" altLang="zh-TW" dirty="0" smtClean="0">
                <a:solidFill>
                  <a:srgbClr val="0000FF"/>
                </a:solidFill>
              </a:rPr>
              <a:t>Broadside array</a:t>
            </a:r>
            <a:endParaRPr lang="zh-TW" altLang="en-US" dirty="0">
              <a:solidFill>
                <a:srgbClr val="0000FF"/>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Superdirective Beamformer</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33</a:t>
            </a:fld>
            <a:endParaRPr lang="zh-TW" altLang="en-US"/>
          </a:p>
        </p:txBody>
      </p:sp>
      <p:pic>
        <p:nvPicPr>
          <p:cNvPr id="101378" name="Picture 2"/>
          <p:cNvPicPr>
            <a:picLocks noChangeAspect="1" noChangeArrowheads="1"/>
          </p:cNvPicPr>
          <p:nvPr/>
        </p:nvPicPr>
        <p:blipFill>
          <a:blip r:embed="rId2" cstate="print"/>
          <a:srcRect/>
          <a:stretch>
            <a:fillRect/>
          </a:stretch>
        </p:blipFill>
        <p:spPr bwMode="auto">
          <a:xfrm>
            <a:off x="2627784" y="2741637"/>
            <a:ext cx="4676775" cy="3495675"/>
          </a:xfrm>
          <a:prstGeom prst="rect">
            <a:avLst/>
          </a:prstGeom>
          <a:noFill/>
          <a:ln w="9525">
            <a:noFill/>
            <a:miter lim="800000"/>
            <a:headEnd/>
            <a:tailEnd/>
          </a:ln>
        </p:spPr>
      </p:pic>
      <p:sp>
        <p:nvSpPr>
          <p:cNvPr id="6" name="文字方塊 5"/>
          <p:cNvSpPr txBox="1"/>
          <p:nvPr/>
        </p:nvSpPr>
        <p:spPr>
          <a:xfrm>
            <a:off x="1475656" y="1340768"/>
            <a:ext cx="6912768" cy="1015663"/>
          </a:xfrm>
          <a:prstGeom prst="rect">
            <a:avLst/>
          </a:prstGeom>
          <a:noFill/>
        </p:spPr>
        <p:txBody>
          <a:bodyPr wrap="square" rtlCol="0">
            <a:spAutoFit/>
          </a:bodyPr>
          <a:lstStyle/>
          <a:p>
            <a:pPr algn="just"/>
            <a:r>
              <a:rPr lang="en-US" altLang="zh-TW" sz="2000" dirty="0" smtClean="0">
                <a:latin typeface="Times New Roman" pitchFamily="18" charset="0"/>
                <a:cs typeface="Times New Roman" pitchFamily="18" charset="0"/>
              </a:rPr>
              <a:t>      In view of the phase flipping phenomenon of adjacent sensors, we appreciate that highly directional response is attained at the cost of  signal cancellation in low frequencies. </a:t>
            </a:r>
            <a:endParaRPr lang="zh-TW" altLang="en-US" sz="2000" dirty="0">
              <a:latin typeface="Times New Roman" pitchFamily="18" charset="0"/>
              <a:cs typeface="Times New Roman" pitchFamily="18" charset="0"/>
            </a:endParaRPr>
          </a:p>
        </p:txBody>
      </p:sp>
      <p:sp>
        <p:nvSpPr>
          <p:cNvPr id="7" name="直線圖說文字 1 6"/>
          <p:cNvSpPr/>
          <p:nvPr/>
        </p:nvSpPr>
        <p:spPr>
          <a:xfrm>
            <a:off x="4427984" y="3861048"/>
            <a:ext cx="1008112" cy="576064"/>
          </a:xfrm>
          <a:prstGeom prst="borderCallout1">
            <a:avLst/>
          </a:prstGeom>
          <a:solidFill>
            <a:srgbClr val="FFFF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zh-TW" sz="1600" dirty="0" smtClean="0">
                <a:solidFill>
                  <a:srgbClr val="0000FF"/>
                </a:solidFill>
                <a:latin typeface="Times New Roman" pitchFamily="18" charset="0"/>
                <a:cs typeface="Times New Roman" pitchFamily="18" charset="0"/>
              </a:rPr>
              <a:t>Sign flipping</a:t>
            </a:r>
            <a:endParaRPr lang="zh-TW" altLang="en-US" sz="1600"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err="1" smtClean="0"/>
              <a:t>Quadratically</a:t>
            </a:r>
            <a:r>
              <a:rPr lang="en-US" altLang="zh-TW" dirty="0" smtClean="0"/>
              <a:t> Optimized Arrays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34</a:t>
            </a:fld>
            <a:endParaRPr lang="zh-TW" altLang="en-US"/>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7" name="矩形 6"/>
          <p:cNvSpPr/>
          <p:nvPr/>
        </p:nvSpPr>
        <p:spPr>
          <a:xfrm>
            <a:off x="1402084" y="1455167"/>
            <a:ext cx="2521844" cy="461665"/>
          </a:xfrm>
          <a:prstGeom prst="rect">
            <a:avLst/>
          </a:prstGeom>
        </p:spPr>
        <p:txBody>
          <a:bodyPr wrap="none">
            <a:spAutoFit/>
          </a:bodyPr>
          <a:lstStyle/>
          <a:p>
            <a:pPr>
              <a:buFont typeface="Arial" pitchFamily="34" charset="0"/>
              <a:buChar char="•"/>
            </a:pPr>
            <a:r>
              <a:rPr lang="en-US" altLang="zh-TW" sz="2400" dirty="0" smtClean="0">
                <a:latin typeface="Times New Roman" pitchFamily="18" charset="0"/>
                <a:cs typeface="Times New Roman" pitchFamily="18" charset="0"/>
              </a:rPr>
              <a:t> Cost function: DI</a:t>
            </a:r>
            <a:endParaRPr lang="zh-TW" altLang="en-US" sz="2400" dirty="0">
              <a:latin typeface="Times New Roman" pitchFamily="18" charset="0"/>
              <a:cs typeface="Times New Roman" pitchFamily="18" charset="0"/>
            </a:endParaRPr>
          </a:p>
        </p:txBody>
      </p:sp>
      <p:sp>
        <p:nvSpPr>
          <p:cNvPr id="1024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02403" name="Object 3"/>
          <p:cNvGraphicFramePr>
            <a:graphicFrameLocks noChangeAspect="1"/>
          </p:cNvGraphicFramePr>
          <p:nvPr/>
        </p:nvGraphicFramePr>
        <p:xfrm>
          <a:off x="2105025" y="1989138"/>
          <a:ext cx="5867400" cy="4117975"/>
        </p:xfrm>
        <a:graphic>
          <a:graphicData uri="http://schemas.openxmlformats.org/presentationml/2006/ole">
            <p:oleObj spid="_x0000_s102403" name="Equation" r:id="rId3" imgW="3429000" imgH="2412720" progId="Equation.DSMT4">
              <p:embed/>
            </p:oleObj>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err="1" smtClean="0"/>
              <a:t>Quadratically</a:t>
            </a:r>
            <a:r>
              <a:rPr lang="en-US" altLang="zh-TW" dirty="0" smtClean="0"/>
              <a:t> Optimized Arrays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35</a:t>
            </a:fld>
            <a:endParaRPr lang="zh-TW" altLang="en-US"/>
          </a:p>
        </p:txBody>
      </p:sp>
      <p:sp>
        <p:nvSpPr>
          <p:cNvPr id="5" name="矩形 4"/>
          <p:cNvSpPr/>
          <p:nvPr/>
        </p:nvSpPr>
        <p:spPr>
          <a:xfrm>
            <a:off x="1331640" y="1331476"/>
            <a:ext cx="2778325" cy="461665"/>
          </a:xfrm>
          <a:prstGeom prst="rect">
            <a:avLst/>
          </a:prstGeom>
        </p:spPr>
        <p:txBody>
          <a:bodyPr wrap="none">
            <a:spAutoFit/>
          </a:bodyPr>
          <a:lstStyle/>
          <a:p>
            <a:pPr>
              <a:buFont typeface="Arial" pitchFamily="34" charset="0"/>
              <a:buChar char="•"/>
            </a:pPr>
            <a:r>
              <a:rPr lang="en-US" altLang="zh-TW" sz="2400" dirty="0" smtClean="0">
                <a:latin typeface="Times New Roman" pitchFamily="18" charset="0"/>
                <a:cs typeface="Times New Roman" pitchFamily="18" charset="0"/>
              </a:rPr>
              <a:t> Cost function: FBR</a:t>
            </a:r>
            <a:endParaRPr lang="zh-TW" altLang="en-US" sz="2400" dirty="0">
              <a:latin typeface="Times New Roman" pitchFamily="18" charset="0"/>
              <a:cs typeface="Times New Roman" pitchFamily="18" charset="0"/>
            </a:endParaRPr>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03425" name="Object 1"/>
          <p:cNvGraphicFramePr>
            <a:graphicFrameLocks noChangeAspect="1"/>
          </p:cNvGraphicFramePr>
          <p:nvPr/>
        </p:nvGraphicFramePr>
        <p:xfrm>
          <a:off x="1879600" y="1989138"/>
          <a:ext cx="6224588" cy="3997325"/>
        </p:xfrm>
        <a:graphic>
          <a:graphicData uri="http://schemas.openxmlformats.org/presentationml/2006/ole">
            <p:oleObj spid="_x0000_s103425" name="Equation" r:id="rId3" imgW="3517560" imgH="2260440" progId="Equation.DSMT4">
              <p:embed/>
            </p:oleObj>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err="1" smtClean="0"/>
              <a:t>Quadratically</a:t>
            </a:r>
            <a:r>
              <a:rPr lang="en-US" altLang="zh-TW" dirty="0" smtClean="0"/>
              <a:t> Optimized Arrays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36</a:t>
            </a:fld>
            <a:endParaRPr lang="zh-TW" altLang="en-US"/>
          </a:p>
        </p:txBody>
      </p:sp>
      <p:sp>
        <p:nvSpPr>
          <p:cNvPr id="5" name="矩形 4"/>
          <p:cNvSpPr/>
          <p:nvPr/>
        </p:nvSpPr>
        <p:spPr>
          <a:xfrm>
            <a:off x="1331640" y="1331476"/>
            <a:ext cx="5476179" cy="461665"/>
          </a:xfrm>
          <a:prstGeom prst="rect">
            <a:avLst/>
          </a:prstGeom>
        </p:spPr>
        <p:txBody>
          <a:bodyPr wrap="none">
            <a:spAutoFit/>
          </a:bodyPr>
          <a:lstStyle/>
          <a:p>
            <a:pPr>
              <a:buFont typeface="Arial" pitchFamily="34" charset="0"/>
              <a:buChar char="•"/>
            </a:pPr>
            <a:r>
              <a:rPr lang="en-US" altLang="zh-TW" sz="2400" dirty="0" smtClean="0">
                <a:latin typeface="Times New Roman" pitchFamily="18" charset="0"/>
                <a:cs typeface="Times New Roman" pitchFamily="18" charset="0"/>
              </a:rPr>
              <a:t> Cost function: Constant Beamwidth (CB)</a:t>
            </a:r>
            <a:endParaRPr lang="zh-TW" altLang="en-US" sz="2400" dirty="0">
              <a:latin typeface="Times New Roman" pitchFamily="18" charset="0"/>
              <a:cs typeface="Times New Roman" pitchFamily="18" charset="0"/>
            </a:endParaRPr>
          </a:p>
        </p:txBody>
      </p:sp>
      <p:sp>
        <p:nvSpPr>
          <p:cNvPr id="1044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04449" name="Object 1"/>
          <p:cNvGraphicFramePr>
            <a:graphicFrameLocks noChangeAspect="1"/>
          </p:cNvGraphicFramePr>
          <p:nvPr/>
        </p:nvGraphicFramePr>
        <p:xfrm>
          <a:off x="2123728" y="1916832"/>
          <a:ext cx="5500269" cy="4176464"/>
        </p:xfrm>
        <a:graphic>
          <a:graphicData uri="http://schemas.openxmlformats.org/presentationml/2006/ole">
            <p:oleObj spid="_x0000_s104449" name="Equation" r:id="rId3" imgW="2895480" imgH="2209680" progId="Equation.DSMT4">
              <p:embed/>
            </p:oleObj>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err="1" smtClean="0"/>
              <a:t>Quadratically</a:t>
            </a:r>
            <a:r>
              <a:rPr lang="en-US" altLang="zh-TW" dirty="0" smtClean="0"/>
              <a:t> Optimized Arrays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37</a:t>
            </a:fld>
            <a:endParaRPr lang="zh-TW" altLang="en-US"/>
          </a:p>
        </p:txBody>
      </p:sp>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7" name="矩形 6"/>
          <p:cNvSpPr/>
          <p:nvPr/>
        </p:nvSpPr>
        <p:spPr>
          <a:xfrm>
            <a:off x="1475656" y="2492896"/>
            <a:ext cx="6768752" cy="646331"/>
          </a:xfrm>
          <a:prstGeom prst="rect">
            <a:avLst/>
          </a:prstGeom>
        </p:spPr>
        <p:txBody>
          <a:bodyPr wrap="square">
            <a:spAutoFit/>
          </a:bodyPr>
          <a:lstStyle/>
          <a:p>
            <a:pPr marL="179388" indent="-179388" algn="just">
              <a:buFont typeface="Arial" pitchFamily="34" charset="0"/>
              <a:buChar char="•"/>
            </a:pPr>
            <a:r>
              <a:rPr lang="en-US" altLang="zh-TW" dirty="0" smtClean="0">
                <a:latin typeface="Times New Roman" pitchFamily="18" charset="0"/>
                <a:cs typeface="Times New Roman" pitchFamily="18" charset="0"/>
              </a:rPr>
              <a:t>The stationary points of the preceding Rayleigh quotient is obtained from solving the </a:t>
            </a:r>
            <a:r>
              <a:rPr lang="en-US" altLang="zh-TW" i="1" dirty="0" smtClean="0">
                <a:latin typeface="Times New Roman" pitchFamily="18" charset="0"/>
                <a:cs typeface="Times New Roman" pitchFamily="18" charset="0"/>
              </a:rPr>
              <a:t>generalized eigenvalue problem</a:t>
            </a:r>
            <a:r>
              <a:rPr lang="en-US" altLang="zh-TW" dirty="0" smtClean="0">
                <a:latin typeface="Times New Roman" pitchFamily="18" charset="0"/>
                <a:cs typeface="Times New Roman" pitchFamily="18" charset="0"/>
              </a:rPr>
              <a:t>:</a:t>
            </a:r>
            <a:endParaRPr lang="zh-TW" altLang="en-US" dirty="0">
              <a:latin typeface="Times New Roman" pitchFamily="18" charset="0"/>
              <a:cs typeface="Times New Roman" pitchFamily="18" charset="0"/>
            </a:endParaRPr>
          </a:p>
        </p:txBody>
      </p:sp>
      <p:sp>
        <p:nvSpPr>
          <p:cNvPr id="1054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05475" name="Object 3"/>
          <p:cNvGraphicFramePr>
            <a:graphicFrameLocks noChangeAspect="1"/>
          </p:cNvGraphicFramePr>
          <p:nvPr/>
        </p:nvGraphicFramePr>
        <p:xfrm>
          <a:off x="4067945" y="3212976"/>
          <a:ext cx="1368151" cy="337595"/>
        </p:xfrm>
        <a:graphic>
          <a:graphicData uri="http://schemas.openxmlformats.org/presentationml/2006/ole">
            <p:oleObj spid="_x0000_s105475" name="Equation" r:id="rId3" imgW="736280" imgH="177723" progId="Equation.DSMT4">
              <p:embed/>
            </p:oleObj>
          </a:graphicData>
        </a:graphic>
      </p:graphicFrame>
      <p:sp>
        <p:nvSpPr>
          <p:cNvPr id="10" name="內容版面配置區 2"/>
          <p:cNvSpPr>
            <a:spLocks noGrp="1"/>
          </p:cNvSpPr>
          <p:nvPr>
            <p:ph idx="1"/>
          </p:nvPr>
        </p:nvSpPr>
        <p:spPr>
          <a:xfrm>
            <a:off x="1322392" y="1268760"/>
            <a:ext cx="7210048" cy="469032"/>
          </a:xfrm>
        </p:spPr>
        <p:txBody>
          <a:bodyPr>
            <a:normAutofit/>
          </a:bodyPr>
          <a:lstStyle/>
          <a:p>
            <a:pPr algn="just"/>
            <a:r>
              <a:rPr lang="en-US" altLang="zh-TW" sz="1800" dirty="0" smtClean="0">
                <a:latin typeface="Times New Roman" pitchFamily="18" charset="0"/>
                <a:cs typeface="Times New Roman" pitchFamily="18" charset="0"/>
              </a:rPr>
              <a:t>In a general context, the preceding problems reduce to</a:t>
            </a:r>
            <a:endParaRPr lang="zh-TW" altLang="en-US" sz="1800" dirty="0">
              <a:latin typeface="Times New Roman" pitchFamily="18" charset="0"/>
              <a:cs typeface="Times New Roman" pitchFamily="18" charset="0"/>
            </a:endParaRPr>
          </a:p>
        </p:txBody>
      </p:sp>
      <p:graphicFrame>
        <p:nvGraphicFramePr>
          <p:cNvPr id="105477" name="Object 5"/>
          <p:cNvGraphicFramePr>
            <a:graphicFrameLocks noChangeAspect="1"/>
          </p:cNvGraphicFramePr>
          <p:nvPr/>
        </p:nvGraphicFramePr>
        <p:xfrm>
          <a:off x="3924300" y="1700808"/>
          <a:ext cx="1422400" cy="792162"/>
        </p:xfrm>
        <a:graphic>
          <a:graphicData uri="http://schemas.openxmlformats.org/presentationml/2006/ole">
            <p:oleObj spid="_x0000_s105477" name="Equation" r:id="rId4" imgW="749300" imgH="419100" progId="Equation.DSMT4">
              <p:embed/>
            </p:oleObj>
          </a:graphicData>
        </a:graphic>
      </p:graphicFrame>
      <p:sp>
        <p:nvSpPr>
          <p:cNvPr id="12" name="矩形 11"/>
          <p:cNvSpPr/>
          <p:nvPr/>
        </p:nvSpPr>
        <p:spPr>
          <a:xfrm>
            <a:off x="1475656" y="3645024"/>
            <a:ext cx="6984776" cy="2862322"/>
          </a:xfrm>
          <a:prstGeom prst="rect">
            <a:avLst/>
          </a:prstGeom>
        </p:spPr>
        <p:txBody>
          <a:bodyPr wrap="square">
            <a:spAutoFit/>
          </a:bodyPr>
          <a:lstStyle/>
          <a:p>
            <a:pPr marL="179388" indent="-179388" algn="just">
              <a:buFont typeface="Arial" pitchFamily="34" charset="0"/>
              <a:buChar char="•"/>
            </a:pPr>
            <a:r>
              <a:rPr lang="en-US" altLang="zh-TW" dirty="0" smtClean="0">
                <a:latin typeface="Times New Roman" pitchFamily="18" charset="0"/>
                <a:cs typeface="Times New Roman" pitchFamily="18" charset="0"/>
              </a:rPr>
              <a:t> The frequency response of a DMA is frequency independent.  Undesired cancellation at low frequencies arises as a result of the “filter and subtract” operation, so an equalizer is generally required to boost the at low frequency response.  However, the differentiation and equalization processes can be combined into one, with the aid of the optimal array filter design.</a:t>
            </a:r>
          </a:p>
          <a:p>
            <a:pPr marL="179388" lvl="0" indent="-179388" algn="just">
              <a:buFont typeface="Arial" pitchFamily="34" charset="0"/>
              <a:buChar char="•"/>
            </a:pPr>
            <a:r>
              <a:rPr lang="en-US" altLang="zh-TW" dirty="0" smtClean="0">
                <a:latin typeface="Times New Roman" pitchFamily="18" charset="0"/>
                <a:cs typeface="Times New Roman" pitchFamily="18" charset="0"/>
              </a:rPr>
              <a:t>Excellent directional response of DMA comes at the price of poor WNG or large array coefficients.</a:t>
            </a:r>
            <a:r>
              <a:rPr lang="en-US" altLang="zh-TW" dirty="0" smtClean="0">
                <a:latin typeface="Times New Roman" pitchFamily="18" charset="0"/>
                <a:cs typeface="Times New Roman" pitchFamily="18" charset="0"/>
                <a:sym typeface="Wingdings" pitchFamily="2" charset="2"/>
              </a:rPr>
              <a:t> Need optimize the tradeoff between DI and WNG.</a:t>
            </a:r>
            <a:endParaRPr lang="en-US" altLang="zh-TW" dirty="0" smtClean="0">
              <a:latin typeface="Times New Roman" pitchFamily="18" charset="0"/>
              <a:cs typeface="Times New Roman" pitchFamily="18" charset="0"/>
            </a:endParaRPr>
          </a:p>
          <a:p>
            <a:pPr marL="179388" indent="-179388" algn="just">
              <a:buFont typeface="Arial" pitchFamily="34" charset="0"/>
              <a:buChar char="•"/>
            </a:pPr>
            <a:endParaRPr lang="zh-TW" altLang="en-US" dirty="0">
              <a:latin typeface="Times New Roman" pitchFamily="18" charset="0"/>
              <a:cs typeface="Times New Roman"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err="1" smtClean="0"/>
              <a:t>Superdirectivity</a:t>
            </a:r>
            <a:r>
              <a:rPr lang="en-US" altLang="zh-TW" dirty="0" smtClean="0"/>
              <a:t> Revisited</a:t>
            </a:r>
            <a:endParaRPr lang="zh-TW" altLang="en-US" dirty="0"/>
          </a:p>
        </p:txBody>
      </p:sp>
      <p:sp>
        <p:nvSpPr>
          <p:cNvPr id="3" name="內容版面配置區 2"/>
          <p:cNvSpPr>
            <a:spLocks noGrp="1"/>
          </p:cNvSpPr>
          <p:nvPr>
            <p:ph idx="1"/>
          </p:nvPr>
        </p:nvSpPr>
        <p:spPr>
          <a:xfrm>
            <a:off x="1435608" y="1447800"/>
            <a:ext cx="7498080" cy="757064"/>
          </a:xfrm>
        </p:spPr>
        <p:txBody>
          <a:bodyPr>
            <a:normAutofit/>
          </a:bodyPr>
          <a:lstStyle/>
          <a:p>
            <a:pPr algn="just"/>
            <a:r>
              <a:rPr lang="en-US" altLang="zh-TW" sz="2000" dirty="0" smtClean="0">
                <a:latin typeface="Times New Roman" pitchFamily="18" charset="0"/>
                <a:cs typeface="Times New Roman" pitchFamily="18" charset="0"/>
              </a:rPr>
              <a:t>We here seek an optimal compromise between directivity and robustness by weighting the reciprocals of the DI and WNG.</a:t>
            </a:r>
            <a:endParaRPr lang="zh-TW" altLang="en-US" sz="2000"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38</a:t>
            </a:fld>
            <a:endParaRPr lang="zh-TW" altLang="en-US"/>
          </a:p>
        </p:txBody>
      </p:sp>
      <p:sp>
        <p:nvSpPr>
          <p:cNvPr id="1126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12641" name="Object 1"/>
          <p:cNvGraphicFramePr>
            <a:graphicFrameLocks noChangeAspect="1"/>
          </p:cNvGraphicFramePr>
          <p:nvPr/>
        </p:nvGraphicFramePr>
        <p:xfrm>
          <a:off x="2195736" y="2636912"/>
          <a:ext cx="5840412" cy="2073275"/>
        </p:xfrm>
        <a:graphic>
          <a:graphicData uri="http://schemas.openxmlformats.org/presentationml/2006/ole">
            <p:oleObj spid="_x0000_s112641" name="Equation" r:id="rId3" imgW="4012920" imgH="1422360" progId="Equation.DSMT4">
              <p:embed/>
            </p:oleObj>
          </a:graphicData>
        </a:graphic>
      </p:graphicFrame>
      <p:sp>
        <p:nvSpPr>
          <p:cNvPr id="1126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9" name="左-右雙向箭號 8"/>
          <p:cNvSpPr/>
          <p:nvPr/>
        </p:nvSpPr>
        <p:spPr>
          <a:xfrm>
            <a:off x="1835696" y="5589240"/>
            <a:ext cx="1152128" cy="21602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26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12645" name="Object 5"/>
          <p:cNvGraphicFramePr>
            <a:graphicFrameLocks noChangeAspect="1"/>
          </p:cNvGraphicFramePr>
          <p:nvPr/>
        </p:nvGraphicFramePr>
        <p:xfrm>
          <a:off x="3131840" y="5301208"/>
          <a:ext cx="4302478" cy="864096"/>
        </p:xfrm>
        <a:graphic>
          <a:graphicData uri="http://schemas.openxmlformats.org/presentationml/2006/ole">
            <p:oleObj spid="_x0000_s112645" name="Equation" r:id="rId4" imgW="2273300" imgH="457200" progId="Equation.DSMT4">
              <p:embed/>
            </p:oleObj>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smtClean="0"/>
              <a:t>Direction Of Arrival (DOA) Estimation</a:t>
            </a:r>
            <a:endParaRPr lang="zh-TW" altLang="en-US" sz="3600" dirty="0"/>
          </a:p>
        </p:txBody>
      </p:sp>
      <p:sp>
        <p:nvSpPr>
          <p:cNvPr id="3" name="內容版面配置區 2"/>
          <p:cNvSpPr>
            <a:spLocks noGrp="1"/>
          </p:cNvSpPr>
          <p:nvPr>
            <p:ph idx="1"/>
          </p:nvPr>
        </p:nvSpPr>
        <p:spPr>
          <a:xfrm>
            <a:off x="1435608" y="1268760"/>
            <a:ext cx="7498080" cy="469032"/>
          </a:xfrm>
        </p:spPr>
        <p:txBody>
          <a:bodyPr>
            <a:normAutofit/>
          </a:bodyPr>
          <a:lstStyle/>
          <a:p>
            <a:r>
              <a:rPr lang="en-US" altLang="zh-TW" sz="2000" dirty="0" smtClean="0">
                <a:latin typeface="Times New Roman" pitchFamily="18" charset="0"/>
                <a:cs typeface="Times New Roman" pitchFamily="18" charset="0"/>
              </a:rPr>
              <a:t>DOA estimation by a Delay-And-Sum (DAS) beamformer</a:t>
            </a:r>
            <a:endParaRPr lang="zh-TW" altLang="en-US" sz="2000"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39</a:t>
            </a:fld>
            <a:endParaRPr lang="zh-TW" altLang="en-US"/>
          </a:p>
        </p:txBody>
      </p:sp>
      <p:pic>
        <p:nvPicPr>
          <p:cNvPr id="106498" name="Picture 2"/>
          <p:cNvPicPr>
            <a:picLocks noChangeAspect="1" noChangeArrowheads="1"/>
          </p:cNvPicPr>
          <p:nvPr/>
        </p:nvPicPr>
        <p:blipFill>
          <a:blip r:embed="rId3" cstate="print"/>
          <a:srcRect/>
          <a:stretch>
            <a:fillRect/>
          </a:stretch>
        </p:blipFill>
        <p:spPr bwMode="auto">
          <a:xfrm>
            <a:off x="2267744" y="1772816"/>
            <a:ext cx="2288254" cy="720080"/>
          </a:xfrm>
          <a:prstGeom prst="rect">
            <a:avLst/>
          </a:prstGeom>
          <a:noFill/>
          <a:ln w="9525">
            <a:noFill/>
            <a:miter lim="800000"/>
            <a:headEnd/>
            <a:tailEnd/>
          </a:ln>
        </p:spPr>
      </p:pic>
      <p:pic>
        <p:nvPicPr>
          <p:cNvPr id="106499" name="Picture 3"/>
          <p:cNvPicPr>
            <a:picLocks noChangeAspect="1" noChangeArrowheads="1"/>
          </p:cNvPicPr>
          <p:nvPr/>
        </p:nvPicPr>
        <p:blipFill>
          <a:blip r:embed="rId4" cstate="print"/>
          <a:srcRect/>
          <a:stretch>
            <a:fillRect/>
          </a:stretch>
        </p:blipFill>
        <p:spPr bwMode="auto">
          <a:xfrm>
            <a:off x="5119261" y="1844824"/>
            <a:ext cx="2837115" cy="648072"/>
          </a:xfrm>
          <a:prstGeom prst="rect">
            <a:avLst/>
          </a:prstGeom>
          <a:noFill/>
          <a:ln w="9525">
            <a:noFill/>
            <a:miter lim="800000"/>
            <a:headEnd/>
            <a:tailEnd/>
          </a:ln>
        </p:spPr>
      </p:pic>
      <p:sp>
        <p:nvSpPr>
          <p:cNvPr id="10650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06500" name="Object 4"/>
          <p:cNvGraphicFramePr>
            <a:graphicFrameLocks noChangeAspect="1"/>
          </p:cNvGraphicFramePr>
          <p:nvPr/>
        </p:nvGraphicFramePr>
        <p:xfrm>
          <a:off x="5148064" y="2708920"/>
          <a:ext cx="1743075" cy="431800"/>
        </p:xfrm>
        <a:graphic>
          <a:graphicData uri="http://schemas.openxmlformats.org/presentationml/2006/ole">
            <p:oleObj spid="_x0000_s106500" name="Equation" r:id="rId5" imgW="1117440" imgH="279360" progId="Equation.DSMT4">
              <p:embed/>
            </p:oleObj>
          </a:graphicData>
        </a:graphic>
      </p:graphicFrame>
      <p:pic>
        <p:nvPicPr>
          <p:cNvPr id="106502" name="Picture 6"/>
          <p:cNvPicPr>
            <a:picLocks noChangeAspect="1" noChangeArrowheads="1"/>
          </p:cNvPicPr>
          <p:nvPr/>
        </p:nvPicPr>
        <p:blipFill>
          <a:blip r:embed="rId6" cstate="print"/>
          <a:srcRect/>
          <a:stretch>
            <a:fillRect/>
          </a:stretch>
        </p:blipFill>
        <p:spPr bwMode="auto">
          <a:xfrm>
            <a:off x="2310948" y="2636912"/>
            <a:ext cx="2189044" cy="504056"/>
          </a:xfrm>
          <a:prstGeom prst="rect">
            <a:avLst/>
          </a:prstGeom>
          <a:noFill/>
          <a:ln w="9525">
            <a:noFill/>
            <a:miter lim="800000"/>
            <a:headEnd/>
            <a:tailEnd/>
          </a:ln>
        </p:spPr>
      </p:pic>
      <p:sp>
        <p:nvSpPr>
          <p:cNvPr id="10" name="矩形 9"/>
          <p:cNvSpPr/>
          <p:nvPr/>
        </p:nvSpPr>
        <p:spPr>
          <a:xfrm>
            <a:off x="1547664" y="3212976"/>
            <a:ext cx="7272808" cy="707886"/>
          </a:xfrm>
          <a:prstGeom prst="rect">
            <a:avLst/>
          </a:prstGeom>
        </p:spPr>
        <p:txBody>
          <a:bodyPr wrap="square">
            <a:spAutoFit/>
          </a:bodyPr>
          <a:lstStyle/>
          <a:p>
            <a:pPr marL="269875" indent="-269875">
              <a:buFont typeface="Arial" pitchFamily="34" charset="0"/>
              <a:buChar char="•"/>
            </a:pPr>
            <a:r>
              <a:rPr lang="en-US" altLang="zh-TW" sz="2000" dirty="0" smtClean="0">
                <a:latin typeface="Times New Roman" pitchFamily="18" charset="0"/>
                <a:cs typeface="Times New Roman" pitchFamily="18" charset="0"/>
              </a:rPr>
              <a:t>DOA estimation by generalized cross-correlation -phase transform (GCC-PHAT)</a:t>
            </a:r>
            <a:endParaRPr lang="zh-TW" altLang="en-US" sz="2000" dirty="0" smtClean="0">
              <a:latin typeface="Times New Roman" pitchFamily="18" charset="0"/>
              <a:cs typeface="Times New Roman" pitchFamily="18" charset="0"/>
            </a:endParaRPr>
          </a:p>
        </p:txBody>
      </p:sp>
      <p:pic>
        <p:nvPicPr>
          <p:cNvPr id="106503" name="Picture 7"/>
          <p:cNvPicPr>
            <a:picLocks noChangeAspect="1" noChangeArrowheads="1"/>
          </p:cNvPicPr>
          <p:nvPr/>
        </p:nvPicPr>
        <p:blipFill>
          <a:blip r:embed="rId7" cstate="print"/>
          <a:srcRect/>
          <a:stretch>
            <a:fillRect/>
          </a:stretch>
        </p:blipFill>
        <p:spPr bwMode="auto">
          <a:xfrm>
            <a:off x="2339752" y="3933056"/>
            <a:ext cx="2880319" cy="596516"/>
          </a:xfrm>
          <a:prstGeom prst="rect">
            <a:avLst/>
          </a:prstGeom>
          <a:noFill/>
          <a:ln w="9525">
            <a:noFill/>
            <a:miter lim="800000"/>
            <a:headEnd/>
            <a:tailEnd/>
          </a:ln>
        </p:spPr>
      </p:pic>
      <p:sp>
        <p:nvSpPr>
          <p:cNvPr id="12" name="向右箭號 11"/>
          <p:cNvSpPr/>
          <p:nvPr/>
        </p:nvSpPr>
        <p:spPr>
          <a:xfrm>
            <a:off x="4644008" y="2132856"/>
            <a:ext cx="288032"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向右箭號 12"/>
          <p:cNvSpPr/>
          <p:nvPr/>
        </p:nvSpPr>
        <p:spPr>
          <a:xfrm>
            <a:off x="4716016" y="2852936"/>
            <a:ext cx="288032"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文字方塊 15"/>
          <p:cNvSpPr txBox="1"/>
          <p:nvPr/>
        </p:nvSpPr>
        <p:spPr>
          <a:xfrm>
            <a:off x="4499992" y="5157192"/>
            <a:ext cx="2160240" cy="369332"/>
          </a:xfrm>
          <a:prstGeom prst="rect">
            <a:avLst/>
          </a:prstGeom>
          <a:noFill/>
        </p:spPr>
        <p:txBody>
          <a:bodyPr wrap="square" rtlCol="0">
            <a:spAutoFit/>
          </a:bodyPr>
          <a:lstStyle/>
          <a:p>
            <a:r>
              <a:rPr lang="en-US" altLang="zh-TW" dirty="0" smtClean="0">
                <a:latin typeface="Times New Roman" pitchFamily="18" charset="0"/>
                <a:cs typeface="Times New Roman" pitchFamily="18" charset="0"/>
              </a:rPr>
              <a:t>(whitening filter)</a:t>
            </a:r>
            <a:endParaRPr lang="zh-TW" altLang="en-US" dirty="0">
              <a:latin typeface="Times New Roman" pitchFamily="18" charset="0"/>
              <a:cs typeface="Times New Roman" pitchFamily="18" charset="0"/>
            </a:endParaRPr>
          </a:p>
        </p:txBody>
      </p:sp>
      <p:pic>
        <p:nvPicPr>
          <p:cNvPr id="106506" name="Picture 10"/>
          <p:cNvPicPr>
            <a:picLocks noChangeAspect="1" noChangeArrowheads="1"/>
          </p:cNvPicPr>
          <p:nvPr/>
        </p:nvPicPr>
        <p:blipFill>
          <a:blip r:embed="rId8" cstate="print"/>
          <a:srcRect/>
          <a:stretch>
            <a:fillRect/>
          </a:stretch>
        </p:blipFill>
        <p:spPr bwMode="auto">
          <a:xfrm>
            <a:off x="2411760" y="5661248"/>
            <a:ext cx="6100300" cy="720080"/>
          </a:xfrm>
          <a:prstGeom prst="rect">
            <a:avLst/>
          </a:prstGeom>
          <a:noFill/>
          <a:ln w="9525">
            <a:noFill/>
            <a:miter lim="800000"/>
            <a:headEnd/>
            <a:tailEnd/>
          </a:ln>
        </p:spPr>
      </p:pic>
      <p:sp>
        <p:nvSpPr>
          <p:cNvPr id="18" name="向右箭號 17"/>
          <p:cNvSpPr/>
          <p:nvPr/>
        </p:nvSpPr>
        <p:spPr>
          <a:xfrm>
            <a:off x="1979712" y="5975569"/>
            <a:ext cx="288032"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6" name="Object 5"/>
          <p:cNvGraphicFramePr>
            <a:graphicFrameLocks noChangeAspect="1"/>
          </p:cNvGraphicFramePr>
          <p:nvPr/>
        </p:nvGraphicFramePr>
        <p:xfrm>
          <a:off x="2339752" y="4437112"/>
          <a:ext cx="4482498" cy="648072"/>
        </p:xfrm>
        <a:graphic>
          <a:graphicData uri="http://schemas.openxmlformats.org/presentationml/2006/ole">
            <p:oleObj spid="_x0000_s106501" name="Equation" r:id="rId9" imgW="3162300" imgH="457200" progId="Equation.DSMT4">
              <p:embed/>
            </p:oleObj>
          </a:graphicData>
        </a:graphic>
      </p:graphicFrame>
      <p:sp>
        <p:nvSpPr>
          <p:cNvPr id="7"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8" name="Object 7"/>
          <p:cNvGraphicFramePr>
            <a:graphicFrameLocks noChangeAspect="1"/>
          </p:cNvGraphicFramePr>
          <p:nvPr/>
        </p:nvGraphicFramePr>
        <p:xfrm>
          <a:off x="2339752" y="5085184"/>
          <a:ext cx="2169433" cy="576064"/>
        </p:xfrm>
        <a:graphic>
          <a:graphicData uri="http://schemas.openxmlformats.org/presentationml/2006/ole">
            <p:oleObj spid="_x0000_s106503" name="Equation" r:id="rId10" imgW="1688367" imgH="444307" progId="Equation.DSMT4">
              <p:embed/>
            </p:oleObj>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投影片編號版面配置區 5"/>
          <p:cNvSpPr>
            <a:spLocks noGrp="1"/>
          </p:cNvSpPr>
          <p:nvPr>
            <p:ph type="sldNum" sz="quarter" idx="12"/>
          </p:nvPr>
        </p:nvSpPr>
        <p:spPr>
          <a:noFill/>
        </p:spPr>
        <p:txBody>
          <a:bodyPr/>
          <a:lstStyle/>
          <a:p>
            <a:fld id="{1F06B06F-E85C-47E9-9C04-3F17F07147F1}" type="slidenum">
              <a:rPr lang="en-US" altLang="zh-TW" smtClean="0">
                <a:ea typeface="新細明體" charset="-120"/>
              </a:rPr>
              <a:pPr/>
              <a:t>4</a:t>
            </a:fld>
            <a:endParaRPr lang="en-US" altLang="zh-TW" smtClean="0">
              <a:ea typeface="新細明體" charset="-120"/>
            </a:endParaRPr>
          </a:p>
        </p:txBody>
      </p:sp>
      <p:sp>
        <p:nvSpPr>
          <p:cNvPr id="3077" name="Rectangle 2"/>
          <p:cNvSpPr>
            <a:spLocks noGrp="1" noChangeArrowheads="1"/>
          </p:cNvSpPr>
          <p:nvPr>
            <p:ph type="title"/>
          </p:nvPr>
        </p:nvSpPr>
        <p:spPr/>
        <p:txBody>
          <a:bodyPr/>
          <a:lstStyle/>
          <a:p>
            <a:pPr eaLnBrk="1" hangingPunct="1"/>
            <a:r>
              <a:rPr lang="en-US" altLang="zh-TW" sz="3600" dirty="0" smtClean="0">
                <a:ea typeface="全真楷書" pitchFamily="49" charset="-120"/>
              </a:rPr>
              <a:t>Farfield Array Algorithms</a:t>
            </a:r>
          </a:p>
        </p:txBody>
      </p:sp>
      <p:sp>
        <p:nvSpPr>
          <p:cNvPr id="2052" name="Rectangle 4"/>
          <p:cNvSpPr>
            <a:spLocks noChangeArrowheads="1"/>
          </p:cNvSpPr>
          <p:nvPr/>
        </p:nvSpPr>
        <p:spPr bwMode="auto">
          <a:xfrm>
            <a:off x="1619672" y="1628800"/>
            <a:ext cx="655272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71450" algn="l" defTabSz="914400" rtl="0" eaLnBrk="1" fontAlgn="base" latinLnBrk="0" hangingPunct="1">
              <a:lnSpc>
                <a:spcPct val="100000"/>
              </a:lnSpc>
              <a:spcBef>
                <a:spcPct val="0"/>
              </a:spcBef>
              <a:spcAft>
                <a:spcPct val="0"/>
              </a:spcAft>
              <a:buClrTx/>
              <a:buSzTx/>
              <a:buFontTx/>
              <a:buNone/>
              <a:tabLst/>
            </a:pPr>
            <a:r>
              <a:rPr kumimoji="1" lang="en-US" altLang="zh-TW" sz="2800" b="0" i="0" u="none" strike="noStrike" cap="none" normalizeH="0" baseline="0" dirty="0" smtClean="0">
                <a:ln>
                  <a:noFill/>
                </a:ln>
                <a:effectLst/>
                <a:latin typeface="Times New Roman" pitchFamily="18" charset="0"/>
                <a:ea typeface="新細明體" pitchFamily="18" charset="-120"/>
                <a:cs typeface="Times New Roman" pitchFamily="18" charset="0"/>
              </a:rPr>
              <a:t>4.1 Low-resolution algorithms</a:t>
            </a:r>
            <a:endParaRPr kumimoji="1" lang="en-US" altLang="zh-TW" sz="2800" b="0" i="0" u="none" strike="noStrike" cap="none" normalizeH="0" baseline="0" dirty="0" smtClean="0">
              <a:ln>
                <a:noFill/>
              </a:ln>
              <a:effectLst/>
              <a:latin typeface="Arial" pitchFamily="34" charset="0"/>
              <a:ea typeface="新細明體" pitchFamily="18" charset="-120"/>
            </a:endParaRPr>
          </a:p>
          <a:p>
            <a:pPr lvl="1" indent="171450" eaLnBrk="0" fontAlgn="base" hangingPunct="0">
              <a:spcBef>
                <a:spcPct val="0"/>
              </a:spcBef>
              <a:spcAft>
                <a:spcPct val="0"/>
              </a:spcAft>
            </a:pPr>
            <a:r>
              <a:rPr kumimoji="1" lang="en-US" altLang="zh-TW" sz="2800" b="0" i="0" u="none" strike="noStrike" cap="none" normalizeH="0" baseline="0" dirty="0" smtClean="0">
                <a:ln>
                  <a:noFill/>
                </a:ln>
                <a:effectLst/>
                <a:latin typeface="Times New Roman" pitchFamily="18" charset="0"/>
                <a:ea typeface="新細明體" pitchFamily="18" charset="-120"/>
                <a:cs typeface="Times New Roman" pitchFamily="18" charset="0"/>
              </a:rPr>
              <a:t>4.1.1 Fourier beamformer</a:t>
            </a:r>
            <a:endParaRPr kumimoji="1" lang="en-US" altLang="zh-TW" sz="2800" b="0" i="0" u="none" strike="noStrike" cap="none" normalizeH="0" baseline="0" dirty="0" smtClean="0">
              <a:ln>
                <a:noFill/>
              </a:ln>
              <a:effectLst/>
              <a:latin typeface="Arial" pitchFamily="34" charset="0"/>
              <a:ea typeface="新細明體" pitchFamily="18" charset="-120"/>
            </a:endParaRPr>
          </a:p>
          <a:p>
            <a:pPr lvl="1" indent="171450" eaLnBrk="0" fontAlgn="base" hangingPunct="0">
              <a:spcBef>
                <a:spcPct val="0"/>
              </a:spcBef>
              <a:spcAft>
                <a:spcPct val="0"/>
              </a:spcAft>
            </a:pPr>
            <a:r>
              <a:rPr kumimoji="1" lang="en-US" altLang="zh-TW" sz="2800" b="0" i="0" u="none" strike="noStrike" cap="none" normalizeH="0" baseline="0" dirty="0" smtClean="0">
                <a:ln>
                  <a:noFill/>
                </a:ln>
                <a:effectLst/>
                <a:latin typeface="Times New Roman" pitchFamily="18" charset="0"/>
                <a:ea typeface="新細明體" pitchFamily="18" charset="-120"/>
                <a:cs typeface="Times New Roman" pitchFamily="18" charset="0"/>
              </a:rPr>
              <a:t>4.1.2 Time reversal beamformer</a:t>
            </a:r>
            <a:endParaRPr kumimoji="1" lang="en-US" altLang="zh-TW" sz="2800" b="0" i="0" u="none" strike="noStrike" cap="none" normalizeH="0" baseline="0" dirty="0" smtClean="0">
              <a:ln>
                <a:noFill/>
              </a:ln>
              <a:effectLst/>
              <a:latin typeface="Arial" pitchFamily="34" charset="0"/>
              <a:ea typeface="新細明體" pitchFamily="18" charset="-120"/>
            </a:endParaRPr>
          </a:p>
          <a:p>
            <a:pPr lvl="1" indent="171450" eaLnBrk="0" fontAlgn="base" hangingPunct="0">
              <a:spcBef>
                <a:spcPct val="0"/>
              </a:spcBef>
              <a:spcAft>
                <a:spcPct val="0"/>
              </a:spcAft>
            </a:pPr>
            <a:r>
              <a:rPr kumimoji="1" lang="en-US" altLang="zh-TW" sz="2800" b="0" i="0" u="none" strike="noStrike" cap="none" normalizeH="0" baseline="0" dirty="0" smtClean="0">
                <a:ln>
                  <a:noFill/>
                </a:ln>
                <a:effectLst/>
                <a:latin typeface="Times New Roman" pitchFamily="18" charset="0"/>
                <a:ea typeface="新細明體" pitchFamily="18" charset="-120"/>
                <a:cs typeface="Times New Roman" pitchFamily="18" charset="0"/>
                <a:sym typeface="Wingdings" pitchFamily="2" charset="2"/>
              </a:rPr>
              <a:t>4.1.3 SIMO-ESIF algorithm</a:t>
            </a:r>
          </a:p>
          <a:p>
            <a:pPr lvl="1" indent="171450" eaLnBrk="0" fontAlgn="base" hangingPunct="0">
              <a:spcBef>
                <a:spcPct val="0"/>
              </a:spcBef>
              <a:spcAft>
                <a:spcPct val="0"/>
              </a:spcAft>
            </a:pPr>
            <a:endParaRPr kumimoji="1" lang="en-US" altLang="zh-TW" sz="2800" b="0" i="0" u="none" strike="noStrike" cap="none" normalizeH="0" baseline="0" dirty="0" smtClean="0">
              <a:ln>
                <a:noFill/>
              </a:ln>
              <a:effectLst/>
              <a:latin typeface="Arial" pitchFamily="34" charset="0"/>
              <a:ea typeface="新細明體" pitchFamily="18" charset="-120"/>
              <a:sym typeface="Wingdings" pitchFamily="2" charset="2"/>
            </a:endParaRPr>
          </a:p>
          <a:p>
            <a:pPr marL="0" marR="0" lvl="0" indent="17145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dirty="0" smtClean="0">
                <a:ln>
                  <a:noFill/>
                </a:ln>
                <a:effectLst/>
                <a:latin typeface="Times New Roman" pitchFamily="18" charset="0"/>
                <a:ea typeface="新細明體" pitchFamily="18" charset="-120"/>
                <a:cs typeface="Times New Roman" pitchFamily="18" charset="0"/>
                <a:sym typeface="Wingdings" pitchFamily="2" charset="2"/>
              </a:rPr>
              <a:t>4.2 High-resolution algorithms</a:t>
            </a:r>
            <a:endParaRPr kumimoji="1" lang="en-US" altLang="zh-TW" sz="2800" b="0" i="0" u="none" strike="noStrike" cap="none" normalizeH="0" baseline="0" dirty="0" smtClean="0">
              <a:ln>
                <a:noFill/>
              </a:ln>
              <a:effectLst/>
              <a:latin typeface="Arial" pitchFamily="34" charset="0"/>
              <a:ea typeface="新細明體" pitchFamily="18" charset="-120"/>
              <a:sym typeface="Wingdings" pitchFamily="2" charset="2"/>
            </a:endParaRPr>
          </a:p>
          <a:p>
            <a:pPr lvl="1" indent="171450" eaLnBrk="0" fontAlgn="base" hangingPunct="0">
              <a:spcBef>
                <a:spcPct val="0"/>
              </a:spcBef>
              <a:spcAft>
                <a:spcPct val="0"/>
              </a:spcAft>
            </a:pPr>
            <a:r>
              <a:rPr kumimoji="1" lang="en-US" altLang="zh-TW" sz="2800" b="0" i="0" u="none" strike="noStrike" cap="none" normalizeH="0" baseline="0" dirty="0" smtClean="0">
                <a:ln>
                  <a:noFill/>
                </a:ln>
                <a:effectLst/>
                <a:latin typeface="Times New Roman" pitchFamily="18" charset="0"/>
                <a:ea typeface="新細明體" pitchFamily="18" charset="-120"/>
                <a:cs typeface="Times New Roman" pitchFamily="18" charset="0"/>
                <a:sym typeface="Wingdings" pitchFamily="2" charset="2"/>
              </a:rPr>
              <a:t>4.2.1 MVDR, LCMV and GSC</a:t>
            </a:r>
            <a:endParaRPr kumimoji="1" lang="en-US" altLang="zh-TW" sz="2800" b="0" i="0" u="none" strike="noStrike" cap="none" normalizeH="0" baseline="0" dirty="0" smtClean="0">
              <a:ln>
                <a:noFill/>
              </a:ln>
              <a:effectLst/>
              <a:latin typeface="Arial" pitchFamily="34" charset="0"/>
              <a:ea typeface="新細明體" pitchFamily="18" charset="-120"/>
              <a:sym typeface="Wingdings" pitchFamily="2" charset="2"/>
            </a:endParaRPr>
          </a:p>
          <a:p>
            <a:pPr lvl="1" indent="171450" eaLnBrk="0" fontAlgn="base" hangingPunct="0">
              <a:spcBef>
                <a:spcPct val="0"/>
              </a:spcBef>
              <a:spcAft>
                <a:spcPct val="0"/>
              </a:spcAft>
            </a:pPr>
            <a:r>
              <a:rPr kumimoji="1" lang="en-US" altLang="zh-TW" sz="2800" b="0" i="0" u="none" strike="noStrike" cap="none" normalizeH="0" baseline="0" dirty="0" smtClean="0">
                <a:ln>
                  <a:noFill/>
                </a:ln>
                <a:effectLst/>
                <a:latin typeface="Times New Roman" pitchFamily="18" charset="0"/>
                <a:ea typeface="新細明體" pitchFamily="18" charset="-120"/>
                <a:cs typeface="Times New Roman" pitchFamily="18" charset="0"/>
                <a:sym typeface="Wingdings" pitchFamily="2" charset="2"/>
              </a:rPr>
              <a:t>4.2.2 Optimal arrays</a:t>
            </a:r>
            <a:endParaRPr kumimoji="1" lang="en-US" altLang="zh-TW" sz="2800" b="0" i="0" u="none" strike="noStrike" cap="none" normalizeH="0" baseline="0" dirty="0" smtClean="0">
              <a:ln>
                <a:noFill/>
              </a:ln>
              <a:effectLst/>
              <a:latin typeface="Arial" pitchFamily="34" charset="0"/>
              <a:ea typeface="新細明體" pitchFamily="18" charset="-120"/>
              <a:sym typeface="Wingdings" pitchFamily="2" charset="2"/>
            </a:endParaRPr>
          </a:p>
          <a:p>
            <a:pPr lvl="1" indent="171450" eaLnBrk="0" fontAlgn="base" hangingPunct="0">
              <a:spcBef>
                <a:spcPct val="0"/>
              </a:spcBef>
              <a:spcAft>
                <a:spcPct val="0"/>
              </a:spcAft>
            </a:pPr>
            <a:r>
              <a:rPr kumimoji="1" lang="en-US" altLang="zh-TW" sz="2800" b="0" i="0" u="none" strike="noStrike" cap="none" normalizeH="0" baseline="0" dirty="0" smtClean="0">
                <a:ln>
                  <a:noFill/>
                </a:ln>
                <a:effectLst/>
                <a:latin typeface="Times New Roman" pitchFamily="18" charset="0"/>
                <a:ea typeface="新細明體" pitchFamily="18" charset="-120"/>
                <a:cs typeface="Times New Roman" pitchFamily="18" charset="0"/>
                <a:sym typeface="Wingdings" pitchFamily="2" charset="2"/>
              </a:rPr>
              <a:t>4.2.3 Subspace algorithm: MUSIC</a:t>
            </a:r>
            <a:endParaRPr kumimoji="1" lang="en-US" altLang="zh-TW" sz="2800" b="0" i="0" u="none" strike="noStrike" cap="none" normalizeH="0" baseline="0" dirty="0" smtClean="0">
              <a:ln>
                <a:noFill/>
              </a:ln>
              <a:effectLst/>
              <a:latin typeface="Arial" pitchFamily="34" charset="0"/>
              <a:ea typeface="新細明體" pitchFamily="18" charset="-120"/>
              <a:sym typeface="Wingdings" pitchFamily="2" charset="2"/>
            </a:endParaRPr>
          </a:p>
        </p:txBody>
      </p:sp>
    </p:spTree>
  </p:cSld>
  <p:clrMapOvr>
    <a:masterClrMapping/>
  </p:clrMapOvr>
  <p:transition>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Beam Steering</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40</a:t>
            </a:fld>
            <a:endParaRPr lang="zh-TW" altLang="en-US"/>
          </a:p>
        </p:txBody>
      </p:sp>
      <p:sp>
        <p:nvSpPr>
          <p:cNvPr id="1105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10595" name="Object 3"/>
          <p:cNvGraphicFramePr>
            <a:graphicFrameLocks noChangeAspect="1"/>
          </p:cNvGraphicFramePr>
          <p:nvPr/>
        </p:nvGraphicFramePr>
        <p:xfrm>
          <a:off x="2699792" y="1484784"/>
          <a:ext cx="2520280" cy="692596"/>
        </p:xfrm>
        <a:graphic>
          <a:graphicData uri="http://schemas.openxmlformats.org/presentationml/2006/ole">
            <p:oleObj spid="_x0000_s110595" name="Equation" r:id="rId3" imgW="1244600" imgH="342900" progId="Equation.DSMT4">
              <p:embed/>
            </p:oleObj>
          </a:graphicData>
        </a:graphic>
      </p:graphicFrame>
      <p:sp>
        <p:nvSpPr>
          <p:cNvPr id="8" name="文字方塊 7"/>
          <p:cNvSpPr txBox="1"/>
          <p:nvPr/>
        </p:nvSpPr>
        <p:spPr>
          <a:xfrm>
            <a:off x="1763688" y="1599183"/>
            <a:ext cx="864096" cy="461665"/>
          </a:xfrm>
          <a:prstGeom prst="rect">
            <a:avLst/>
          </a:prstGeom>
          <a:noFill/>
        </p:spPr>
        <p:txBody>
          <a:bodyPr wrap="square" rtlCol="0">
            <a:spAutoFit/>
          </a:bodyPr>
          <a:lstStyle/>
          <a:p>
            <a:r>
              <a:rPr lang="en-US" altLang="zh-TW" sz="2400" dirty="0" smtClean="0">
                <a:latin typeface="Times New Roman" pitchFamily="18" charset="0"/>
                <a:cs typeface="Times New Roman" pitchFamily="18" charset="0"/>
              </a:rPr>
              <a:t>FRF:</a:t>
            </a:r>
            <a:endParaRPr lang="zh-TW" altLang="en-US" sz="2400" dirty="0">
              <a:latin typeface="Times New Roman" pitchFamily="18" charset="0"/>
              <a:cs typeface="Times New Roman" pitchFamily="18" charset="0"/>
            </a:endParaRPr>
          </a:p>
        </p:txBody>
      </p:sp>
      <p:sp>
        <p:nvSpPr>
          <p:cNvPr id="9" name="文字方塊 8"/>
          <p:cNvSpPr txBox="1"/>
          <p:nvPr/>
        </p:nvSpPr>
        <p:spPr>
          <a:xfrm>
            <a:off x="1763688" y="2420888"/>
            <a:ext cx="792088" cy="461665"/>
          </a:xfrm>
          <a:prstGeom prst="rect">
            <a:avLst/>
          </a:prstGeom>
          <a:noFill/>
        </p:spPr>
        <p:txBody>
          <a:bodyPr wrap="square" rtlCol="0">
            <a:spAutoFit/>
          </a:bodyPr>
          <a:lstStyle/>
          <a:p>
            <a:r>
              <a:rPr lang="en-US" altLang="zh-TW" sz="2400" dirty="0" smtClean="0">
                <a:latin typeface="Times New Roman" pitchFamily="18" charset="0"/>
                <a:cs typeface="Times New Roman" pitchFamily="18" charset="0"/>
              </a:rPr>
              <a:t>IRF:</a:t>
            </a:r>
            <a:endParaRPr lang="zh-TW" altLang="en-US" sz="2400" dirty="0">
              <a:latin typeface="Times New Roman" pitchFamily="18" charset="0"/>
              <a:cs typeface="Times New Roman" pitchFamily="18" charset="0"/>
            </a:endParaRPr>
          </a:p>
        </p:txBody>
      </p:sp>
      <p:sp>
        <p:nvSpPr>
          <p:cNvPr id="11059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10597" name="Object 5"/>
          <p:cNvGraphicFramePr>
            <a:graphicFrameLocks noChangeAspect="1"/>
          </p:cNvGraphicFramePr>
          <p:nvPr/>
        </p:nvGraphicFramePr>
        <p:xfrm>
          <a:off x="2771800" y="2492896"/>
          <a:ext cx="2932113" cy="863600"/>
        </p:xfrm>
        <a:graphic>
          <a:graphicData uri="http://schemas.openxmlformats.org/presentationml/2006/ole">
            <p:oleObj spid="_x0000_s110597" name="Equation" r:id="rId4" imgW="1549080" imgH="457200" progId="Equation.DSMT4">
              <p:embed/>
            </p:oleObj>
          </a:graphicData>
        </a:graphic>
      </p:graphicFrame>
      <p:graphicFrame>
        <p:nvGraphicFramePr>
          <p:cNvPr id="110599" name="Object 7"/>
          <p:cNvGraphicFramePr>
            <a:graphicFrameLocks noChangeAspect="1"/>
          </p:cNvGraphicFramePr>
          <p:nvPr/>
        </p:nvGraphicFramePr>
        <p:xfrm>
          <a:off x="3419872" y="3501008"/>
          <a:ext cx="432048" cy="450833"/>
        </p:xfrm>
        <a:graphic>
          <a:graphicData uri="http://schemas.openxmlformats.org/presentationml/2006/ole">
            <p:oleObj spid="_x0000_s110599" name="Equation" r:id="rId5" imgW="215806" imgH="228501" progId="Equation.DSMT4">
              <p:embed/>
            </p:oleObj>
          </a:graphicData>
        </a:graphic>
      </p:graphicFrame>
      <p:sp>
        <p:nvSpPr>
          <p:cNvPr id="110601" name="Rectangle 9"/>
          <p:cNvSpPr>
            <a:spLocks noChangeArrowheads="1"/>
          </p:cNvSpPr>
          <p:nvPr/>
        </p:nvSpPr>
        <p:spPr bwMode="auto">
          <a:xfrm>
            <a:off x="1691680" y="3501008"/>
            <a:ext cx="7164288"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1" lang="en-US" altLang="zh-TW" sz="2000" dirty="0" smtClean="0">
                <a:solidFill>
                  <a:srgbClr val="000000"/>
                </a:solidFill>
                <a:latin typeface="Times New Roman" pitchFamily="18" charset="0"/>
                <a:ea typeface="新細明體" pitchFamily="18" charset="-120"/>
                <a:cs typeface="Times New Roman" pitchFamily="18" charset="0"/>
              </a:rPr>
              <a:t>The delay term   </a:t>
            </a:r>
            <a:r>
              <a:rPr kumimoji="1" lang="en-US" altLang="zh-TW" sz="2000" b="0" i="0" u="none" strike="noStrike" cap="none" normalizeH="0" baseline="0" dirty="0" smtClean="0">
                <a:ln>
                  <a:noFill/>
                </a:ln>
                <a:solidFill>
                  <a:srgbClr val="000000"/>
                </a:solidFill>
                <a:effectLst/>
                <a:latin typeface="Times New Roman" pitchFamily="18" charset="0"/>
                <a:ea typeface="新細明體" pitchFamily="18" charset="-120"/>
                <a:cs typeface="Times New Roman" pitchFamily="18" charset="0"/>
              </a:rPr>
              <a:t>      is generally of fractional samples, which requires interpolation.,</a:t>
            </a:r>
            <a:r>
              <a:rPr kumimoji="1" lang="en-US" altLang="zh-TW" sz="2000" b="0" i="0" u="none" strike="noStrike" cap="none" normalizeH="0" dirty="0" smtClean="0">
                <a:ln>
                  <a:noFill/>
                </a:ln>
                <a:solidFill>
                  <a:srgbClr val="000000"/>
                </a:solidFill>
                <a:effectLst/>
                <a:latin typeface="Times New Roman" pitchFamily="18" charset="0"/>
                <a:ea typeface="新細明體" pitchFamily="18" charset="-120"/>
                <a:cs typeface="Times New Roman" pitchFamily="18" charset="0"/>
              </a:rPr>
              <a:t> e.g.,</a:t>
            </a:r>
            <a:r>
              <a:rPr kumimoji="1" lang="en-US" altLang="zh-TW" sz="2000" b="0" i="0" u="none" strike="noStrike" cap="none" normalizeH="0" baseline="0" dirty="0" smtClean="0">
                <a:ln>
                  <a:noFill/>
                </a:ln>
                <a:solidFill>
                  <a:srgbClr val="000000"/>
                </a:solidFill>
                <a:effectLst/>
                <a:latin typeface="Times New Roman" pitchFamily="18" charset="0"/>
                <a:ea typeface="新細明體" pitchFamily="18" charset="-120"/>
                <a:cs typeface="Times New Roman" pitchFamily="18" charset="0"/>
              </a:rPr>
              <a:t> the second-order Lagrange</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interpolation.</a:t>
            </a:r>
            <a:r>
              <a:rPr kumimoji="1" lang="en-US" altLang="zh-TW" sz="2000" b="0" i="0" u="none" strike="noStrike" cap="none" normalizeH="0" baseline="0" dirty="0" smtClean="0">
                <a:ln>
                  <a:noFill/>
                </a:ln>
                <a:solidFill>
                  <a:schemeClr val="tx1"/>
                </a:solidFill>
                <a:effectLst/>
                <a:latin typeface="Arial" pitchFamily="34" charset="0"/>
                <a:ea typeface="新細明體" pitchFamily="18" charset="-120"/>
              </a:rPr>
              <a: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Beam Steering</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41</a:t>
            </a:fld>
            <a:endParaRPr lang="zh-TW" altLang="en-US"/>
          </a:p>
        </p:txBody>
      </p:sp>
      <p:pic>
        <p:nvPicPr>
          <p:cNvPr id="111619" name="Picture 3"/>
          <p:cNvPicPr>
            <a:picLocks noChangeAspect="1" noChangeArrowheads="1"/>
          </p:cNvPicPr>
          <p:nvPr/>
        </p:nvPicPr>
        <p:blipFill>
          <a:blip r:embed="rId2" cstate="print"/>
          <a:srcRect l="26375" t="31297" r="35235" b="23422"/>
          <a:stretch>
            <a:fillRect/>
          </a:stretch>
        </p:blipFill>
        <p:spPr bwMode="auto">
          <a:xfrm>
            <a:off x="2987824" y="1700808"/>
            <a:ext cx="3888432" cy="3650365"/>
          </a:xfrm>
          <a:prstGeom prst="rect">
            <a:avLst/>
          </a:prstGeom>
          <a:noFill/>
          <a:ln w="9525">
            <a:noFill/>
            <a:miter lim="800000"/>
            <a:headEnd/>
            <a:tailEnd/>
          </a:ln>
        </p:spPr>
      </p:pic>
      <p:sp>
        <p:nvSpPr>
          <p:cNvPr id="7" name="矩形 6"/>
          <p:cNvSpPr/>
          <p:nvPr/>
        </p:nvSpPr>
        <p:spPr>
          <a:xfrm>
            <a:off x="1115616" y="5621178"/>
            <a:ext cx="7704856" cy="400110"/>
          </a:xfrm>
          <a:prstGeom prst="rect">
            <a:avLst/>
          </a:prstGeom>
        </p:spPr>
        <p:txBody>
          <a:bodyPr wrap="square">
            <a:spAutoFit/>
          </a:bodyPr>
          <a:lstStyle/>
          <a:p>
            <a:r>
              <a:rPr lang="en-US" altLang="zh-TW" sz="2000" dirty="0" smtClean="0">
                <a:latin typeface="Times New Roman" pitchFamily="18" charset="0"/>
                <a:cs typeface="Times New Roman" pitchFamily="18" charset="0"/>
              </a:rPr>
              <a:t>The directional response of the superdirective array steered to -20 degrees.</a:t>
            </a:r>
            <a:endParaRPr lang="zh-TW" altLang="en-US" sz="2000" dirty="0">
              <a:latin typeface="Times New Roman" pitchFamily="18" charset="0"/>
              <a:cs typeface="Times New Roman" pitchFamily="18"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smtClean="0"/>
              <a:t>Multiple Signal Classification (MUSIC)</a:t>
            </a:r>
            <a:endParaRPr lang="zh-TW" altLang="en-US" sz="3600" dirty="0"/>
          </a:p>
        </p:txBody>
      </p:sp>
      <p:sp>
        <p:nvSpPr>
          <p:cNvPr id="3" name="內容版面配置區 2"/>
          <p:cNvSpPr>
            <a:spLocks noGrp="1"/>
          </p:cNvSpPr>
          <p:nvPr>
            <p:ph idx="1"/>
          </p:nvPr>
        </p:nvSpPr>
        <p:spPr>
          <a:xfrm>
            <a:off x="1259632" y="1303784"/>
            <a:ext cx="7704856" cy="757064"/>
          </a:xfrm>
        </p:spPr>
        <p:txBody>
          <a:bodyPr>
            <a:normAutofit/>
          </a:bodyPr>
          <a:lstStyle/>
          <a:p>
            <a:pPr algn="just"/>
            <a:r>
              <a:rPr lang="en-US" altLang="zh-TW" sz="1800" b="1" kern="100" dirty="0" smtClean="0">
                <a:latin typeface="Times New Roman"/>
                <a:ea typeface="新細明體"/>
              </a:rPr>
              <a:t>Central idea</a:t>
            </a:r>
            <a:r>
              <a:rPr lang="en-US" altLang="zh-TW" sz="1800" kern="100" dirty="0" smtClean="0">
                <a:latin typeface="Times New Roman"/>
                <a:ea typeface="新細明體"/>
              </a:rPr>
              <a:t>: separation of two mutually orthogonal subspaces, the “</a:t>
            </a:r>
            <a:r>
              <a:rPr lang="en-US" altLang="zh-TW" sz="1800" kern="100" dirty="0" smtClean="0">
                <a:solidFill>
                  <a:srgbClr val="FF0000"/>
                </a:solidFill>
                <a:latin typeface="Times New Roman"/>
                <a:ea typeface="新細明體"/>
              </a:rPr>
              <a:t>signal subspace</a:t>
            </a:r>
            <a:r>
              <a:rPr lang="en-US" altLang="zh-TW" sz="1800" kern="100" dirty="0" smtClean="0">
                <a:latin typeface="Times New Roman"/>
                <a:ea typeface="新細明體"/>
              </a:rPr>
              <a:t>” and the “</a:t>
            </a:r>
            <a:r>
              <a:rPr lang="en-US" altLang="zh-TW" sz="1800" kern="100" dirty="0" smtClean="0">
                <a:solidFill>
                  <a:srgbClr val="FF0000"/>
                </a:solidFill>
                <a:latin typeface="Times New Roman"/>
                <a:ea typeface="新細明體"/>
              </a:rPr>
              <a:t>noise subspace</a:t>
            </a:r>
            <a:r>
              <a:rPr lang="en-US" altLang="zh-TW" sz="1800" kern="100" dirty="0" smtClean="0">
                <a:latin typeface="Times New Roman"/>
                <a:ea typeface="新細明體"/>
              </a:rPr>
              <a:t>,” pertaining to the data correlation matrix</a:t>
            </a:r>
            <a:endParaRPr lang="zh-TW" altLang="en-US" sz="18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42</a:t>
            </a:fld>
            <a:endParaRPr lang="zh-TW" altLang="en-US"/>
          </a:p>
        </p:txBody>
      </p:sp>
      <p:sp>
        <p:nvSpPr>
          <p:cNvPr id="5" name="矩形 4"/>
          <p:cNvSpPr/>
          <p:nvPr/>
        </p:nvSpPr>
        <p:spPr>
          <a:xfrm>
            <a:off x="1475656" y="2132856"/>
            <a:ext cx="7272808" cy="369332"/>
          </a:xfrm>
          <a:prstGeom prst="rect">
            <a:avLst/>
          </a:prstGeom>
        </p:spPr>
        <p:txBody>
          <a:bodyPr wrap="square">
            <a:spAutoFit/>
          </a:bodyPr>
          <a:lstStyle/>
          <a:p>
            <a:r>
              <a:rPr lang="en-US" altLang="zh-TW" dirty="0" smtClean="0">
                <a:latin typeface="Times New Roman" pitchFamily="18" charset="0"/>
                <a:cs typeface="Times New Roman" pitchFamily="18" charset="0"/>
              </a:rPr>
              <a:t>Consider </a:t>
            </a:r>
            <a:r>
              <a:rPr lang="en-US" altLang="zh-TW" i="1" dirty="0" smtClean="0">
                <a:latin typeface="Times New Roman" pitchFamily="18" charset="0"/>
                <a:cs typeface="Times New Roman" pitchFamily="18" charset="0"/>
              </a:rPr>
              <a:t>D</a:t>
            </a:r>
            <a:r>
              <a:rPr lang="en-US" altLang="zh-TW" dirty="0" smtClean="0">
                <a:latin typeface="Times New Roman" pitchFamily="18" charset="0"/>
                <a:cs typeface="Times New Roman" pitchFamily="18" charset="0"/>
              </a:rPr>
              <a:t> source signals impinging on an </a:t>
            </a:r>
            <a:r>
              <a:rPr lang="en-US" altLang="zh-TW" i="1" dirty="0" smtClean="0">
                <a:latin typeface="Times New Roman" pitchFamily="18" charset="0"/>
                <a:cs typeface="Times New Roman" pitchFamily="18" charset="0"/>
              </a:rPr>
              <a:t>M</a:t>
            </a:r>
            <a:r>
              <a:rPr lang="en-US" altLang="zh-TW" dirty="0" smtClean="0">
                <a:latin typeface="Times New Roman" pitchFamily="18" charset="0"/>
                <a:cs typeface="Times New Roman" pitchFamily="18" charset="0"/>
              </a:rPr>
              <a:t>-element array from the angles</a:t>
            </a:r>
            <a:endParaRPr lang="zh-TW" altLang="en-US" dirty="0">
              <a:latin typeface="Times New Roman" pitchFamily="18" charset="0"/>
              <a:cs typeface="Times New Roman" pitchFamily="18" charset="0"/>
            </a:endParaRPr>
          </a:p>
        </p:txBody>
      </p:sp>
      <p:pic>
        <p:nvPicPr>
          <p:cNvPr id="112642" name="Picture 2"/>
          <p:cNvPicPr>
            <a:picLocks noChangeAspect="1" noChangeArrowheads="1"/>
          </p:cNvPicPr>
          <p:nvPr/>
        </p:nvPicPr>
        <p:blipFill>
          <a:blip r:embed="rId2" cstate="print"/>
          <a:srcRect/>
          <a:stretch>
            <a:fillRect/>
          </a:stretch>
        </p:blipFill>
        <p:spPr bwMode="auto">
          <a:xfrm>
            <a:off x="2771800" y="2780928"/>
            <a:ext cx="3672408" cy="616636"/>
          </a:xfrm>
          <a:prstGeom prst="rect">
            <a:avLst/>
          </a:prstGeom>
          <a:noFill/>
          <a:ln w="9525">
            <a:noFill/>
            <a:miter lim="800000"/>
            <a:headEnd/>
            <a:tailEnd/>
          </a:ln>
        </p:spPr>
      </p:pic>
      <p:pic>
        <p:nvPicPr>
          <p:cNvPr id="112643" name="Picture 3"/>
          <p:cNvPicPr>
            <a:picLocks noChangeAspect="1" noChangeArrowheads="1"/>
          </p:cNvPicPr>
          <p:nvPr/>
        </p:nvPicPr>
        <p:blipFill>
          <a:blip r:embed="rId3" cstate="print"/>
          <a:srcRect/>
          <a:stretch>
            <a:fillRect/>
          </a:stretch>
        </p:blipFill>
        <p:spPr bwMode="auto">
          <a:xfrm>
            <a:off x="2742997" y="3356992"/>
            <a:ext cx="1973019" cy="432048"/>
          </a:xfrm>
          <a:prstGeom prst="rect">
            <a:avLst/>
          </a:prstGeom>
          <a:noFill/>
          <a:ln w="9525">
            <a:noFill/>
            <a:miter lim="800000"/>
            <a:headEnd/>
            <a:tailEnd/>
          </a:ln>
        </p:spPr>
      </p:pic>
      <p:pic>
        <p:nvPicPr>
          <p:cNvPr id="112644" name="Picture 4"/>
          <p:cNvPicPr>
            <a:picLocks noChangeAspect="1" noChangeArrowheads="1"/>
          </p:cNvPicPr>
          <p:nvPr/>
        </p:nvPicPr>
        <p:blipFill>
          <a:blip r:embed="rId4" cstate="print"/>
          <a:srcRect/>
          <a:stretch>
            <a:fillRect/>
          </a:stretch>
        </p:blipFill>
        <p:spPr bwMode="auto">
          <a:xfrm>
            <a:off x="2765400" y="3717032"/>
            <a:ext cx="2886720" cy="792088"/>
          </a:xfrm>
          <a:prstGeom prst="rect">
            <a:avLst/>
          </a:prstGeom>
          <a:noFill/>
          <a:ln w="9525">
            <a:noFill/>
            <a:miter lim="800000"/>
            <a:headEnd/>
            <a:tailEnd/>
          </a:ln>
        </p:spPr>
      </p:pic>
      <p:sp>
        <p:nvSpPr>
          <p:cNvPr id="9" name="文字方塊 8"/>
          <p:cNvSpPr txBox="1"/>
          <p:nvPr/>
        </p:nvSpPr>
        <p:spPr>
          <a:xfrm>
            <a:off x="7236296" y="3923764"/>
            <a:ext cx="936104" cy="369332"/>
          </a:xfrm>
          <a:prstGeom prst="rect">
            <a:avLst/>
          </a:prstGeom>
          <a:noFill/>
        </p:spPr>
        <p:txBody>
          <a:bodyPr wrap="square" rtlCol="0">
            <a:spAutoFit/>
          </a:bodyPr>
          <a:lstStyle/>
          <a:p>
            <a:r>
              <a:rPr lang="en-US" altLang="zh-TW" dirty="0" smtClean="0"/>
              <a:t>(EVD)</a:t>
            </a:r>
            <a:endParaRPr lang="zh-TW" altLang="en-US" dirty="0"/>
          </a:p>
        </p:txBody>
      </p:sp>
      <p:pic>
        <p:nvPicPr>
          <p:cNvPr id="112645" name="Picture 5"/>
          <p:cNvPicPr>
            <a:picLocks noChangeAspect="1" noChangeArrowheads="1"/>
          </p:cNvPicPr>
          <p:nvPr/>
        </p:nvPicPr>
        <p:blipFill>
          <a:blip r:embed="rId5" cstate="print"/>
          <a:srcRect/>
          <a:stretch>
            <a:fillRect/>
          </a:stretch>
        </p:blipFill>
        <p:spPr bwMode="auto">
          <a:xfrm>
            <a:off x="5796136" y="3933056"/>
            <a:ext cx="1215135" cy="360040"/>
          </a:xfrm>
          <a:prstGeom prst="rect">
            <a:avLst/>
          </a:prstGeom>
          <a:noFill/>
          <a:ln w="9525">
            <a:noFill/>
            <a:miter lim="800000"/>
            <a:headEnd/>
            <a:tailEnd/>
          </a:ln>
        </p:spPr>
      </p:pic>
      <p:pic>
        <p:nvPicPr>
          <p:cNvPr id="112646" name="Picture 6"/>
          <p:cNvPicPr>
            <a:picLocks noChangeAspect="1" noChangeArrowheads="1"/>
          </p:cNvPicPr>
          <p:nvPr/>
        </p:nvPicPr>
        <p:blipFill>
          <a:blip r:embed="rId6" cstate="print"/>
          <a:srcRect/>
          <a:stretch>
            <a:fillRect/>
          </a:stretch>
        </p:blipFill>
        <p:spPr bwMode="auto">
          <a:xfrm>
            <a:off x="1547664" y="2492896"/>
            <a:ext cx="1094993" cy="332656"/>
          </a:xfrm>
          <a:prstGeom prst="rect">
            <a:avLst/>
          </a:prstGeom>
          <a:noFill/>
          <a:ln w="9525">
            <a:noFill/>
            <a:miter lim="800000"/>
            <a:headEnd/>
            <a:tailEnd/>
          </a:ln>
        </p:spPr>
      </p:pic>
      <p:pic>
        <p:nvPicPr>
          <p:cNvPr id="112647" name="Picture 7"/>
          <p:cNvPicPr>
            <a:picLocks noChangeAspect="1" noChangeArrowheads="1"/>
          </p:cNvPicPr>
          <p:nvPr/>
        </p:nvPicPr>
        <p:blipFill>
          <a:blip r:embed="rId7" cstate="print"/>
          <a:srcRect l="16040" t="52953" r="26375" b="29328"/>
          <a:stretch>
            <a:fillRect/>
          </a:stretch>
        </p:blipFill>
        <p:spPr bwMode="auto">
          <a:xfrm>
            <a:off x="1307638" y="4509120"/>
            <a:ext cx="7800866" cy="18002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smtClean="0">
                <a:solidFill>
                  <a:srgbClr val="4F271C">
                    <a:satMod val="130000"/>
                  </a:srgbClr>
                </a:solidFill>
              </a:rPr>
              <a:t>Multiple Signal Classification (MUSIC)</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43</a:t>
            </a:fld>
            <a:endParaRPr lang="zh-TW" altLang="en-US"/>
          </a:p>
        </p:txBody>
      </p:sp>
      <p:sp>
        <p:nvSpPr>
          <p:cNvPr id="5" name="矩形 4"/>
          <p:cNvSpPr/>
          <p:nvPr/>
        </p:nvSpPr>
        <p:spPr>
          <a:xfrm>
            <a:off x="1547664" y="1340768"/>
            <a:ext cx="3816424" cy="400110"/>
          </a:xfrm>
          <a:prstGeom prst="rect">
            <a:avLst/>
          </a:prstGeom>
        </p:spPr>
        <p:txBody>
          <a:bodyPr wrap="square">
            <a:spAutoFit/>
          </a:bodyPr>
          <a:lstStyle/>
          <a:p>
            <a:r>
              <a:rPr lang="en-US" altLang="zh-TW" sz="2000" dirty="0" smtClean="0">
                <a:latin typeface="Times New Roman" pitchFamily="18" charset="0"/>
                <a:cs typeface="Times New Roman" pitchFamily="18" charset="0"/>
              </a:rPr>
              <a:t>The signal-only correlation matrix</a:t>
            </a:r>
            <a:endParaRPr lang="zh-TW" altLang="en-US" sz="2000" dirty="0">
              <a:latin typeface="Times New Roman" pitchFamily="18" charset="0"/>
              <a:cs typeface="Times New Roman" pitchFamily="18" charset="0"/>
            </a:endParaRPr>
          </a:p>
        </p:txBody>
      </p:sp>
      <p:pic>
        <p:nvPicPr>
          <p:cNvPr id="113666" name="Picture 2"/>
          <p:cNvPicPr>
            <a:picLocks noChangeAspect="1" noChangeArrowheads="1"/>
          </p:cNvPicPr>
          <p:nvPr/>
        </p:nvPicPr>
        <p:blipFill>
          <a:blip r:embed="rId3" cstate="print"/>
          <a:srcRect l="15868" t="38016" r="28024" b="26735"/>
          <a:stretch>
            <a:fillRect/>
          </a:stretch>
        </p:blipFill>
        <p:spPr bwMode="auto">
          <a:xfrm>
            <a:off x="1476039" y="1772816"/>
            <a:ext cx="7488449" cy="3528392"/>
          </a:xfrm>
          <a:prstGeom prst="rect">
            <a:avLst/>
          </a:prstGeom>
          <a:noFill/>
          <a:ln w="9525">
            <a:noFill/>
            <a:miter lim="800000"/>
            <a:headEnd/>
            <a:tailEnd/>
          </a:ln>
        </p:spPr>
      </p:pic>
      <p:graphicFrame>
        <p:nvGraphicFramePr>
          <p:cNvPr id="6" name="物件 5"/>
          <p:cNvGraphicFramePr>
            <a:graphicFrameLocks noChangeAspect="1"/>
          </p:cNvGraphicFramePr>
          <p:nvPr/>
        </p:nvGraphicFramePr>
        <p:xfrm>
          <a:off x="2263775" y="5373688"/>
          <a:ext cx="4733925" cy="969962"/>
        </p:xfrm>
        <a:graphic>
          <a:graphicData uri="http://schemas.openxmlformats.org/presentationml/2006/ole">
            <p:oleObj spid="_x0000_s101377" name="Equation" r:id="rId4" imgW="2476440" imgH="507960" progId="Equation.DSMT4">
              <p:embed/>
            </p:oleObj>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smtClean="0">
                <a:solidFill>
                  <a:srgbClr val="4F271C">
                    <a:satMod val="130000"/>
                  </a:srgbClr>
                </a:solidFill>
              </a:rPr>
              <a:t>Multiple Signal Classification (MUSIC)</a:t>
            </a:r>
            <a:endParaRPr lang="zh-TW" altLang="en-US" dirty="0"/>
          </a:p>
        </p:txBody>
      </p:sp>
      <p:sp>
        <p:nvSpPr>
          <p:cNvPr id="3" name="內容版面配置區 2"/>
          <p:cNvSpPr>
            <a:spLocks noGrp="1"/>
          </p:cNvSpPr>
          <p:nvPr>
            <p:ph idx="1"/>
          </p:nvPr>
        </p:nvSpPr>
        <p:spPr>
          <a:xfrm>
            <a:off x="1259632" y="1375792"/>
            <a:ext cx="7708392" cy="757064"/>
          </a:xfrm>
        </p:spPr>
        <p:txBody>
          <a:bodyPr>
            <a:normAutofit/>
          </a:bodyPr>
          <a:lstStyle/>
          <a:p>
            <a:pPr marL="90488" indent="-7938">
              <a:buNone/>
            </a:pPr>
            <a:r>
              <a:rPr lang="en-US" altLang="zh-TW" sz="2000" kern="100" dirty="0" smtClean="0">
                <a:latin typeface="Times New Roman"/>
                <a:ea typeface="新細明體"/>
              </a:rPr>
              <a:t>Signal subspace and the noise subspace are two orthogonal compliments</a:t>
            </a:r>
            <a:endParaRPr lang="zh-TW" altLang="en-US" sz="20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44</a:t>
            </a:fld>
            <a:endParaRPr lang="zh-TW" altLang="en-US" dirty="0"/>
          </a:p>
        </p:txBody>
      </p:sp>
      <p:pic>
        <p:nvPicPr>
          <p:cNvPr id="114690" name="Picture 2"/>
          <p:cNvPicPr>
            <a:picLocks noChangeAspect="1" noChangeArrowheads="1"/>
          </p:cNvPicPr>
          <p:nvPr/>
        </p:nvPicPr>
        <p:blipFill>
          <a:blip r:embed="rId2" cstate="print"/>
          <a:srcRect/>
          <a:stretch>
            <a:fillRect/>
          </a:stretch>
        </p:blipFill>
        <p:spPr bwMode="auto">
          <a:xfrm>
            <a:off x="1758353" y="1772816"/>
            <a:ext cx="4240471" cy="432048"/>
          </a:xfrm>
          <a:prstGeom prst="rect">
            <a:avLst/>
          </a:prstGeom>
          <a:noFill/>
          <a:ln w="9525">
            <a:noFill/>
            <a:miter lim="800000"/>
            <a:headEnd/>
            <a:tailEnd/>
          </a:ln>
        </p:spPr>
      </p:pic>
      <p:sp>
        <p:nvSpPr>
          <p:cNvPr id="6" name="矩形 5"/>
          <p:cNvSpPr/>
          <p:nvPr/>
        </p:nvSpPr>
        <p:spPr>
          <a:xfrm>
            <a:off x="1331640" y="2204864"/>
            <a:ext cx="7632848" cy="707886"/>
          </a:xfrm>
          <a:prstGeom prst="rect">
            <a:avLst/>
          </a:prstGeom>
        </p:spPr>
        <p:txBody>
          <a:bodyPr wrap="square">
            <a:spAutoFit/>
          </a:bodyPr>
          <a:lstStyle/>
          <a:p>
            <a:r>
              <a:rPr lang="en-US" altLang="zh-TW" sz="2000" dirty="0" smtClean="0">
                <a:latin typeface="Times New Roman" pitchFamily="18" charset="0"/>
                <a:cs typeface="Times New Roman" pitchFamily="18" charset="0"/>
              </a:rPr>
              <a:t>Using this orthogonality, we construct a projection matrix to project vectors onto the noise subspace</a:t>
            </a:r>
            <a:endParaRPr lang="zh-TW" altLang="en-US" sz="2000" dirty="0">
              <a:latin typeface="Times New Roman" pitchFamily="18" charset="0"/>
              <a:cs typeface="Times New Roman" pitchFamily="18" charset="0"/>
            </a:endParaRPr>
          </a:p>
        </p:txBody>
      </p:sp>
      <p:pic>
        <p:nvPicPr>
          <p:cNvPr id="114691" name="Picture 3"/>
          <p:cNvPicPr>
            <a:picLocks noChangeAspect="1" noChangeArrowheads="1"/>
          </p:cNvPicPr>
          <p:nvPr/>
        </p:nvPicPr>
        <p:blipFill>
          <a:blip r:embed="rId3" cstate="print"/>
          <a:srcRect/>
          <a:stretch>
            <a:fillRect/>
          </a:stretch>
        </p:blipFill>
        <p:spPr bwMode="auto">
          <a:xfrm>
            <a:off x="1835695" y="2852936"/>
            <a:ext cx="1843404" cy="720080"/>
          </a:xfrm>
          <a:prstGeom prst="rect">
            <a:avLst/>
          </a:prstGeom>
          <a:noFill/>
          <a:ln w="9525">
            <a:noFill/>
            <a:miter lim="800000"/>
            <a:headEnd/>
            <a:tailEnd/>
          </a:ln>
        </p:spPr>
      </p:pic>
      <p:pic>
        <p:nvPicPr>
          <p:cNvPr id="114692" name="Picture 4"/>
          <p:cNvPicPr>
            <a:picLocks noChangeAspect="1" noChangeArrowheads="1"/>
          </p:cNvPicPr>
          <p:nvPr/>
        </p:nvPicPr>
        <p:blipFill>
          <a:blip r:embed="rId4" cstate="print"/>
          <a:srcRect/>
          <a:stretch>
            <a:fillRect/>
          </a:stretch>
        </p:blipFill>
        <p:spPr bwMode="auto">
          <a:xfrm>
            <a:off x="4571999" y="3068960"/>
            <a:ext cx="2400271" cy="360040"/>
          </a:xfrm>
          <a:prstGeom prst="rect">
            <a:avLst/>
          </a:prstGeom>
          <a:noFill/>
          <a:ln w="9525">
            <a:noFill/>
            <a:miter lim="800000"/>
            <a:headEnd/>
            <a:tailEnd/>
          </a:ln>
        </p:spPr>
      </p:pic>
      <p:sp>
        <p:nvSpPr>
          <p:cNvPr id="9" name="向右箭號 8"/>
          <p:cNvSpPr/>
          <p:nvPr/>
        </p:nvSpPr>
        <p:spPr>
          <a:xfrm>
            <a:off x="3923928" y="3212976"/>
            <a:ext cx="432048"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14693" name="Picture 5"/>
          <p:cNvPicPr>
            <a:picLocks noChangeAspect="1" noChangeArrowheads="1"/>
          </p:cNvPicPr>
          <p:nvPr/>
        </p:nvPicPr>
        <p:blipFill>
          <a:blip r:embed="rId5" cstate="print"/>
          <a:srcRect/>
          <a:stretch>
            <a:fillRect/>
          </a:stretch>
        </p:blipFill>
        <p:spPr bwMode="auto">
          <a:xfrm>
            <a:off x="1835695" y="3573016"/>
            <a:ext cx="4851539" cy="792088"/>
          </a:xfrm>
          <a:prstGeom prst="rect">
            <a:avLst/>
          </a:prstGeom>
          <a:noFill/>
          <a:ln w="9525">
            <a:noFill/>
            <a:miter lim="800000"/>
            <a:headEnd/>
            <a:tailEnd/>
          </a:ln>
        </p:spPr>
      </p:pic>
      <p:sp>
        <p:nvSpPr>
          <p:cNvPr id="11" name="矩形 10"/>
          <p:cNvSpPr/>
          <p:nvPr/>
        </p:nvSpPr>
        <p:spPr>
          <a:xfrm>
            <a:off x="1763688" y="4437112"/>
            <a:ext cx="2121978" cy="400110"/>
          </a:xfrm>
          <a:prstGeom prst="rect">
            <a:avLst/>
          </a:prstGeom>
        </p:spPr>
        <p:txBody>
          <a:bodyPr wrap="square">
            <a:spAutoFit/>
          </a:bodyPr>
          <a:lstStyle/>
          <a:p>
            <a:r>
              <a:rPr lang="en-US" altLang="zh-TW" sz="2000" dirty="0" smtClean="0">
                <a:latin typeface="Times New Roman" pitchFamily="18" charset="0"/>
                <a:cs typeface="Times New Roman" pitchFamily="18" charset="0"/>
              </a:rPr>
              <a:t>MUSIC spectrum:</a:t>
            </a:r>
            <a:endParaRPr lang="zh-TW" altLang="en-US" sz="2000" dirty="0">
              <a:latin typeface="Times New Roman" pitchFamily="18" charset="0"/>
              <a:cs typeface="Times New Roman" pitchFamily="18" charset="0"/>
            </a:endParaRPr>
          </a:p>
        </p:txBody>
      </p:sp>
      <p:pic>
        <p:nvPicPr>
          <p:cNvPr id="114694" name="Picture 6"/>
          <p:cNvPicPr>
            <a:picLocks noChangeAspect="1" noChangeArrowheads="1"/>
          </p:cNvPicPr>
          <p:nvPr/>
        </p:nvPicPr>
        <p:blipFill>
          <a:blip r:embed="rId6" cstate="print"/>
          <a:srcRect/>
          <a:stretch>
            <a:fillRect/>
          </a:stretch>
        </p:blipFill>
        <p:spPr bwMode="auto">
          <a:xfrm>
            <a:off x="2310948" y="4869160"/>
            <a:ext cx="2405068" cy="720080"/>
          </a:xfrm>
          <a:prstGeom prst="rect">
            <a:avLst/>
          </a:prstGeom>
          <a:noFill/>
          <a:ln w="9525">
            <a:noFill/>
            <a:miter lim="800000"/>
            <a:headEnd/>
            <a:tailEnd/>
          </a:ln>
        </p:spPr>
      </p:pic>
      <p:pic>
        <p:nvPicPr>
          <p:cNvPr id="114695" name="Picture 7"/>
          <p:cNvPicPr>
            <a:picLocks noChangeAspect="1" noChangeArrowheads="1"/>
          </p:cNvPicPr>
          <p:nvPr/>
        </p:nvPicPr>
        <p:blipFill>
          <a:blip r:embed="rId7" cstate="print"/>
          <a:srcRect/>
          <a:stretch>
            <a:fillRect/>
          </a:stretch>
        </p:blipFill>
        <p:spPr bwMode="auto">
          <a:xfrm>
            <a:off x="5652120" y="4930816"/>
            <a:ext cx="2260191" cy="946456"/>
          </a:xfrm>
          <a:prstGeom prst="rect">
            <a:avLst/>
          </a:prstGeom>
          <a:noFill/>
          <a:ln w="9525">
            <a:noFill/>
            <a:miter lim="800000"/>
            <a:headEnd/>
            <a:tailEnd/>
          </a:ln>
        </p:spPr>
      </p:pic>
      <p:sp>
        <p:nvSpPr>
          <p:cNvPr id="14" name="文字方塊 13"/>
          <p:cNvSpPr txBox="1"/>
          <p:nvPr/>
        </p:nvSpPr>
        <p:spPr>
          <a:xfrm>
            <a:off x="5004048" y="5085184"/>
            <a:ext cx="432048" cy="400110"/>
          </a:xfrm>
          <a:prstGeom prst="rect">
            <a:avLst/>
          </a:prstGeom>
          <a:noFill/>
        </p:spPr>
        <p:txBody>
          <a:bodyPr wrap="square" rtlCol="0">
            <a:spAutoFit/>
          </a:bodyPr>
          <a:lstStyle/>
          <a:p>
            <a:r>
              <a:rPr lang="en-US" altLang="zh-TW" sz="2000" dirty="0" smtClean="0">
                <a:latin typeface="Times New Roman" pitchFamily="18" charset="0"/>
                <a:cs typeface="Times New Roman" pitchFamily="18" charset="0"/>
              </a:rPr>
              <a:t>or</a:t>
            </a:r>
            <a:endParaRPr lang="zh-TW" altLang="en-US" sz="2000" dirty="0">
              <a:latin typeface="Times New Roman" pitchFamily="18" charset="0"/>
              <a:cs typeface="Times New Roman" pitchFamily="18" charset="0"/>
            </a:endParaRPr>
          </a:p>
        </p:txBody>
      </p:sp>
      <p:pic>
        <p:nvPicPr>
          <p:cNvPr id="114696" name="Picture 8"/>
          <p:cNvPicPr>
            <a:picLocks noChangeAspect="1" noChangeArrowheads="1"/>
          </p:cNvPicPr>
          <p:nvPr/>
        </p:nvPicPr>
        <p:blipFill>
          <a:blip r:embed="rId8" cstate="print"/>
          <a:srcRect/>
          <a:stretch>
            <a:fillRect/>
          </a:stretch>
        </p:blipFill>
        <p:spPr bwMode="auto">
          <a:xfrm>
            <a:off x="4283968" y="5877272"/>
            <a:ext cx="2232248" cy="504056"/>
          </a:xfrm>
          <a:prstGeom prst="rect">
            <a:avLst/>
          </a:prstGeom>
          <a:noFill/>
          <a:ln w="9525">
            <a:noFill/>
            <a:miter lim="800000"/>
            <a:headEnd/>
            <a:tailEnd/>
          </a:ln>
        </p:spPr>
      </p:pic>
      <p:sp>
        <p:nvSpPr>
          <p:cNvPr id="16" name="向右箭號 15"/>
          <p:cNvSpPr/>
          <p:nvPr/>
        </p:nvSpPr>
        <p:spPr>
          <a:xfrm>
            <a:off x="3707904" y="6021288"/>
            <a:ext cx="432048"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矩形 16"/>
          <p:cNvSpPr/>
          <p:nvPr/>
        </p:nvSpPr>
        <p:spPr>
          <a:xfrm>
            <a:off x="1331640" y="6289575"/>
            <a:ext cx="7488832" cy="307777"/>
          </a:xfrm>
          <a:prstGeom prst="rect">
            <a:avLst/>
          </a:prstGeom>
        </p:spPr>
        <p:txBody>
          <a:bodyPr wrap="square">
            <a:spAutoFit/>
          </a:bodyPr>
          <a:lstStyle/>
          <a:p>
            <a:r>
              <a:rPr lang="en-US" altLang="zh-TW" sz="1400" dirty="0" smtClean="0">
                <a:solidFill>
                  <a:srgbClr val="0000FF"/>
                </a:solidFill>
                <a:latin typeface="Times New Roman" pitchFamily="18" charset="0"/>
                <a:cs typeface="Times New Roman" pitchFamily="18" charset="0"/>
              </a:rPr>
              <a:t>MUSIC suffers from the same problem as MVDR that the algorithms break down for </a:t>
            </a:r>
            <a:r>
              <a:rPr lang="en-US" altLang="zh-TW" sz="1400" dirty="0" smtClean="0">
                <a:solidFill>
                  <a:srgbClr val="FF0000"/>
                </a:solidFill>
                <a:latin typeface="Times New Roman" pitchFamily="18" charset="0"/>
                <a:cs typeface="Times New Roman" pitchFamily="18" charset="0"/>
              </a:rPr>
              <a:t>coherent sources.</a:t>
            </a:r>
            <a:endParaRPr lang="zh-TW" altLang="en-US" sz="14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115616" y="274638"/>
            <a:ext cx="7498080" cy="1143000"/>
          </a:xfrm>
        </p:spPr>
        <p:txBody>
          <a:bodyPr/>
          <a:lstStyle/>
          <a:p>
            <a:r>
              <a:rPr lang="en-US" altLang="zh-TW" dirty="0" smtClean="0"/>
              <a:t>Sound Field Images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45</a:t>
            </a:fld>
            <a:endParaRPr lang="zh-TW" altLang="en-US"/>
          </a:p>
        </p:txBody>
      </p:sp>
      <p:pic>
        <p:nvPicPr>
          <p:cNvPr id="116738" name="圖片 6"/>
          <p:cNvPicPr>
            <a:picLocks noChangeAspect="1" noChangeArrowheads="1"/>
          </p:cNvPicPr>
          <p:nvPr/>
        </p:nvPicPr>
        <p:blipFill>
          <a:blip r:embed="rId2" cstate="print"/>
          <a:srcRect/>
          <a:stretch>
            <a:fillRect/>
          </a:stretch>
        </p:blipFill>
        <p:spPr bwMode="auto">
          <a:xfrm>
            <a:off x="971600" y="2380884"/>
            <a:ext cx="4032448" cy="3136348"/>
          </a:xfrm>
          <a:prstGeom prst="rect">
            <a:avLst/>
          </a:prstGeom>
          <a:noFill/>
          <a:ln w="9525">
            <a:noFill/>
            <a:miter lim="800000"/>
            <a:headEnd/>
            <a:tailEnd/>
          </a:ln>
        </p:spPr>
      </p:pic>
      <p:sp>
        <p:nvSpPr>
          <p:cNvPr id="6" name="文字方塊 5"/>
          <p:cNvSpPr txBox="1"/>
          <p:nvPr/>
        </p:nvSpPr>
        <p:spPr>
          <a:xfrm>
            <a:off x="2627784" y="1772816"/>
            <a:ext cx="1080120" cy="400110"/>
          </a:xfrm>
          <a:prstGeom prst="rect">
            <a:avLst/>
          </a:prstGeom>
          <a:noFill/>
        </p:spPr>
        <p:txBody>
          <a:bodyPr wrap="square" rtlCol="0">
            <a:spAutoFit/>
          </a:bodyPr>
          <a:lstStyle/>
          <a:p>
            <a:r>
              <a:rPr lang="en-US" altLang="zh-TW" sz="2000" dirty="0" smtClean="0"/>
              <a:t>(DAS)</a:t>
            </a:r>
            <a:endParaRPr lang="zh-TW" altLang="en-US" sz="2000" dirty="0"/>
          </a:p>
        </p:txBody>
      </p:sp>
      <p:pic>
        <p:nvPicPr>
          <p:cNvPr id="116739" name="圖片 8"/>
          <p:cNvPicPr>
            <a:picLocks noChangeAspect="1" noChangeArrowheads="1"/>
          </p:cNvPicPr>
          <p:nvPr/>
        </p:nvPicPr>
        <p:blipFill>
          <a:blip r:embed="rId3" cstate="print"/>
          <a:srcRect/>
          <a:stretch>
            <a:fillRect/>
          </a:stretch>
        </p:blipFill>
        <p:spPr bwMode="auto">
          <a:xfrm>
            <a:off x="4980045" y="2420888"/>
            <a:ext cx="4056451" cy="3024336"/>
          </a:xfrm>
          <a:prstGeom prst="rect">
            <a:avLst/>
          </a:prstGeom>
          <a:noFill/>
          <a:ln w="9525">
            <a:noFill/>
            <a:miter lim="800000"/>
            <a:headEnd/>
            <a:tailEnd/>
          </a:ln>
        </p:spPr>
      </p:pic>
      <p:sp>
        <p:nvSpPr>
          <p:cNvPr id="8" name="文字方塊 7"/>
          <p:cNvSpPr txBox="1"/>
          <p:nvPr/>
        </p:nvSpPr>
        <p:spPr>
          <a:xfrm>
            <a:off x="6660232" y="1772816"/>
            <a:ext cx="1080120" cy="400110"/>
          </a:xfrm>
          <a:prstGeom prst="rect">
            <a:avLst/>
          </a:prstGeom>
          <a:noFill/>
        </p:spPr>
        <p:txBody>
          <a:bodyPr wrap="square" rtlCol="0">
            <a:spAutoFit/>
          </a:bodyPr>
          <a:lstStyle/>
          <a:p>
            <a:r>
              <a:rPr lang="en-US" altLang="zh-TW" sz="2000" dirty="0" smtClean="0"/>
              <a:t>(TR)</a:t>
            </a:r>
            <a:endParaRPr lang="zh-TW" altLang="en-US" sz="20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115616" y="-27384"/>
            <a:ext cx="7498080" cy="1143000"/>
          </a:xfrm>
        </p:spPr>
        <p:txBody>
          <a:bodyPr/>
          <a:lstStyle/>
          <a:p>
            <a:r>
              <a:rPr lang="en-US" altLang="zh-TW" dirty="0" smtClean="0"/>
              <a:t>Sound Field Images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46</a:t>
            </a:fld>
            <a:endParaRPr lang="zh-TW" altLang="en-US"/>
          </a:p>
        </p:txBody>
      </p:sp>
      <p:sp>
        <p:nvSpPr>
          <p:cNvPr id="6" name="文字方塊 5"/>
          <p:cNvSpPr txBox="1"/>
          <p:nvPr/>
        </p:nvSpPr>
        <p:spPr>
          <a:xfrm>
            <a:off x="2267744" y="908720"/>
            <a:ext cx="1368152" cy="400110"/>
          </a:xfrm>
          <a:prstGeom prst="rect">
            <a:avLst/>
          </a:prstGeom>
          <a:noFill/>
        </p:spPr>
        <p:txBody>
          <a:bodyPr wrap="square" rtlCol="0">
            <a:spAutoFit/>
          </a:bodyPr>
          <a:lstStyle/>
          <a:p>
            <a:r>
              <a:rPr lang="en-US" altLang="zh-TW" sz="2000" dirty="0" smtClean="0"/>
              <a:t>(SIMO-ESIF)</a:t>
            </a:r>
            <a:endParaRPr lang="zh-TW" altLang="en-US" sz="2000" dirty="0"/>
          </a:p>
        </p:txBody>
      </p:sp>
      <p:sp>
        <p:nvSpPr>
          <p:cNvPr id="8" name="文字方塊 7"/>
          <p:cNvSpPr txBox="1"/>
          <p:nvPr/>
        </p:nvSpPr>
        <p:spPr>
          <a:xfrm>
            <a:off x="6660232" y="836712"/>
            <a:ext cx="1080120" cy="400110"/>
          </a:xfrm>
          <a:prstGeom prst="rect">
            <a:avLst/>
          </a:prstGeom>
          <a:noFill/>
        </p:spPr>
        <p:txBody>
          <a:bodyPr wrap="square" rtlCol="0">
            <a:spAutoFit/>
          </a:bodyPr>
          <a:lstStyle/>
          <a:p>
            <a:r>
              <a:rPr lang="en-US" altLang="zh-TW" sz="2000" dirty="0" smtClean="0"/>
              <a:t>(MVDR)</a:t>
            </a:r>
            <a:endParaRPr lang="zh-TW" altLang="en-US" sz="2000" dirty="0"/>
          </a:p>
        </p:txBody>
      </p:sp>
      <p:sp>
        <p:nvSpPr>
          <p:cNvPr id="9" name="文字方塊 8"/>
          <p:cNvSpPr txBox="1"/>
          <p:nvPr/>
        </p:nvSpPr>
        <p:spPr>
          <a:xfrm>
            <a:off x="4572000" y="3820978"/>
            <a:ext cx="1080120" cy="400110"/>
          </a:xfrm>
          <a:prstGeom prst="rect">
            <a:avLst/>
          </a:prstGeom>
          <a:noFill/>
        </p:spPr>
        <p:txBody>
          <a:bodyPr wrap="square" rtlCol="0">
            <a:spAutoFit/>
          </a:bodyPr>
          <a:lstStyle/>
          <a:p>
            <a:r>
              <a:rPr lang="en-US" altLang="zh-TW" sz="2000" dirty="0" smtClean="0"/>
              <a:t>(MUSIC)</a:t>
            </a:r>
            <a:endParaRPr lang="zh-TW" altLang="en-US" sz="2000" dirty="0"/>
          </a:p>
        </p:txBody>
      </p:sp>
      <p:pic>
        <p:nvPicPr>
          <p:cNvPr id="117762" name="圖片 10"/>
          <p:cNvPicPr>
            <a:picLocks noChangeAspect="1" noChangeArrowheads="1"/>
          </p:cNvPicPr>
          <p:nvPr/>
        </p:nvPicPr>
        <p:blipFill>
          <a:blip r:embed="rId2" cstate="print"/>
          <a:srcRect/>
          <a:stretch>
            <a:fillRect/>
          </a:stretch>
        </p:blipFill>
        <p:spPr bwMode="auto">
          <a:xfrm>
            <a:off x="1352550" y="1306463"/>
            <a:ext cx="3342941" cy="2482577"/>
          </a:xfrm>
          <a:prstGeom prst="rect">
            <a:avLst/>
          </a:prstGeom>
          <a:noFill/>
          <a:ln w="9525">
            <a:noFill/>
            <a:miter lim="800000"/>
            <a:headEnd/>
            <a:tailEnd/>
          </a:ln>
        </p:spPr>
      </p:pic>
      <p:pic>
        <p:nvPicPr>
          <p:cNvPr id="117763" name="圖片 12"/>
          <p:cNvPicPr>
            <a:picLocks noChangeAspect="1" noChangeArrowheads="1"/>
          </p:cNvPicPr>
          <p:nvPr/>
        </p:nvPicPr>
        <p:blipFill>
          <a:blip r:embed="rId3" cstate="print"/>
          <a:srcRect/>
          <a:stretch>
            <a:fillRect/>
          </a:stretch>
        </p:blipFill>
        <p:spPr bwMode="auto">
          <a:xfrm>
            <a:off x="5364088" y="1224216"/>
            <a:ext cx="3385839" cy="2564824"/>
          </a:xfrm>
          <a:prstGeom prst="rect">
            <a:avLst/>
          </a:prstGeom>
          <a:noFill/>
          <a:ln w="9525">
            <a:noFill/>
            <a:miter lim="800000"/>
            <a:headEnd/>
            <a:tailEnd/>
          </a:ln>
        </p:spPr>
      </p:pic>
      <p:pic>
        <p:nvPicPr>
          <p:cNvPr id="117764" name="圖片 14"/>
          <p:cNvPicPr>
            <a:picLocks noChangeAspect="1" noChangeArrowheads="1"/>
          </p:cNvPicPr>
          <p:nvPr/>
        </p:nvPicPr>
        <p:blipFill>
          <a:blip r:embed="rId4" cstate="print"/>
          <a:srcRect/>
          <a:stretch>
            <a:fillRect/>
          </a:stretch>
        </p:blipFill>
        <p:spPr bwMode="auto">
          <a:xfrm>
            <a:off x="3382913" y="4149080"/>
            <a:ext cx="3349327" cy="25371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smtClean="0"/>
              <a:t>Comparison of the Farfield Algorithms</a:t>
            </a:r>
            <a:endParaRPr lang="zh-TW" altLang="en-US" sz="36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47</a:t>
            </a:fld>
            <a:endParaRPr lang="zh-TW" altLang="en-US"/>
          </a:p>
        </p:txBody>
      </p:sp>
      <p:graphicFrame>
        <p:nvGraphicFramePr>
          <p:cNvPr id="6" name="表格 5"/>
          <p:cNvGraphicFramePr>
            <a:graphicFrameLocks noGrp="1"/>
          </p:cNvGraphicFramePr>
          <p:nvPr/>
        </p:nvGraphicFramePr>
        <p:xfrm>
          <a:off x="1403648" y="1412778"/>
          <a:ext cx="7344816" cy="4896542"/>
        </p:xfrm>
        <a:graphic>
          <a:graphicData uri="http://schemas.openxmlformats.org/drawingml/2006/table">
            <a:tbl>
              <a:tblPr/>
              <a:tblGrid>
                <a:gridCol w="1347096"/>
                <a:gridCol w="1163518"/>
                <a:gridCol w="1323826"/>
                <a:gridCol w="1295384"/>
                <a:gridCol w="1060093"/>
                <a:gridCol w="1154899"/>
              </a:tblGrid>
              <a:tr h="445141">
                <a:tc>
                  <a:txBody>
                    <a:bodyPr/>
                    <a:lstStyle/>
                    <a:p>
                      <a:pPr algn="ctr">
                        <a:lnSpc>
                          <a:spcPct val="150000"/>
                        </a:lnSpc>
                        <a:spcAft>
                          <a:spcPts val="0"/>
                        </a:spcAft>
                      </a:pPr>
                      <a:endParaRPr lang="en-US" sz="1600" kern="100" dirty="0">
                        <a:latin typeface="Times New Roman"/>
                        <a:ea typeface="新細明體"/>
                        <a:cs typeface="Times New Roman"/>
                      </a:endParaRPr>
                    </a:p>
                  </a:txBody>
                  <a:tcPr marL="68580" marR="68580"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kern="100">
                          <a:latin typeface="Times New Roman"/>
                          <a:ea typeface="新細明體"/>
                          <a:cs typeface="Times New Roman"/>
                        </a:rPr>
                        <a:t>DAS</a:t>
                      </a:r>
                      <a:endParaRPr lang="zh-TW" sz="1600" kern="100">
                        <a:latin typeface="Times New Roman"/>
                        <a:ea typeface="新細明體"/>
                        <a:cs typeface="Times New Roman"/>
                      </a:endParaRPr>
                    </a:p>
                  </a:txBody>
                  <a:tcPr marL="68580" marR="68580"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kern="100">
                          <a:latin typeface="Times New Roman"/>
                          <a:ea typeface="新細明體"/>
                          <a:cs typeface="Times New Roman"/>
                        </a:rPr>
                        <a:t>TR</a:t>
                      </a:r>
                      <a:endParaRPr lang="zh-TW" sz="1600" kern="100">
                        <a:latin typeface="Times New Roman"/>
                        <a:ea typeface="新細明體"/>
                        <a:cs typeface="Times New Roman"/>
                      </a:endParaRPr>
                    </a:p>
                  </a:txBody>
                  <a:tcPr marL="68580" marR="68580"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kern="100">
                          <a:latin typeface="Times New Roman"/>
                          <a:ea typeface="新細明體"/>
                          <a:cs typeface="Times New Roman"/>
                        </a:rPr>
                        <a:t>SIMO-ESIF</a:t>
                      </a:r>
                      <a:endParaRPr lang="zh-TW" sz="1600" kern="100">
                        <a:latin typeface="Times New Roman"/>
                        <a:ea typeface="新細明體"/>
                        <a:cs typeface="Times New Roman"/>
                      </a:endParaRPr>
                    </a:p>
                  </a:txBody>
                  <a:tcPr marL="68580" marR="68580"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kern="100" dirty="0">
                          <a:latin typeface="Times New Roman"/>
                          <a:ea typeface="新細明體"/>
                          <a:cs typeface="Times New Roman"/>
                        </a:rPr>
                        <a:t>MVDR</a:t>
                      </a:r>
                      <a:endParaRPr lang="zh-TW" sz="1600" kern="100" dirty="0">
                        <a:latin typeface="Times New Roman"/>
                        <a:ea typeface="新細明體"/>
                        <a:cs typeface="Times New Roman"/>
                      </a:endParaRPr>
                    </a:p>
                  </a:txBody>
                  <a:tcPr marL="68580" marR="68580"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kern="100">
                          <a:latin typeface="Times New Roman"/>
                          <a:ea typeface="新細明體"/>
                          <a:cs typeface="Times New Roman"/>
                        </a:rPr>
                        <a:t>MUSIC</a:t>
                      </a:r>
                      <a:endParaRPr lang="zh-TW" sz="1600" kern="100">
                        <a:latin typeface="Times New Roman"/>
                        <a:ea typeface="新細明體"/>
                        <a:cs typeface="Times New Roman"/>
                      </a:endParaRPr>
                    </a:p>
                  </a:txBody>
                  <a:tcPr marL="68580" marR="68580"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0279">
                <a:tc>
                  <a:txBody>
                    <a:bodyPr/>
                    <a:lstStyle/>
                    <a:p>
                      <a:pPr algn="ctr">
                        <a:lnSpc>
                          <a:spcPct val="150000"/>
                        </a:lnSpc>
                        <a:spcAft>
                          <a:spcPts val="0"/>
                        </a:spcAft>
                      </a:pPr>
                      <a:r>
                        <a:rPr lang="en-US" sz="1600" kern="100">
                          <a:latin typeface="Times New Roman"/>
                          <a:ea typeface="新細明體"/>
                          <a:cs typeface="Times New Roman"/>
                        </a:rPr>
                        <a:t>Algorithm</a:t>
                      </a:r>
                      <a:endParaRPr lang="zh-TW" sz="1600" kern="100">
                        <a:latin typeface="Times New Roman"/>
                        <a:ea typeface="新細明體"/>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600" kern="100">
                          <a:latin typeface="Times New Roman"/>
                          <a:ea typeface="新細明體"/>
                          <a:cs typeface="Times New Roman"/>
                        </a:rPr>
                        <a:t>delay-sum</a:t>
                      </a:r>
                      <a:endParaRPr lang="zh-TW" sz="1600" kern="100">
                        <a:latin typeface="Times New Roman"/>
                        <a:ea typeface="新細明體"/>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600" kern="100">
                          <a:latin typeface="Times New Roman"/>
                          <a:ea typeface="新細明體"/>
                          <a:cs typeface="Times New Roman"/>
                        </a:rPr>
                        <a:t>time-reversed</a:t>
                      </a:r>
                      <a:endParaRPr lang="zh-TW" sz="1600" kern="100">
                        <a:latin typeface="Times New Roman"/>
                        <a:ea typeface="新細明體"/>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600" kern="100">
                          <a:latin typeface="Times New Roman"/>
                          <a:ea typeface="新細明體"/>
                          <a:cs typeface="Times New Roman"/>
                        </a:rPr>
                        <a:t>inverse filtering</a:t>
                      </a:r>
                      <a:endParaRPr lang="zh-TW" sz="1600" kern="100">
                        <a:latin typeface="Times New Roman"/>
                        <a:ea typeface="新細明體"/>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600" kern="100">
                          <a:latin typeface="Times New Roman"/>
                          <a:ea typeface="新細明體"/>
                          <a:cs typeface="Times New Roman"/>
                        </a:rPr>
                        <a:t>MVDR</a:t>
                      </a:r>
                      <a:endParaRPr lang="zh-TW" sz="1600" kern="100">
                        <a:latin typeface="Times New Roman"/>
                        <a:ea typeface="新細明體"/>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600" kern="100">
                          <a:latin typeface="Times New Roman"/>
                          <a:ea typeface="新細明體"/>
                          <a:cs typeface="Times New Roman"/>
                        </a:rPr>
                        <a:t>MUSIC</a:t>
                      </a:r>
                      <a:endParaRPr lang="zh-TW" sz="1600" kern="100">
                        <a:latin typeface="Times New Roman"/>
                        <a:ea typeface="新細明體"/>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r>
              <a:tr h="445141">
                <a:tc>
                  <a:txBody>
                    <a:bodyPr/>
                    <a:lstStyle/>
                    <a:p>
                      <a:pPr algn="ctr">
                        <a:lnSpc>
                          <a:spcPct val="150000"/>
                        </a:lnSpc>
                        <a:spcAft>
                          <a:spcPts val="0"/>
                        </a:spcAft>
                      </a:pPr>
                      <a:r>
                        <a:rPr lang="en-US" sz="1600" kern="100">
                          <a:latin typeface="Times New Roman"/>
                          <a:ea typeface="新細明體"/>
                          <a:cs typeface="Times New Roman"/>
                        </a:rPr>
                        <a:t>Resolution</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low</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low</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low</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High</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Very high</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r>
              <a:tr h="445141">
                <a:tc>
                  <a:txBody>
                    <a:bodyPr/>
                    <a:lstStyle/>
                    <a:p>
                      <a:pPr algn="ctr">
                        <a:lnSpc>
                          <a:spcPct val="150000"/>
                        </a:lnSpc>
                        <a:spcAft>
                          <a:spcPts val="0"/>
                        </a:spcAft>
                      </a:pPr>
                      <a:r>
                        <a:rPr lang="en-US" sz="1600" kern="100">
                          <a:latin typeface="Times New Roman"/>
                          <a:ea typeface="新細明體"/>
                          <a:cs typeface="Times New Roman"/>
                        </a:rPr>
                        <a:t>Complexity</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low</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low</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low</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High</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High</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r>
              <a:tr h="445141">
                <a:tc>
                  <a:txBody>
                    <a:bodyPr/>
                    <a:lstStyle/>
                    <a:p>
                      <a:pPr algn="ctr">
                        <a:lnSpc>
                          <a:spcPct val="150000"/>
                        </a:lnSpc>
                        <a:spcAft>
                          <a:spcPts val="0"/>
                        </a:spcAft>
                      </a:pPr>
                      <a:r>
                        <a:rPr lang="en-US" sz="1600" kern="100">
                          <a:latin typeface="Times New Roman"/>
                          <a:ea typeface="新細明體"/>
                          <a:cs typeface="Times New Roman"/>
                        </a:rPr>
                        <a:t>Area covered</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large</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large</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dirty="0">
                          <a:latin typeface="Times New Roman"/>
                          <a:ea typeface="新細明體"/>
                          <a:cs typeface="Times New Roman"/>
                        </a:rPr>
                        <a:t>large</a:t>
                      </a:r>
                      <a:endParaRPr lang="zh-TW" sz="1600" kern="100" dirty="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large</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large</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r>
              <a:tr h="890279">
                <a:tc>
                  <a:txBody>
                    <a:bodyPr/>
                    <a:lstStyle/>
                    <a:p>
                      <a:pPr algn="ctr">
                        <a:lnSpc>
                          <a:spcPct val="150000"/>
                        </a:lnSpc>
                        <a:spcAft>
                          <a:spcPts val="0"/>
                        </a:spcAft>
                      </a:pPr>
                      <a:r>
                        <a:rPr lang="en-US" sz="1600" kern="100">
                          <a:latin typeface="Times New Roman"/>
                          <a:ea typeface="新細明體"/>
                          <a:cs typeface="Times New Roman"/>
                        </a:rPr>
                        <a:t>Processing</a:t>
                      </a:r>
                      <a:endParaRPr lang="zh-TW" sz="1600" kern="100">
                        <a:latin typeface="Times New Roman"/>
                        <a:ea typeface="新細明體"/>
                        <a:cs typeface="Times New Roman"/>
                      </a:endParaRPr>
                    </a:p>
                    <a:p>
                      <a:pPr algn="ctr">
                        <a:lnSpc>
                          <a:spcPct val="150000"/>
                        </a:lnSpc>
                        <a:spcAft>
                          <a:spcPts val="0"/>
                        </a:spcAft>
                      </a:pPr>
                      <a:r>
                        <a:rPr lang="en-US" sz="1600" kern="100">
                          <a:latin typeface="Times New Roman"/>
                          <a:ea typeface="新細明體"/>
                          <a:cs typeface="Times New Roman"/>
                        </a:rPr>
                        <a:t>Domain</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time</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time</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time</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frequency</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frequency</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r>
              <a:tr h="890279">
                <a:tc>
                  <a:txBody>
                    <a:bodyPr/>
                    <a:lstStyle/>
                    <a:p>
                      <a:pPr algn="ctr">
                        <a:lnSpc>
                          <a:spcPct val="150000"/>
                        </a:lnSpc>
                        <a:spcAft>
                          <a:spcPts val="0"/>
                        </a:spcAft>
                      </a:pPr>
                      <a:r>
                        <a:rPr lang="en-US" sz="1600" kern="100">
                          <a:latin typeface="Times New Roman"/>
                          <a:ea typeface="新細明體"/>
                          <a:cs typeface="Times New Roman"/>
                        </a:rPr>
                        <a:t>Robustness to reverberation</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low</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high</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high</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low</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600" kern="100">
                          <a:latin typeface="Times New Roman"/>
                          <a:ea typeface="新細明體"/>
                          <a:cs typeface="Times New Roman"/>
                        </a:rPr>
                        <a:t>low</a:t>
                      </a:r>
                      <a:endParaRPr lang="zh-TW" sz="1600" kern="100">
                        <a:latin typeface="Times New Roman"/>
                        <a:ea typeface="新細明體"/>
                        <a:cs typeface="Times New Roman"/>
                      </a:endParaRPr>
                    </a:p>
                  </a:txBody>
                  <a:tcPr marL="68580" marR="68580" marT="0" marB="0" anchor="ctr">
                    <a:lnL>
                      <a:noFill/>
                    </a:lnL>
                    <a:lnR>
                      <a:noFill/>
                    </a:lnR>
                    <a:lnT>
                      <a:noFill/>
                    </a:lnT>
                    <a:lnB>
                      <a:noFill/>
                    </a:lnB>
                  </a:tcPr>
                </a:tc>
              </a:tr>
              <a:tr h="445141">
                <a:tc>
                  <a:txBody>
                    <a:bodyPr/>
                    <a:lstStyle/>
                    <a:p>
                      <a:pPr algn="ctr">
                        <a:lnSpc>
                          <a:spcPct val="150000"/>
                        </a:lnSpc>
                        <a:spcAft>
                          <a:spcPts val="0"/>
                        </a:spcAft>
                      </a:pPr>
                      <a:endParaRPr lang="en-US" sz="1600" kern="100">
                        <a:latin typeface="Times New Roman"/>
                        <a:ea typeface="新細明體"/>
                        <a:cs typeface="Times New Roman"/>
                      </a:endParaRPr>
                    </a:p>
                  </a:txBody>
                  <a:tcPr marL="68580" marR="68580" marT="0" marB="0" anchor="ctr">
                    <a:lnL>
                      <a:noFill/>
                    </a:lnL>
                    <a:lnR>
                      <a:noFill/>
                    </a:lnR>
                    <a:lnT>
                      <a:noFill/>
                    </a:lnT>
                    <a:lnB w="19050" cap="flat" cmpd="dbl"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600" kern="100">
                        <a:latin typeface="Times New Roman"/>
                        <a:ea typeface="新細明體"/>
                        <a:cs typeface="Times New Roman"/>
                      </a:endParaRPr>
                    </a:p>
                  </a:txBody>
                  <a:tcPr marL="68580" marR="68580" marT="0" marB="0" anchor="ctr">
                    <a:lnL>
                      <a:noFill/>
                    </a:lnL>
                    <a:lnR>
                      <a:noFill/>
                    </a:lnR>
                    <a:lnT>
                      <a:noFill/>
                    </a:lnT>
                    <a:lnB w="19050" cap="flat" cmpd="dbl"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600" kern="100">
                        <a:latin typeface="Times New Roman"/>
                        <a:ea typeface="新細明體"/>
                        <a:cs typeface="Times New Roman"/>
                      </a:endParaRPr>
                    </a:p>
                  </a:txBody>
                  <a:tcPr marL="68580" marR="68580" marT="0" marB="0" anchor="ctr">
                    <a:lnL>
                      <a:noFill/>
                    </a:lnL>
                    <a:lnR>
                      <a:noFill/>
                    </a:lnR>
                    <a:lnT>
                      <a:noFill/>
                    </a:lnT>
                    <a:lnB w="19050" cap="flat" cmpd="dbl"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600" kern="100">
                        <a:latin typeface="Times New Roman"/>
                        <a:ea typeface="新細明體"/>
                        <a:cs typeface="Times New Roman"/>
                      </a:endParaRPr>
                    </a:p>
                  </a:txBody>
                  <a:tcPr marL="68580" marR="68580" marT="0" marB="0" anchor="ctr">
                    <a:lnL>
                      <a:noFill/>
                    </a:lnL>
                    <a:lnR>
                      <a:noFill/>
                    </a:lnR>
                    <a:lnT>
                      <a:noFill/>
                    </a:lnT>
                    <a:lnB w="19050" cap="flat" cmpd="dbl"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600" kern="100">
                        <a:latin typeface="Times New Roman"/>
                        <a:ea typeface="新細明體"/>
                        <a:cs typeface="Times New Roman"/>
                      </a:endParaRPr>
                    </a:p>
                  </a:txBody>
                  <a:tcPr marL="68580" marR="68580" marT="0" marB="0" anchor="ctr">
                    <a:lnL>
                      <a:noFill/>
                    </a:lnL>
                    <a:lnR>
                      <a:noFill/>
                    </a:lnR>
                    <a:lnT>
                      <a:noFill/>
                    </a:lnT>
                    <a:lnB w="19050" cap="flat" cmpd="dbl"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600" kern="100" dirty="0">
                        <a:latin typeface="Times New Roman"/>
                        <a:ea typeface="新細明體"/>
                        <a:cs typeface="Times New Roman"/>
                      </a:endParaRPr>
                    </a:p>
                  </a:txBody>
                  <a:tcPr marL="68580" marR="68580" marT="0" marB="0" anchor="ctr">
                    <a:lnL>
                      <a:noFill/>
                    </a:lnL>
                    <a:lnR>
                      <a:noFill/>
                    </a:lnR>
                    <a:lnT>
                      <a:noFill/>
                    </a:lnT>
                    <a:lnB w="19050" cap="flat" cmpd="dbl" algn="ctr">
                      <a:solidFill>
                        <a:srgbClr val="000000"/>
                      </a:solidFill>
                      <a:prstDash val="solid"/>
                      <a:round/>
                      <a:headEnd type="none" w="med" len="med"/>
                      <a:tailEnd type="none" w="med" len="med"/>
                    </a:lnB>
                  </a:tcPr>
                </a:tc>
              </a:tr>
            </a:tbl>
          </a:graphicData>
        </a:graphic>
      </p:graphicFrame>
      <p:sp>
        <p:nvSpPr>
          <p:cNvPr id="5" name="五角星形 4"/>
          <p:cNvSpPr/>
          <p:nvPr/>
        </p:nvSpPr>
        <p:spPr>
          <a:xfrm>
            <a:off x="2915816" y="1556792"/>
            <a:ext cx="72008" cy="72008"/>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五角星形 6"/>
          <p:cNvSpPr/>
          <p:nvPr/>
        </p:nvSpPr>
        <p:spPr>
          <a:xfrm>
            <a:off x="6588224" y="1556792"/>
            <a:ext cx="72008" cy="72008"/>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五角星形 7"/>
          <p:cNvSpPr/>
          <p:nvPr/>
        </p:nvSpPr>
        <p:spPr>
          <a:xfrm>
            <a:off x="7668344" y="1556792"/>
            <a:ext cx="72008" cy="72008"/>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投影片編號版面配置區 5"/>
          <p:cNvSpPr>
            <a:spLocks noGrp="1"/>
          </p:cNvSpPr>
          <p:nvPr>
            <p:ph type="sldNum" sz="quarter" idx="12"/>
          </p:nvPr>
        </p:nvSpPr>
        <p:spPr>
          <a:noFill/>
        </p:spPr>
        <p:txBody>
          <a:bodyPr/>
          <a:lstStyle/>
          <a:p>
            <a:fld id="{CC34AFCF-D58D-4A32-BB7C-77B2E7919D6F}" type="slidenum">
              <a:rPr lang="en-US" altLang="zh-TW" smtClean="0">
                <a:ea typeface="新細明體" charset="-120"/>
              </a:rPr>
              <a:pPr/>
              <a:t>5</a:t>
            </a:fld>
            <a:endParaRPr lang="en-US" altLang="zh-TW" smtClean="0">
              <a:ea typeface="新細明體" charset="-120"/>
            </a:endParaRPr>
          </a:p>
        </p:txBody>
      </p:sp>
      <p:sp>
        <p:nvSpPr>
          <p:cNvPr id="54275" name="Rectangle 2"/>
          <p:cNvSpPr>
            <a:spLocks noGrp="1" noChangeArrowheads="1"/>
          </p:cNvSpPr>
          <p:nvPr>
            <p:ph type="title"/>
          </p:nvPr>
        </p:nvSpPr>
        <p:spPr/>
        <p:txBody>
          <a:bodyPr/>
          <a:lstStyle/>
          <a:p>
            <a:pPr eaLnBrk="1" hangingPunct="1"/>
            <a:r>
              <a:rPr lang="en-US" altLang="zh-TW" sz="3600" dirty="0" smtClean="0"/>
              <a:t>Array Data Correlation Matrix</a:t>
            </a:r>
            <a:endParaRPr lang="en-US" altLang="zh-TW" dirty="0" smtClean="0">
              <a:ea typeface="全真中隸書" pitchFamily="49" charset="-120"/>
            </a:endParaRPr>
          </a:p>
        </p:txBody>
      </p:sp>
      <p:sp>
        <p:nvSpPr>
          <p:cNvPr id="54276" name="Rectangle 3"/>
          <p:cNvSpPr>
            <a:spLocks noGrp="1" noChangeArrowheads="1"/>
          </p:cNvSpPr>
          <p:nvPr>
            <p:ph type="body" idx="1"/>
          </p:nvPr>
        </p:nvSpPr>
        <p:spPr/>
        <p:txBody>
          <a:bodyPr/>
          <a:lstStyle/>
          <a:p>
            <a:pPr eaLnBrk="1" hangingPunct="1">
              <a:buFont typeface="Monotype Sorts" pitchFamily="2" charset="2"/>
              <a:buNone/>
            </a:pPr>
            <a:r>
              <a:rPr lang="en-US" altLang="en-US" dirty="0" smtClean="0"/>
              <a:t> </a:t>
            </a:r>
            <a:endParaRPr lang="en-US" altLang="zh-TW" dirty="0" smtClean="0"/>
          </a:p>
        </p:txBody>
      </p:sp>
      <p:pic>
        <p:nvPicPr>
          <p:cNvPr id="41985" name="Picture 1"/>
          <p:cNvPicPr>
            <a:picLocks noChangeAspect="1" noChangeArrowheads="1"/>
          </p:cNvPicPr>
          <p:nvPr/>
        </p:nvPicPr>
        <p:blipFill>
          <a:blip r:embed="rId3" cstate="print"/>
          <a:srcRect/>
          <a:stretch>
            <a:fillRect/>
          </a:stretch>
        </p:blipFill>
        <p:spPr bwMode="auto">
          <a:xfrm>
            <a:off x="2195736" y="1975495"/>
            <a:ext cx="4480260" cy="1165473"/>
          </a:xfrm>
          <a:prstGeom prst="rect">
            <a:avLst/>
          </a:prstGeom>
          <a:noFill/>
          <a:ln w="9525">
            <a:noFill/>
            <a:miter lim="800000"/>
            <a:headEnd/>
            <a:tailEnd/>
          </a:ln>
        </p:spPr>
      </p:pic>
      <p:sp>
        <p:nvSpPr>
          <p:cNvPr id="4198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1987" name="Object 3"/>
          <p:cNvGraphicFramePr>
            <a:graphicFrameLocks noChangeAspect="1"/>
          </p:cNvGraphicFramePr>
          <p:nvPr/>
        </p:nvGraphicFramePr>
        <p:xfrm>
          <a:off x="6902926" y="1424583"/>
          <a:ext cx="1629514" cy="492249"/>
        </p:xfrm>
        <a:graphic>
          <a:graphicData uri="http://schemas.openxmlformats.org/presentationml/2006/ole">
            <p:oleObj spid="_x0000_s41987" name="Equation" r:id="rId4" imgW="914400" imgH="279400" progId="Equation.DSMT4">
              <p:embed/>
            </p:oleObj>
          </a:graphicData>
        </a:graphic>
      </p:graphicFrame>
      <p:sp>
        <p:nvSpPr>
          <p:cNvPr id="12" name="矩形 11"/>
          <p:cNvSpPr/>
          <p:nvPr/>
        </p:nvSpPr>
        <p:spPr>
          <a:xfrm>
            <a:off x="1475656" y="3244334"/>
            <a:ext cx="6185219" cy="369332"/>
          </a:xfrm>
          <a:prstGeom prst="rect">
            <a:avLst/>
          </a:prstGeom>
        </p:spPr>
        <p:txBody>
          <a:bodyPr wrap="none">
            <a:spAutoFit/>
          </a:bodyPr>
          <a:lstStyle/>
          <a:p>
            <a:r>
              <a:rPr lang="en-US" altLang="zh-TW" dirty="0" smtClean="0"/>
              <a:t>Assume that noise is uncorrelated with signal and spatially white.</a:t>
            </a:r>
            <a:endParaRPr lang="zh-TW" altLang="en-US" dirty="0"/>
          </a:p>
        </p:txBody>
      </p:sp>
      <p:pic>
        <p:nvPicPr>
          <p:cNvPr id="41989" name="Picture 5"/>
          <p:cNvPicPr>
            <a:picLocks noChangeAspect="1" noChangeArrowheads="1"/>
          </p:cNvPicPr>
          <p:nvPr/>
        </p:nvPicPr>
        <p:blipFill>
          <a:blip r:embed="rId5" cstate="print"/>
          <a:srcRect/>
          <a:stretch>
            <a:fillRect/>
          </a:stretch>
        </p:blipFill>
        <p:spPr bwMode="auto">
          <a:xfrm>
            <a:off x="2297807" y="3645024"/>
            <a:ext cx="3798069" cy="720080"/>
          </a:xfrm>
          <a:prstGeom prst="rect">
            <a:avLst/>
          </a:prstGeom>
          <a:noFill/>
          <a:ln w="9525">
            <a:noFill/>
            <a:miter lim="800000"/>
            <a:headEnd/>
            <a:tailEnd/>
          </a:ln>
        </p:spPr>
      </p:pic>
      <p:sp>
        <p:nvSpPr>
          <p:cNvPr id="15" name="矩形 14"/>
          <p:cNvSpPr/>
          <p:nvPr/>
        </p:nvSpPr>
        <p:spPr>
          <a:xfrm>
            <a:off x="1475656" y="4355812"/>
            <a:ext cx="4586705" cy="369332"/>
          </a:xfrm>
          <a:prstGeom prst="rect">
            <a:avLst/>
          </a:prstGeom>
        </p:spPr>
        <p:txBody>
          <a:bodyPr wrap="none">
            <a:spAutoFit/>
          </a:bodyPr>
          <a:lstStyle/>
          <a:p>
            <a:r>
              <a:rPr lang="en-US" altLang="zh-TW" dirty="0" smtClean="0"/>
              <a:t>In practice, </a:t>
            </a:r>
            <a:r>
              <a:rPr lang="en-US" altLang="zh-TW" i="1" dirty="0" smtClean="0">
                <a:latin typeface="Times New Roman" pitchFamily="18" charset="0"/>
                <a:cs typeface="Times New Roman" pitchFamily="18" charset="0"/>
              </a:rPr>
              <a:t>R</a:t>
            </a:r>
            <a:r>
              <a:rPr lang="en-US" altLang="zh-TW" i="1" baseline="-25000" dirty="0" smtClean="0">
                <a:latin typeface="Times New Roman" pitchFamily="18" charset="0"/>
                <a:cs typeface="Times New Roman" pitchFamily="18" charset="0"/>
              </a:rPr>
              <a:t>xx</a:t>
            </a:r>
            <a:r>
              <a:rPr lang="en-US" altLang="zh-TW" dirty="0" smtClean="0"/>
              <a:t> is numerically approximated by</a:t>
            </a:r>
            <a:endParaRPr lang="zh-TW" altLang="en-US" dirty="0"/>
          </a:p>
        </p:txBody>
      </p:sp>
      <p:pic>
        <p:nvPicPr>
          <p:cNvPr id="41990" name="Picture 6"/>
          <p:cNvPicPr>
            <a:picLocks noChangeAspect="1" noChangeArrowheads="1"/>
          </p:cNvPicPr>
          <p:nvPr/>
        </p:nvPicPr>
        <p:blipFill>
          <a:blip r:embed="rId6" cstate="print"/>
          <a:srcRect/>
          <a:stretch>
            <a:fillRect/>
          </a:stretch>
        </p:blipFill>
        <p:spPr bwMode="auto">
          <a:xfrm>
            <a:off x="1895103" y="4869160"/>
            <a:ext cx="2726703" cy="576064"/>
          </a:xfrm>
          <a:prstGeom prst="rect">
            <a:avLst/>
          </a:prstGeom>
          <a:noFill/>
          <a:ln w="9525">
            <a:noFill/>
            <a:miter lim="800000"/>
            <a:headEnd/>
            <a:tailEnd/>
          </a:ln>
        </p:spPr>
      </p:pic>
      <p:pic>
        <p:nvPicPr>
          <p:cNvPr id="41991" name="Picture 7"/>
          <p:cNvPicPr>
            <a:picLocks noChangeAspect="1" noChangeArrowheads="1"/>
          </p:cNvPicPr>
          <p:nvPr/>
        </p:nvPicPr>
        <p:blipFill>
          <a:blip r:embed="rId7" cstate="print"/>
          <a:srcRect/>
          <a:stretch>
            <a:fillRect/>
          </a:stretch>
        </p:blipFill>
        <p:spPr bwMode="auto">
          <a:xfrm>
            <a:off x="5102726" y="5013176"/>
            <a:ext cx="2493610" cy="360040"/>
          </a:xfrm>
          <a:prstGeom prst="rect">
            <a:avLst/>
          </a:prstGeom>
          <a:noFill/>
          <a:ln w="9525">
            <a:noFill/>
            <a:miter lim="800000"/>
            <a:headEnd/>
            <a:tailEnd/>
          </a:ln>
        </p:spPr>
      </p:pic>
      <p:pic>
        <p:nvPicPr>
          <p:cNvPr id="41992" name="Picture 8"/>
          <p:cNvPicPr>
            <a:picLocks noChangeAspect="1" noChangeArrowheads="1"/>
          </p:cNvPicPr>
          <p:nvPr/>
        </p:nvPicPr>
        <p:blipFill>
          <a:blip r:embed="rId8" cstate="print"/>
          <a:srcRect/>
          <a:stretch>
            <a:fillRect/>
          </a:stretch>
        </p:blipFill>
        <p:spPr bwMode="auto">
          <a:xfrm>
            <a:off x="1907703" y="5733257"/>
            <a:ext cx="3600401" cy="378252"/>
          </a:xfrm>
          <a:prstGeom prst="rect">
            <a:avLst/>
          </a:prstGeom>
          <a:noFill/>
          <a:ln w="9525">
            <a:noFill/>
            <a:miter lim="800000"/>
            <a:headEnd/>
            <a:tailEnd/>
          </a:ln>
        </p:spPr>
      </p:pic>
      <p:pic>
        <p:nvPicPr>
          <p:cNvPr id="41993" name="Picture 9"/>
          <p:cNvPicPr>
            <a:picLocks noChangeAspect="1" noChangeArrowheads="1"/>
          </p:cNvPicPr>
          <p:nvPr/>
        </p:nvPicPr>
        <p:blipFill>
          <a:blip r:embed="rId9" cstate="print"/>
          <a:srcRect/>
          <a:stretch>
            <a:fillRect/>
          </a:stretch>
        </p:blipFill>
        <p:spPr bwMode="auto">
          <a:xfrm>
            <a:off x="6156175" y="5805264"/>
            <a:ext cx="909575" cy="288032"/>
          </a:xfrm>
          <a:prstGeom prst="rect">
            <a:avLst/>
          </a:prstGeom>
          <a:noFill/>
          <a:ln w="9525">
            <a:noFill/>
            <a:miter lim="800000"/>
            <a:headEnd/>
            <a:tailEnd/>
          </a:ln>
        </p:spPr>
      </p:pic>
      <p:sp>
        <p:nvSpPr>
          <p:cNvPr id="20" name="文字方塊 19"/>
          <p:cNvSpPr txBox="1"/>
          <p:nvPr/>
        </p:nvSpPr>
        <p:spPr>
          <a:xfrm>
            <a:off x="1547664" y="5301208"/>
            <a:ext cx="504056" cy="369332"/>
          </a:xfrm>
          <a:prstGeom prst="rect">
            <a:avLst/>
          </a:prstGeom>
          <a:noFill/>
        </p:spPr>
        <p:txBody>
          <a:bodyPr wrap="square" rtlCol="0">
            <a:spAutoFit/>
          </a:bodyPr>
          <a:lstStyle/>
          <a:p>
            <a:r>
              <a:rPr lang="en-US" altLang="zh-TW" dirty="0" smtClean="0"/>
              <a:t>or</a:t>
            </a:r>
            <a:endParaRPr lang="zh-TW" altLang="en-US" dirty="0"/>
          </a:p>
        </p:txBody>
      </p:sp>
      <p:sp>
        <p:nvSpPr>
          <p:cNvPr id="16" name="矩形 15"/>
          <p:cNvSpPr/>
          <p:nvPr/>
        </p:nvSpPr>
        <p:spPr>
          <a:xfrm>
            <a:off x="1403648" y="1412776"/>
            <a:ext cx="5609934" cy="369332"/>
          </a:xfrm>
          <a:prstGeom prst="rect">
            <a:avLst/>
          </a:prstGeom>
        </p:spPr>
        <p:txBody>
          <a:bodyPr wrap="none">
            <a:spAutoFit/>
          </a:bodyPr>
          <a:lstStyle/>
          <a:p>
            <a:r>
              <a:rPr lang="en-US" altLang="zh-TW" dirty="0" smtClean="0"/>
              <a:t>Based on the FF array model, there is an important matrix</a:t>
            </a:r>
            <a:endParaRPr lang="zh-TW" altLang="en-US" dirty="0"/>
          </a:p>
        </p:txBody>
      </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smtClean="0"/>
              <a:t>Fourier Beamformer</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6</a:t>
            </a:fld>
            <a:endParaRPr lang="zh-TW" altLang="en-US"/>
          </a:p>
        </p:txBody>
      </p:sp>
      <p:pic>
        <p:nvPicPr>
          <p:cNvPr id="57346" name="Picture 2"/>
          <p:cNvPicPr>
            <a:picLocks noChangeAspect="1" noChangeArrowheads="1"/>
          </p:cNvPicPr>
          <p:nvPr/>
        </p:nvPicPr>
        <p:blipFill>
          <a:blip r:embed="rId3" cstate="print"/>
          <a:srcRect/>
          <a:stretch>
            <a:fillRect/>
          </a:stretch>
        </p:blipFill>
        <p:spPr bwMode="auto">
          <a:xfrm>
            <a:off x="1571540" y="1328192"/>
            <a:ext cx="3648532" cy="372616"/>
          </a:xfrm>
          <a:prstGeom prst="rect">
            <a:avLst/>
          </a:prstGeom>
          <a:noFill/>
          <a:ln w="9525">
            <a:noFill/>
            <a:miter lim="800000"/>
            <a:headEnd/>
            <a:tailEnd/>
          </a:ln>
        </p:spPr>
      </p:pic>
      <p:sp>
        <p:nvSpPr>
          <p:cNvPr id="7" name="矩形 6"/>
          <p:cNvSpPr/>
          <p:nvPr/>
        </p:nvSpPr>
        <p:spPr>
          <a:xfrm>
            <a:off x="1187624" y="2420888"/>
            <a:ext cx="7344816" cy="646331"/>
          </a:xfrm>
          <a:prstGeom prst="rect">
            <a:avLst/>
          </a:prstGeom>
        </p:spPr>
        <p:txBody>
          <a:bodyPr wrap="square">
            <a:spAutoFit/>
          </a:bodyPr>
          <a:lstStyle/>
          <a:p>
            <a:r>
              <a:rPr lang="en-US" altLang="zh-TW" dirty="0" smtClean="0">
                <a:latin typeface="Times New Roman" pitchFamily="18" charset="0"/>
                <a:cs typeface="Times New Roman" pitchFamily="18" charset="0"/>
              </a:rPr>
              <a:t>For a ULA with </a:t>
            </a:r>
            <a:r>
              <a:rPr lang="en-US" altLang="zh-TW" i="1" dirty="0" smtClean="0">
                <a:latin typeface="Times New Roman" pitchFamily="18" charset="0"/>
                <a:cs typeface="Times New Roman" pitchFamily="18" charset="0"/>
              </a:rPr>
              <a:t>M</a:t>
            </a:r>
            <a:r>
              <a:rPr lang="en-US" altLang="zh-TW" dirty="0" smtClean="0">
                <a:latin typeface="Times New Roman" pitchFamily="18" charset="0"/>
                <a:cs typeface="Times New Roman" pitchFamily="18" charset="0"/>
              </a:rPr>
              <a:t> sensor elements, this problem is equivalent to the constrained optimization problem</a:t>
            </a:r>
            <a:endParaRPr lang="zh-TW" altLang="en-US" dirty="0">
              <a:latin typeface="Times New Roman" pitchFamily="18" charset="0"/>
              <a:cs typeface="Times New Roman" pitchFamily="18" charset="0"/>
            </a:endParaRPr>
          </a:p>
        </p:txBody>
      </p:sp>
      <p:pic>
        <p:nvPicPr>
          <p:cNvPr id="57348" name="Picture 4"/>
          <p:cNvPicPr>
            <a:picLocks noChangeAspect="1" noChangeArrowheads="1"/>
          </p:cNvPicPr>
          <p:nvPr/>
        </p:nvPicPr>
        <p:blipFill>
          <a:blip r:embed="rId4" cstate="print"/>
          <a:srcRect/>
          <a:stretch>
            <a:fillRect/>
          </a:stretch>
        </p:blipFill>
        <p:spPr bwMode="auto">
          <a:xfrm>
            <a:off x="1581381" y="3110483"/>
            <a:ext cx="3350659" cy="534541"/>
          </a:xfrm>
          <a:prstGeom prst="rect">
            <a:avLst/>
          </a:prstGeom>
          <a:noFill/>
          <a:ln w="9525">
            <a:noFill/>
            <a:miter lim="800000"/>
            <a:headEnd/>
            <a:tailEnd/>
          </a:ln>
        </p:spPr>
      </p:pic>
      <p:sp>
        <p:nvSpPr>
          <p:cNvPr id="9" name="矩形 8"/>
          <p:cNvSpPr/>
          <p:nvPr/>
        </p:nvSpPr>
        <p:spPr>
          <a:xfrm>
            <a:off x="1259632" y="3573016"/>
            <a:ext cx="4710790" cy="369332"/>
          </a:xfrm>
          <a:prstGeom prst="rect">
            <a:avLst/>
          </a:prstGeom>
        </p:spPr>
        <p:txBody>
          <a:bodyPr wrap="square">
            <a:spAutoFit/>
          </a:bodyPr>
          <a:lstStyle/>
          <a:p>
            <a:r>
              <a:rPr lang="en-US" altLang="zh-TW" dirty="0" smtClean="0">
                <a:latin typeface="Times New Roman" pitchFamily="18" charset="0"/>
                <a:cs typeface="Times New Roman" pitchFamily="18" charset="0"/>
              </a:rPr>
              <a:t>By the method of Lagrange multiplier</a:t>
            </a:r>
            <a:endParaRPr lang="zh-TW" altLang="en-US" dirty="0">
              <a:latin typeface="Times New Roman" pitchFamily="18" charset="0"/>
              <a:cs typeface="Times New Roman" pitchFamily="18" charset="0"/>
            </a:endParaRPr>
          </a:p>
        </p:txBody>
      </p:sp>
      <p:pic>
        <p:nvPicPr>
          <p:cNvPr id="57349" name="Picture 5"/>
          <p:cNvPicPr>
            <a:picLocks noChangeAspect="1" noChangeArrowheads="1"/>
          </p:cNvPicPr>
          <p:nvPr/>
        </p:nvPicPr>
        <p:blipFill>
          <a:blip r:embed="rId5" cstate="print"/>
          <a:srcRect/>
          <a:stretch>
            <a:fillRect/>
          </a:stretch>
        </p:blipFill>
        <p:spPr bwMode="auto">
          <a:xfrm>
            <a:off x="1619671" y="4005064"/>
            <a:ext cx="1193871" cy="936104"/>
          </a:xfrm>
          <a:prstGeom prst="rect">
            <a:avLst/>
          </a:prstGeom>
          <a:noFill/>
          <a:ln w="9525">
            <a:noFill/>
            <a:miter lim="800000"/>
            <a:headEnd/>
            <a:tailEnd/>
          </a:ln>
        </p:spPr>
      </p:pic>
      <p:sp>
        <p:nvSpPr>
          <p:cNvPr id="11" name="矩形 10"/>
          <p:cNvSpPr/>
          <p:nvPr/>
        </p:nvSpPr>
        <p:spPr>
          <a:xfrm>
            <a:off x="1331640" y="5014917"/>
            <a:ext cx="7488832" cy="369332"/>
          </a:xfrm>
          <a:prstGeom prst="rect">
            <a:avLst/>
          </a:prstGeom>
        </p:spPr>
        <p:txBody>
          <a:bodyPr wrap="square">
            <a:spAutoFit/>
          </a:bodyPr>
          <a:lstStyle/>
          <a:p>
            <a:r>
              <a:rPr lang="en-US" altLang="zh-TW" dirty="0" smtClean="0">
                <a:latin typeface="Times New Roman" pitchFamily="18" charset="0"/>
                <a:cs typeface="Times New Roman" pitchFamily="18" charset="0"/>
              </a:rPr>
              <a:t>The Lagrange multiplier </a:t>
            </a:r>
            <a:r>
              <a:rPr lang="zh-TW" altLang="zh-TW" i="1" dirty="0" smtClean="0">
                <a:latin typeface="Times New Roman" pitchFamily="18" charset="0"/>
                <a:cs typeface="Times New Roman" pitchFamily="18" charset="0"/>
              </a:rPr>
              <a:t>λ </a:t>
            </a:r>
            <a:r>
              <a:rPr lang="en-US" altLang="zh-TW" dirty="0" smtClean="0">
                <a:latin typeface="Times New Roman" pitchFamily="18" charset="0"/>
                <a:cs typeface="Times New Roman" pitchFamily="18" charset="0"/>
              </a:rPr>
              <a:t>can be identified as the cost function, </a:t>
            </a:r>
            <a:r>
              <a:rPr lang="en-US" altLang="zh-TW" dirty="0" smtClean="0">
                <a:solidFill>
                  <a:srgbClr val="FF0000"/>
                </a:solidFill>
                <a:latin typeface="Times New Roman" pitchFamily="18" charset="0"/>
                <a:cs typeface="Times New Roman" pitchFamily="18" charset="0"/>
              </a:rPr>
              <a:t>WNG</a:t>
            </a:r>
            <a:r>
              <a:rPr lang="en-US" altLang="zh-TW" dirty="0" smtClean="0">
                <a:latin typeface="Times New Roman" pitchFamily="18" charset="0"/>
                <a:cs typeface="Times New Roman" pitchFamily="18" charset="0"/>
              </a:rPr>
              <a:t>, because</a:t>
            </a:r>
            <a:endParaRPr lang="zh-TW" altLang="en-US" dirty="0">
              <a:latin typeface="Times New Roman" pitchFamily="18" charset="0"/>
              <a:cs typeface="Times New Roman" pitchFamily="18" charset="0"/>
            </a:endParaRPr>
          </a:p>
        </p:txBody>
      </p:sp>
      <p:pic>
        <p:nvPicPr>
          <p:cNvPr id="57350" name="Picture 6"/>
          <p:cNvPicPr>
            <a:picLocks noChangeAspect="1" noChangeArrowheads="1"/>
          </p:cNvPicPr>
          <p:nvPr/>
        </p:nvPicPr>
        <p:blipFill>
          <a:blip r:embed="rId6" cstate="print"/>
          <a:srcRect/>
          <a:stretch>
            <a:fillRect/>
          </a:stretch>
        </p:blipFill>
        <p:spPr bwMode="auto">
          <a:xfrm>
            <a:off x="3923928" y="5589240"/>
            <a:ext cx="1634909" cy="648072"/>
          </a:xfrm>
          <a:prstGeom prst="rect">
            <a:avLst/>
          </a:prstGeom>
          <a:noFill/>
          <a:ln w="9525">
            <a:noFill/>
            <a:miter lim="800000"/>
            <a:headEnd/>
            <a:tailEnd/>
          </a:ln>
        </p:spPr>
      </p:pic>
      <p:pic>
        <p:nvPicPr>
          <p:cNvPr id="57351" name="Picture 7"/>
          <p:cNvPicPr>
            <a:picLocks noChangeAspect="1" noChangeArrowheads="1"/>
          </p:cNvPicPr>
          <p:nvPr/>
        </p:nvPicPr>
        <p:blipFill>
          <a:blip r:embed="rId7" cstate="print"/>
          <a:srcRect/>
          <a:stretch>
            <a:fillRect/>
          </a:stretch>
        </p:blipFill>
        <p:spPr bwMode="auto">
          <a:xfrm>
            <a:off x="1907704" y="5733256"/>
            <a:ext cx="1944216" cy="329263"/>
          </a:xfrm>
          <a:prstGeom prst="rect">
            <a:avLst/>
          </a:prstGeom>
          <a:noFill/>
          <a:ln w="9525">
            <a:noFill/>
            <a:miter lim="800000"/>
            <a:headEnd/>
            <a:tailEnd/>
          </a:ln>
        </p:spPr>
      </p:pic>
      <p:graphicFrame>
        <p:nvGraphicFramePr>
          <p:cNvPr id="77825" name="Object 1"/>
          <p:cNvGraphicFramePr>
            <a:graphicFrameLocks noChangeAspect="1"/>
          </p:cNvGraphicFramePr>
          <p:nvPr/>
        </p:nvGraphicFramePr>
        <p:xfrm>
          <a:off x="1619672" y="1700808"/>
          <a:ext cx="3692718" cy="720080"/>
        </p:xfrm>
        <a:graphic>
          <a:graphicData uri="http://schemas.openxmlformats.org/presentationml/2006/ole">
            <p:oleObj spid="_x0000_s77825" name="Equation" r:id="rId8" imgW="2539800" imgH="495000" progId="Equation.DSMT4">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smtClean="0"/>
              <a:t>Fourier Beamformer</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7</a:t>
            </a:fld>
            <a:endParaRPr lang="zh-TW" altLang="en-US"/>
          </a:p>
        </p:txBody>
      </p:sp>
      <p:pic>
        <p:nvPicPr>
          <p:cNvPr id="58370" name="Picture 2"/>
          <p:cNvPicPr>
            <a:picLocks noChangeAspect="1" noChangeArrowheads="1"/>
          </p:cNvPicPr>
          <p:nvPr/>
        </p:nvPicPr>
        <p:blipFill>
          <a:blip r:embed="rId2" cstate="print"/>
          <a:srcRect l="3317" t="34078" r="29500" b="14735"/>
          <a:stretch>
            <a:fillRect/>
          </a:stretch>
        </p:blipFill>
        <p:spPr bwMode="auto">
          <a:xfrm>
            <a:off x="1475656" y="1340768"/>
            <a:ext cx="6804756" cy="3888432"/>
          </a:xfrm>
          <a:prstGeom prst="rect">
            <a:avLst/>
          </a:prstGeom>
          <a:noFill/>
          <a:ln w="9525">
            <a:noFill/>
            <a:miter lim="800000"/>
            <a:headEnd/>
            <a:tailEnd/>
          </a:ln>
        </p:spPr>
      </p:pic>
      <p:sp>
        <p:nvSpPr>
          <p:cNvPr id="6" name="文字方塊 5"/>
          <p:cNvSpPr txBox="1"/>
          <p:nvPr/>
        </p:nvSpPr>
        <p:spPr>
          <a:xfrm>
            <a:off x="1619672" y="5229200"/>
            <a:ext cx="1440160" cy="369332"/>
          </a:xfrm>
          <a:prstGeom prst="rect">
            <a:avLst/>
          </a:prstGeom>
          <a:noFill/>
        </p:spPr>
        <p:txBody>
          <a:bodyPr wrap="square" rtlCol="0">
            <a:spAutoFit/>
          </a:bodyPr>
          <a:lstStyle/>
          <a:p>
            <a:r>
              <a:rPr lang="en-US" altLang="zh-TW" dirty="0" smtClean="0">
                <a:latin typeface="Times New Roman" pitchFamily="18" charset="0"/>
                <a:cs typeface="Times New Roman" pitchFamily="18" charset="0"/>
              </a:rPr>
              <a:t>Array output:</a:t>
            </a:r>
            <a:endParaRPr lang="zh-TW" altLang="en-US" dirty="0">
              <a:latin typeface="Times New Roman" pitchFamily="18" charset="0"/>
              <a:cs typeface="Times New Roman" pitchFamily="18" charset="0"/>
            </a:endParaRPr>
          </a:p>
        </p:txBody>
      </p:sp>
      <p:pic>
        <p:nvPicPr>
          <p:cNvPr id="58371" name="Picture 3"/>
          <p:cNvPicPr>
            <a:picLocks noChangeAspect="1" noChangeArrowheads="1"/>
          </p:cNvPicPr>
          <p:nvPr/>
        </p:nvPicPr>
        <p:blipFill>
          <a:blip r:embed="rId3" cstate="print"/>
          <a:srcRect/>
          <a:stretch>
            <a:fillRect/>
          </a:stretch>
        </p:blipFill>
        <p:spPr bwMode="auto">
          <a:xfrm>
            <a:off x="3203848" y="5229200"/>
            <a:ext cx="2549083" cy="648072"/>
          </a:xfrm>
          <a:prstGeom prst="rect">
            <a:avLst/>
          </a:prstGeom>
          <a:noFill/>
          <a:ln w="9525">
            <a:noFill/>
            <a:miter lim="800000"/>
            <a:headEnd/>
            <a:tailEnd/>
          </a:ln>
        </p:spPr>
      </p:pic>
      <p:sp>
        <p:nvSpPr>
          <p:cNvPr id="8" name="文字方塊 7"/>
          <p:cNvSpPr txBox="1"/>
          <p:nvPr/>
        </p:nvSpPr>
        <p:spPr>
          <a:xfrm>
            <a:off x="1619672" y="5795972"/>
            <a:ext cx="2304256" cy="646331"/>
          </a:xfrm>
          <a:prstGeom prst="rect">
            <a:avLst/>
          </a:prstGeom>
          <a:noFill/>
        </p:spPr>
        <p:txBody>
          <a:bodyPr wrap="square" rtlCol="0">
            <a:spAutoFit/>
          </a:bodyPr>
          <a:lstStyle/>
          <a:p>
            <a:r>
              <a:rPr lang="en-US" altLang="zh-TW" dirty="0" smtClean="0">
                <a:latin typeface="Times New Roman" pitchFamily="18" charset="0"/>
                <a:cs typeface="Times New Roman" pitchFamily="18" charset="0"/>
              </a:rPr>
              <a:t>which is generalized to broadband:</a:t>
            </a:r>
            <a:endParaRPr lang="zh-TW" altLang="en-US" dirty="0">
              <a:latin typeface="Times New Roman" pitchFamily="18" charset="0"/>
              <a:cs typeface="Times New Roman" pitchFamily="18" charset="0"/>
            </a:endParaRPr>
          </a:p>
        </p:txBody>
      </p:sp>
      <p:pic>
        <p:nvPicPr>
          <p:cNvPr id="58372" name="Picture 4"/>
          <p:cNvPicPr>
            <a:picLocks noChangeAspect="1" noChangeArrowheads="1"/>
          </p:cNvPicPr>
          <p:nvPr/>
        </p:nvPicPr>
        <p:blipFill>
          <a:blip r:embed="rId4" cstate="print"/>
          <a:srcRect/>
          <a:stretch>
            <a:fillRect/>
          </a:stretch>
        </p:blipFill>
        <p:spPr bwMode="auto">
          <a:xfrm>
            <a:off x="4211960" y="5805264"/>
            <a:ext cx="1973019" cy="648072"/>
          </a:xfrm>
          <a:prstGeom prst="rect">
            <a:avLst/>
          </a:prstGeom>
          <a:noFill/>
          <a:ln w="9525">
            <a:noFill/>
            <a:miter lim="800000"/>
            <a:headEnd/>
            <a:tailEnd/>
          </a:ln>
        </p:spPr>
      </p:pic>
      <p:pic>
        <p:nvPicPr>
          <p:cNvPr id="58373" name="Picture 5"/>
          <p:cNvPicPr>
            <a:picLocks noChangeAspect="1" noChangeArrowheads="1"/>
          </p:cNvPicPr>
          <p:nvPr/>
        </p:nvPicPr>
        <p:blipFill>
          <a:blip r:embed="rId5" cstate="print"/>
          <a:srcRect/>
          <a:stretch>
            <a:fillRect/>
          </a:stretch>
        </p:blipFill>
        <p:spPr bwMode="auto">
          <a:xfrm>
            <a:off x="6444208" y="5877272"/>
            <a:ext cx="1559297" cy="504056"/>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Delay-And-Sum (DAS) Beamformer</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8</a:t>
            </a:fld>
            <a:endParaRPr lang="zh-TW" altLang="en-US"/>
          </a:p>
        </p:txBody>
      </p:sp>
      <p:pic>
        <p:nvPicPr>
          <p:cNvPr id="61509" name="Picture 69"/>
          <p:cNvPicPr>
            <a:picLocks noChangeAspect="1" noChangeArrowheads="1"/>
          </p:cNvPicPr>
          <p:nvPr/>
        </p:nvPicPr>
        <p:blipFill>
          <a:blip r:embed="rId2" cstate="print"/>
          <a:srcRect l="12176" t="31125" r="37621" b="29500"/>
          <a:stretch>
            <a:fillRect/>
          </a:stretch>
        </p:blipFill>
        <p:spPr bwMode="auto">
          <a:xfrm>
            <a:off x="1698881" y="2276872"/>
            <a:ext cx="6977575" cy="4104456"/>
          </a:xfrm>
          <a:prstGeom prst="rect">
            <a:avLst/>
          </a:prstGeom>
          <a:noFill/>
          <a:ln w="9525">
            <a:noFill/>
            <a:miter lim="800000"/>
            <a:headEnd/>
            <a:tailEnd/>
          </a:ln>
        </p:spPr>
      </p:pic>
      <p:pic>
        <p:nvPicPr>
          <p:cNvPr id="74" name="Picture 4"/>
          <p:cNvPicPr>
            <a:picLocks noChangeAspect="1" noChangeArrowheads="1"/>
          </p:cNvPicPr>
          <p:nvPr/>
        </p:nvPicPr>
        <p:blipFill>
          <a:blip r:embed="rId3" cstate="print"/>
          <a:srcRect/>
          <a:stretch>
            <a:fillRect/>
          </a:stretch>
        </p:blipFill>
        <p:spPr bwMode="auto">
          <a:xfrm>
            <a:off x="2094925" y="1340768"/>
            <a:ext cx="2045027" cy="671724"/>
          </a:xfrm>
          <a:prstGeom prst="rect">
            <a:avLst/>
          </a:prstGeom>
          <a:noFill/>
          <a:ln w="9525">
            <a:noFill/>
            <a:miter lim="800000"/>
            <a:headEnd/>
            <a:tailEnd/>
          </a:ln>
        </p:spPr>
      </p:pic>
      <p:pic>
        <p:nvPicPr>
          <p:cNvPr id="75" name="Picture 5"/>
          <p:cNvPicPr>
            <a:picLocks noChangeAspect="1" noChangeArrowheads="1"/>
          </p:cNvPicPr>
          <p:nvPr/>
        </p:nvPicPr>
        <p:blipFill>
          <a:blip r:embed="rId4" cstate="print"/>
          <a:srcRect/>
          <a:stretch>
            <a:fillRect/>
          </a:stretch>
        </p:blipFill>
        <p:spPr bwMode="auto">
          <a:xfrm>
            <a:off x="5436096" y="1412776"/>
            <a:ext cx="1782054" cy="576064"/>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Common array geometries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9</a:t>
            </a:fld>
            <a:endParaRPr lang="zh-TW" altLang="en-US"/>
          </a:p>
        </p:txBody>
      </p:sp>
      <p:pic>
        <p:nvPicPr>
          <p:cNvPr id="57346" name="Picture 2"/>
          <p:cNvPicPr>
            <a:picLocks noChangeAspect="1" noChangeArrowheads="1"/>
          </p:cNvPicPr>
          <p:nvPr/>
        </p:nvPicPr>
        <p:blipFill>
          <a:blip r:embed="rId2" cstate="print"/>
          <a:srcRect l="15868" t="31125" r="18426" b="11782"/>
          <a:stretch>
            <a:fillRect/>
          </a:stretch>
        </p:blipFill>
        <p:spPr bwMode="auto">
          <a:xfrm>
            <a:off x="1691680" y="1700808"/>
            <a:ext cx="6408712" cy="4176464"/>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2091</TotalTime>
  <Words>1354</Words>
  <Application>Microsoft Office PowerPoint</Application>
  <PresentationFormat>如螢幕大小 (4:3)</PresentationFormat>
  <Paragraphs>264</Paragraphs>
  <Slides>47</Slides>
  <Notes>0</Notes>
  <HiddenSlides>0</HiddenSlides>
  <MMClips>0</MMClips>
  <ScaleCrop>false</ScaleCrop>
  <HeadingPairs>
    <vt:vector size="6" baseType="variant">
      <vt:variant>
        <vt:lpstr>佈景主題</vt:lpstr>
      </vt:variant>
      <vt:variant>
        <vt:i4>1</vt:i4>
      </vt:variant>
      <vt:variant>
        <vt:lpstr>內嵌 OLE 伺服程式</vt:lpstr>
      </vt:variant>
      <vt:variant>
        <vt:i4>1</vt:i4>
      </vt:variant>
      <vt:variant>
        <vt:lpstr>投影片標題</vt:lpstr>
      </vt:variant>
      <vt:variant>
        <vt:i4>47</vt:i4>
      </vt:variant>
    </vt:vector>
  </HeadingPairs>
  <TitlesOfParts>
    <vt:vector size="49" baseType="lpstr">
      <vt:lpstr>夏至</vt:lpstr>
      <vt:lpstr>Equation</vt:lpstr>
      <vt:lpstr>Acoustic Array  Signal Processing</vt:lpstr>
      <vt:lpstr>Outline</vt:lpstr>
      <vt:lpstr>Nearfield Imaging vs. Farfield Imaging</vt:lpstr>
      <vt:lpstr>Farfield Array Algorithms</vt:lpstr>
      <vt:lpstr>Array Data Correlation Matrix</vt:lpstr>
      <vt:lpstr>Fourier Beamformer</vt:lpstr>
      <vt:lpstr>Fourier Beamformer</vt:lpstr>
      <vt:lpstr>Delay-And-Sum (DAS) Beamformer</vt:lpstr>
      <vt:lpstr>Common array geometries</vt:lpstr>
      <vt:lpstr>Common array geometries</vt:lpstr>
      <vt:lpstr>Common array geometries</vt:lpstr>
      <vt:lpstr>Time reversal beamformer</vt:lpstr>
      <vt:lpstr>SIMO-Equivalent Source Inverse Filtering (ESIF)</vt:lpstr>
      <vt:lpstr>Choice of Farfield Array Parameters</vt:lpstr>
      <vt:lpstr>Minimum Variance Beamformers</vt:lpstr>
      <vt:lpstr>Linear Constrained Minimum Variance (LCMV) Beamformer</vt:lpstr>
      <vt:lpstr>LCMV Beamformer</vt:lpstr>
      <vt:lpstr>Generalized Sidelobe Canceller (GSC)</vt:lpstr>
      <vt:lpstr>Generalized Sidelobe Canceller (GSC)</vt:lpstr>
      <vt:lpstr>Generalized Sidelobe Canceller (GSC)</vt:lpstr>
      <vt:lpstr>Optimal Arrays  Differential Microphone Array (DMA)</vt:lpstr>
      <vt:lpstr>Optimal Arrays  Differential Microphone Array (DMA)</vt:lpstr>
      <vt:lpstr>Optimal Arrays  Differential Microphone Array (DMA)</vt:lpstr>
      <vt:lpstr>Directivity Index of 1st-order DMA</vt:lpstr>
      <vt:lpstr>Optimal Arrays  Differential Microphone Array (DMA)</vt:lpstr>
      <vt:lpstr>Polar Patterns of 1st-order DMA</vt:lpstr>
      <vt:lpstr>Limitations of DMA</vt:lpstr>
      <vt:lpstr>Superdirective Beamformer</vt:lpstr>
      <vt:lpstr>Superdirective Beamformer</vt:lpstr>
      <vt:lpstr>Superdirective Beamformer</vt:lpstr>
      <vt:lpstr>Superdirective Beamformer</vt:lpstr>
      <vt:lpstr>Superdirective Beamformer</vt:lpstr>
      <vt:lpstr>Superdirective Beamformer</vt:lpstr>
      <vt:lpstr>Quadratically Optimized Arrays</vt:lpstr>
      <vt:lpstr>Quadratically Optimized Arrays</vt:lpstr>
      <vt:lpstr>Quadratically Optimized Arrays</vt:lpstr>
      <vt:lpstr>Quadratically Optimized Arrays</vt:lpstr>
      <vt:lpstr>Superdirectivity Revisited</vt:lpstr>
      <vt:lpstr>Direction Of Arrival (DOA) Estimation</vt:lpstr>
      <vt:lpstr>Beam Steering</vt:lpstr>
      <vt:lpstr>Beam Steering</vt:lpstr>
      <vt:lpstr>Multiple Signal Classification (MUSIC)</vt:lpstr>
      <vt:lpstr>Multiple Signal Classification (MUSIC)</vt:lpstr>
      <vt:lpstr>Multiple Signal Classification (MUSIC)</vt:lpstr>
      <vt:lpstr>Sound Field Images</vt:lpstr>
      <vt:lpstr>Sound Field Images</vt:lpstr>
      <vt:lpstr>Comparison of the Farfield Algorithms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Microphone Array  Signal Processing</dc:title>
  <dc:creator>Bai</dc:creator>
  <cp:lastModifiedBy>Bai</cp:lastModifiedBy>
  <cp:revision>192</cp:revision>
  <dcterms:created xsi:type="dcterms:W3CDTF">2011-06-27T07:17:48Z</dcterms:created>
  <dcterms:modified xsi:type="dcterms:W3CDTF">2011-09-13T06:15:19Z</dcterms:modified>
</cp:coreProperties>
</file>