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1"/>
  </p:notesMasterIdLst>
  <p:sldIdLst>
    <p:sldId id="256" r:id="rId2"/>
    <p:sldId id="352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  <p:sldId id="329" r:id="rId68"/>
    <p:sldId id="330" r:id="rId69"/>
    <p:sldId id="331" r:id="rId70"/>
    <p:sldId id="332" r:id="rId71"/>
    <p:sldId id="351" r:id="rId72"/>
    <p:sldId id="333" r:id="rId73"/>
    <p:sldId id="334" r:id="rId74"/>
    <p:sldId id="335" r:id="rId75"/>
    <p:sldId id="336" r:id="rId76"/>
    <p:sldId id="337" r:id="rId77"/>
    <p:sldId id="338" r:id="rId78"/>
    <p:sldId id="339" r:id="rId79"/>
    <p:sldId id="340" r:id="rId80"/>
    <p:sldId id="341" r:id="rId81"/>
    <p:sldId id="342" r:id="rId82"/>
    <p:sldId id="343" r:id="rId83"/>
    <p:sldId id="344" r:id="rId84"/>
    <p:sldId id="345" r:id="rId85"/>
    <p:sldId id="346" r:id="rId86"/>
    <p:sldId id="347" r:id="rId87"/>
    <p:sldId id="348" r:id="rId88"/>
    <p:sldId id="349" r:id="rId89"/>
    <p:sldId id="350" r:id="rId9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4" Type="http://schemas.openxmlformats.org/officeDocument/2006/relationships/image" Target="../media/image73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3.wmf"/><Relationship Id="rId5" Type="http://schemas.openxmlformats.org/officeDocument/2006/relationships/image" Target="../media/image78.wmf"/><Relationship Id="rId4" Type="http://schemas.openxmlformats.org/officeDocument/2006/relationships/image" Target="../media/image77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4" Type="http://schemas.openxmlformats.org/officeDocument/2006/relationships/image" Target="../media/image83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2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Relationship Id="rId4" Type="http://schemas.openxmlformats.org/officeDocument/2006/relationships/image" Target="../media/image93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Relationship Id="rId5" Type="http://schemas.openxmlformats.org/officeDocument/2006/relationships/image" Target="../media/image99.wmf"/><Relationship Id="rId4" Type="http://schemas.openxmlformats.org/officeDocument/2006/relationships/image" Target="../media/image98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7" Type="http://schemas.openxmlformats.org/officeDocument/2006/relationships/image" Target="../media/image109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Relationship Id="rId6" Type="http://schemas.openxmlformats.org/officeDocument/2006/relationships/image" Target="../media/image108.wmf"/><Relationship Id="rId5" Type="http://schemas.openxmlformats.org/officeDocument/2006/relationships/image" Target="../media/image107.wmf"/><Relationship Id="rId4" Type="http://schemas.openxmlformats.org/officeDocument/2006/relationships/image" Target="../media/image106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image" Target="../media/image112.wmf"/><Relationship Id="rId1" Type="http://schemas.openxmlformats.org/officeDocument/2006/relationships/image" Target="../media/image1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Relationship Id="rId4" Type="http://schemas.openxmlformats.org/officeDocument/2006/relationships/image" Target="../media/image117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Relationship Id="rId4" Type="http://schemas.openxmlformats.org/officeDocument/2006/relationships/image" Target="../media/image121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wmf"/><Relationship Id="rId2" Type="http://schemas.openxmlformats.org/officeDocument/2006/relationships/image" Target="../media/image123.wmf"/><Relationship Id="rId1" Type="http://schemas.openxmlformats.org/officeDocument/2006/relationships/image" Target="../media/image122.wmf"/><Relationship Id="rId5" Type="http://schemas.openxmlformats.org/officeDocument/2006/relationships/image" Target="../media/image126.wmf"/><Relationship Id="rId4" Type="http://schemas.openxmlformats.org/officeDocument/2006/relationships/image" Target="../media/image125.w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wmf"/><Relationship Id="rId1" Type="http://schemas.openxmlformats.org/officeDocument/2006/relationships/image" Target="../media/image127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wmf"/><Relationship Id="rId2" Type="http://schemas.openxmlformats.org/officeDocument/2006/relationships/image" Target="../media/image131.wmf"/><Relationship Id="rId1" Type="http://schemas.openxmlformats.org/officeDocument/2006/relationships/image" Target="../media/image130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wmf"/><Relationship Id="rId2" Type="http://schemas.openxmlformats.org/officeDocument/2006/relationships/image" Target="../media/image133.wmf"/><Relationship Id="rId1" Type="http://schemas.openxmlformats.org/officeDocument/2006/relationships/image" Target="../media/image16.wmf"/><Relationship Id="rId6" Type="http://schemas.openxmlformats.org/officeDocument/2006/relationships/image" Target="../media/image137.wmf"/><Relationship Id="rId5" Type="http://schemas.openxmlformats.org/officeDocument/2006/relationships/image" Target="../media/image136.wmf"/><Relationship Id="rId4" Type="http://schemas.openxmlformats.org/officeDocument/2006/relationships/image" Target="../media/image135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wmf"/><Relationship Id="rId1" Type="http://schemas.openxmlformats.org/officeDocument/2006/relationships/image" Target="../media/image138.w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wmf"/><Relationship Id="rId1" Type="http://schemas.openxmlformats.org/officeDocument/2006/relationships/image" Target="../media/image141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wmf"/><Relationship Id="rId2" Type="http://schemas.openxmlformats.org/officeDocument/2006/relationships/image" Target="../media/image144.wmf"/><Relationship Id="rId1" Type="http://schemas.openxmlformats.org/officeDocument/2006/relationships/image" Target="../media/image143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Relationship Id="rId4" Type="http://schemas.openxmlformats.org/officeDocument/2006/relationships/image" Target="../media/image13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wmf"/><Relationship Id="rId2" Type="http://schemas.openxmlformats.org/officeDocument/2006/relationships/image" Target="../media/image150.wmf"/><Relationship Id="rId1" Type="http://schemas.openxmlformats.org/officeDocument/2006/relationships/image" Target="../media/image149.wmf"/><Relationship Id="rId6" Type="http://schemas.openxmlformats.org/officeDocument/2006/relationships/image" Target="../media/image154.wmf"/><Relationship Id="rId5" Type="http://schemas.openxmlformats.org/officeDocument/2006/relationships/image" Target="../media/image153.wmf"/><Relationship Id="rId4" Type="http://schemas.openxmlformats.org/officeDocument/2006/relationships/image" Target="../media/image152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wmf"/><Relationship Id="rId2" Type="http://schemas.openxmlformats.org/officeDocument/2006/relationships/image" Target="../media/image156.wmf"/><Relationship Id="rId1" Type="http://schemas.openxmlformats.org/officeDocument/2006/relationships/image" Target="../media/image155.wmf"/><Relationship Id="rId4" Type="http://schemas.openxmlformats.org/officeDocument/2006/relationships/image" Target="../media/image158.w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wmf"/><Relationship Id="rId2" Type="http://schemas.openxmlformats.org/officeDocument/2006/relationships/image" Target="../media/image160.wmf"/><Relationship Id="rId1" Type="http://schemas.openxmlformats.org/officeDocument/2006/relationships/image" Target="../media/image159.wmf"/><Relationship Id="rId4" Type="http://schemas.openxmlformats.org/officeDocument/2006/relationships/image" Target="../media/image162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wmf"/><Relationship Id="rId2" Type="http://schemas.openxmlformats.org/officeDocument/2006/relationships/image" Target="../media/image164.wmf"/><Relationship Id="rId1" Type="http://schemas.openxmlformats.org/officeDocument/2006/relationships/image" Target="../media/image163.wmf"/><Relationship Id="rId4" Type="http://schemas.openxmlformats.org/officeDocument/2006/relationships/image" Target="../media/image166.wmf"/></Relationships>
</file>

<file path=ppt/drawings/_rels/vmlDrawing4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wmf"/><Relationship Id="rId1" Type="http://schemas.openxmlformats.org/officeDocument/2006/relationships/image" Target="../media/image167.w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wmf"/><Relationship Id="rId7" Type="http://schemas.openxmlformats.org/officeDocument/2006/relationships/image" Target="../media/image176.wmf"/><Relationship Id="rId2" Type="http://schemas.openxmlformats.org/officeDocument/2006/relationships/image" Target="../media/image171.wmf"/><Relationship Id="rId1" Type="http://schemas.openxmlformats.org/officeDocument/2006/relationships/image" Target="../media/image170.wmf"/><Relationship Id="rId6" Type="http://schemas.openxmlformats.org/officeDocument/2006/relationships/image" Target="../media/image175.wmf"/><Relationship Id="rId5" Type="http://schemas.openxmlformats.org/officeDocument/2006/relationships/image" Target="../media/image174.wmf"/><Relationship Id="rId4" Type="http://schemas.openxmlformats.org/officeDocument/2006/relationships/image" Target="../media/image173.w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wmf"/><Relationship Id="rId2" Type="http://schemas.openxmlformats.org/officeDocument/2006/relationships/image" Target="../media/image178.wmf"/><Relationship Id="rId1" Type="http://schemas.openxmlformats.org/officeDocument/2006/relationships/image" Target="../media/image177.w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wmf"/><Relationship Id="rId2" Type="http://schemas.openxmlformats.org/officeDocument/2006/relationships/image" Target="../media/image181.wmf"/><Relationship Id="rId1" Type="http://schemas.openxmlformats.org/officeDocument/2006/relationships/image" Target="../media/image180.wmf"/><Relationship Id="rId6" Type="http://schemas.openxmlformats.org/officeDocument/2006/relationships/image" Target="../media/image185.wmf"/><Relationship Id="rId5" Type="http://schemas.openxmlformats.org/officeDocument/2006/relationships/image" Target="../media/image184.wmf"/><Relationship Id="rId4" Type="http://schemas.openxmlformats.org/officeDocument/2006/relationships/image" Target="../media/image183.wmf"/></Relationships>
</file>

<file path=ppt/drawings/_rels/vmlDrawing4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wmf"/><Relationship Id="rId2" Type="http://schemas.openxmlformats.org/officeDocument/2006/relationships/image" Target="../media/image187.wmf"/><Relationship Id="rId1" Type="http://schemas.openxmlformats.org/officeDocument/2006/relationships/image" Target="../media/image186.wmf"/><Relationship Id="rId5" Type="http://schemas.openxmlformats.org/officeDocument/2006/relationships/image" Target="../media/image190.wmf"/><Relationship Id="rId4" Type="http://schemas.openxmlformats.org/officeDocument/2006/relationships/image" Target="../media/image189.wmf"/></Relationships>
</file>

<file path=ppt/drawings/_rels/vmlDrawing4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wmf"/><Relationship Id="rId1" Type="http://schemas.openxmlformats.org/officeDocument/2006/relationships/image" Target="../media/image19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wmf"/></Relationships>
</file>

<file path=ppt/drawings/_rels/vmlDrawing5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wmf"/><Relationship Id="rId2" Type="http://schemas.openxmlformats.org/officeDocument/2006/relationships/image" Target="../media/image196.wmf"/><Relationship Id="rId1" Type="http://schemas.openxmlformats.org/officeDocument/2006/relationships/image" Target="../media/image195.wmf"/></Relationships>
</file>

<file path=ppt/drawings/_rels/vmlDrawing5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wmf"/><Relationship Id="rId7" Type="http://schemas.openxmlformats.org/officeDocument/2006/relationships/image" Target="../media/image154.wmf"/><Relationship Id="rId2" Type="http://schemas.openxmlformats.org/officeDocument/2006/relationships/image" Target="../media/image150.wmf"/><Relationship Id="rId1" Type="http://schemas.openxmlformats.org/officeDocument/2006/relationships/image" Target="../media/image149.wmf"/><Relationship Id="rId6" Type="http://schemas.openxmlformats.org/officeDocument/2006/relationships/image" Target="../media/image153.wmf"/><Relationship Id="rId5" Type="http://schemas.openxmlformats.org/officeDocument/2006/relationships/image" Target="../media/image152.wmf"/><Relationship Id="rId4" Type="http://schemas.openxmlformats.org/officeDocument/2006/relationships/image" Target="../media/image151.wmf"/></Relationships>
</file>

<file path=ppt/drawings/_rels/vmlDrawing5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wmf"/><Relationship Id="rId2" Type="http://schemas.openxmlformats.org/officeDocument/2006/relationships/image" Target="../media/image200.wmf"/><Relationship Id="rId1" Type="http://schemas.openxmlformats.org/officeDocument/2006/relationships/image" Target="../media/image199.wmf"/><Relationship Id="rId5" Type="http://schemas.openxmlformats.org/officeDocument/2006/relationships/image" Target="../media/image203.wmf"/><Relationship Id="rId4" Type="http://schemas.openxmlformats.org/officeDocument/2006/relationships/image" Target="../media/image202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wmf"/></Relationships>
</file>

<file path=ppt/drawings/_rels/vmlDrawing5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wmf"/><Relationship Id="rId1" Type="http://schemas.openxmlformats.org/officeDocument/2006/relationships/image" Target="../media/image206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wmf"/></Relationships>
</file>

<file path=ppt/drawings/_rels/vmlDrawing5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wmf"/><Relationship Id="rId3" Type="http://schemas.openxmlformats.org/officeDocument/2006/relationships/image" Target="../media/image212.wmf"/><Relationship Id="rId7" Type="http://schemas.openxmlformats.org/officeDocument/2006/relationships/image" Target="../media/image216.wmf"/><Relationship Id="rId12" Type="http://schemas.openxmlformats.org/officeDocument/2006/relationships/image" Target="../media/image221.wmf"/><Relationship Id="rId2" Type="http://schemas.openxmlformats.org/officeDocument/2006/relationships/image" Target="../media/image211.wmf"/><Relationship Id="rId1" Type="http://schemas.openxmlformats.org/officeDocument/2006/relationships/image" Target="../media/image210.wmf"/><Relationship Id="rId6" Type="http://schemas.openxmlformats.org/officeDocument/2006/relationships/image" Target="../media/image215.wmf"/><Relationship Id="rId11" Type="http://schemas.openxmlformats.org/officeDocument/2006/relationships/image" Target="../media/image220.wmf"/><Relationship Id="rId5" Type="http://schemas.openxmlformats.org/officeDocument/2006/relationships/image" Target="../media/image214.wmf"/><Relationship Id="rId10" Type="http://schemas.openxmlformats.org/officeDocument/2006/relationships/image" Target="../media/image219.wmf"/><Relationship Id="rId4" Type="http://schemas.openxmlformats.org/officeDocument/2006/relationships/image" Target="../media/image213.wmf"/><Relationship Id="rId9" Type="http://schemas.openxmlformats.org/officeDocument/2006/relationships/image" Target="../media/image218.wmf"/></Relationships>
</file>

<file path=ppt/drawings/_rels/vmlDrawing5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wmf"/><Relationship Id="rId1" Type="http://schemas.openxmlformats.org/officeDocument/2006/relationships/image" Target="../media/image222.wmf"/></Relationships>
</file>

<file path=ppt/drawings/_rels/vmlDrawing5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wmf"/><Relationship Id="rId2" Type="http://schemas.openxmlformats.org/officeDocument/2006/relationships/image" Target="../media/image225.wmf"/><Relationship Id="rId1" Type="http://schemas.openxmlformats.org/officeDocument/2006/relationships/image" Target="../media/image224.wmf"/><Relationship Id="rId5" Type="http://schemas.openxmlformats.org/officeDocument/2006/relationships/image" Target="../media/image228.wmf"/><Relationship Id="rId4" Type="http://schemas.openxmlformats.org/officeDocument/2006/relationships/image" Target="../media/image22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6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wmf"/><Relationship Id="rId2" Type="http://schemas.openxmlformats.org/officeDocument/2006/relationships/image" Target="../media/image230.wmf"/><Relationship Id="rId1" Type="http://schemas.openxmlformats.org/officeDocument/2006/relationships/image" Target="../media/image229.wmf"/></Relationships>
</file>

<file path=ppt/drawings/_rels/vmlDrawing6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wmf"/><Relationship Id="rId3" Type="http://schemas.openxmlformats.org/officeDocument/2006/relationships/image" Target="../media/image234.wmf"/><Relationship Id="rId7" Type="http://schemas.openxmlformats.org/officeDocument/2006/relationships/image" Target="../media/image238.wmf"/><Relationship Id="rId2" Type="http://schemas.openxmlformats.org/officeDocument/2006/relationships/image" Target="../media/image233.wmf"/><Relationship Id="rId1" Type="http://schemas.openxmlformats.org/officeDocument/2006/relationships/image" Target="../media/image232.wmf"/><Relationship Id="rId6" Type="http://schemas.openxmlformats.org/officeDocument/2006/relationships/image" Target="../media/image237.wmf"/><Relationship Id="rId5" Type="http://schemas.openxmlformats.org/officeDocument/2006/relationships/image" Target="../media/image236.wmf"/><Relationship Id="rId4" Type="http://schemas.openxmlformats.org/officeDocument/2006/relationships/image" Target="../media/image235.wmf"/></Relationships>
</file>

<file path=ppt/drawings/_rels/vmlDrawing6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wmf"/><Relationship Id="rId1" Type="http://schemas.openxmlformats.org/officeDocument/2006/relationships/image" Target="../media/image240.wmf"/></Relationships>
</file>

<file path=ppt/drawings/_rels/vmlDrawing6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wmf"/><Relationship Id="rId1" Type="http://schemas.openxmlformats.org/officeDocument/2006/relationships/image" Target="../media/image242.w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w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wmf"/></Relationships>
</file>

<file path=ppt/drawings/_rels/vmlDrawing6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9.wmf"/><Relationship Id="rId1" Type="http://schemas.openxmlformats.org/officeDocument/2006/relationships/image" Target="../media/image248.wmf"/></Relationships>
</file>

<file path=ppt/drawings/_rels/vmlDrawing6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2.wmf"/><Relationship Id="rId1" Type="http://schemas.openxmlformats.org/officeDocument/2006/relationships/image" Target="../media/image251.w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wmf"/></Relationships>
</file>

<file path=ppt/drawings/_rels/vmlDrawing6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5.wmf"/><Relationship Id="rId1" Type="http://schemas.openxmlformats.org/officeDocument/2006/relationships/image" Target="../media/image25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w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w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9.w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w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2.wmf"/></Relationships>
</file>

<file path=ppt/drawings/_rels/vmlDrawing7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4.wmf"/><Relationship Id="rId1" Type="http://schemas.openxmlformats.org/officeDocument/2006/relationships/image" Target="../media/image263.wmf"/></Relationships>
</file>

<file path=ppt/drawings/_rels/vmlDrawing7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7.wmf"/><Relationship Id="rId1" Type="http://schemas.openxmlformats.org/officeDocument/2006/relationships/image" Target="../media/image266.w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w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w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406F5-1586-4017-B1C6-3CA272AD7540}" type="datetimeFigureOut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68FF8-FF7E-46FD-867C-C20E3FA314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標題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2" name="副標題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BFDB8-779A-4453-925D-651B15232FE2}" type="datetime1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20" name="頁尾版面配置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E52ED-2F2A-4A48-8CD2-920C7D61FE9E}" type="datetime1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1152D6-6044-4AD7-8818-2675312428F1}" type="datetime1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42900"/>
            <a:ext cx="7772400" cy="11049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838200" y="1752600"/>
            <a:ext cx="3810000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800600" y="1752600"/>
            <a:ext cx="3810000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CA1B6-BA9E-43B2-BD8F-DDC47798A390}" type="datetime1">
              <a:rPr lang="zh-TW" altLang="en-US" smtClean="0"/>
              <a:pPr>
                <a:defRPr/>
              </a:pPr>
              <a:t>2011/9/19</a:t>
            </a:fld>
            <a:endParaRPr lang="en-US" altLang="zh-TW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A6901-86B1-426B-B92A-2ECC173B8DC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標題，文字及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42900"/>
            <a:ext cx="7772400" cy="11049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838200" y="1752600"/>
            <a:ext cx="3810000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800600" y="1752600"/>
            <a:ext cx="3810000" cy="1981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800600" y="3886200"/>
            <a:ext cx="3810000" cy="1981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F180F-1D6B-4F7F-9DCC-8F5B8A61ADBA}" type="datetime1">
              <a:rPr lang="zh-TW" altLang="en-US" smtClean="0"/>
              <a:pPr>
                <a:defRPr/>
              </a:pPr>
              <a:t>2011/9/19</a:t>
            </a:fld>
            <a:endParaRPr lang="en-US" altLang="zh-TW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4E93C-97D5-4BCE-B5D7-40D41025205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838200" y="342900"/>
            <a:ext cx="7772400" cy="55245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90A14-8907-4E26-90B6-0FEF7BEFF79A}" type="datetime1">
              <a:rPr lang="zh-TW" altLang="en-US" smtClean="0"/>
              <a:pPr>
                <a:defRPr/>
              </a:pPr>
              <a:t>2011/9/19</a:t>
            </a:fld>
            <a:endParaRPr lang="en-US" altLang="zh-TW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8C385-CCE8-465D-8FD2-BC439BA460B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630802-6FD1-4830-B243-6DA8A233B82E}" type="datetime1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16311E-3742-4CF6-8B45-2370B5DEA15B}" type="datetime1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0E8F3E-A519-441A-86B2-52370CC2F1FB}" type="datetime1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89056D-5D02-4379-A85D-402C25121E64}" type="datetime1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531A01-4668-4568-BC31-E2D35B438181}" type="datetime1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A5A966-1AD5-43BA-9C5E-BE46FC324014}" type="datetime1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051080-BFB9-46C4-B836-2E5F47224E51}" type="datetime1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826C7-A4CB-490A-90D9-14412A3951B0}" type="datetime1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9" name="流程圖: 程序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圖: 程序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形圖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甜甜圈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07F7F28-DA32-4768-BAA6-436536281DAD}" type="datetime1">
              <a:rPr lang="zh-TW" altLang="en-US" smtClean="0"/>
              <a:pPr/>
              <a:t>2011/9/19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4.bin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4.bin"/><Relationship Id="rId5" Type="http://schemas.openxmlformats.org/officeDocument/2006/relationships/oleObject" Target="../embeddings/oleObject43.bin"/><Relationship Id="rId4" Type="http://schemas.openxmlformats.org/officeDocument/2006/relationships/oleObject" Target="../embeddings/oleObject4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5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55.bin"/><Relationship Id="rId4" Type="http://schemas.openxmlformats.org/officeDocument/2006/relationships/oleObject" Target="../embeddings/oleObject54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60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65.bin"/><Relationship Id="rId5" Type="http://schemas.openxmlformats.org/officeDocument/2006/relationships/oleObject" Target="../embeddings/oleObject64.bin"/><Relationship Id="rId4" Type="http://schemas.openxmlformats.org/officeDocument/2006/relationships/oleObject" Target="../embeddings/oleObject63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70.bin"/><Relationship Id="rId5" Type="http://schemas.openxmlformats.org/officeDocument/2006/relationships/oleObject" Target="../embeddings/oleObject69.bin"/><Relationship Id="rId4" Type="http://schemas.openxmlformats.org/officeDocument/2006/relationships/oleObject" Target="../embeddings/oleObject68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74.bin"/><Relationship Id="rId5" Type="http://schemas.openxmlformats.org/officeDocument/2006/relationships/oleObject" Target="../embeddings/oleObject73.bin"/><Relationship Id="rId4" Type="http://schemas.openxmlformats.org/officeDocument/2006/relationships/oleObject" Target="../embeddings/oleObject72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7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79.bin"/><Relationship Id="rId5" Type="http://schemas.openxmlformats.org/officeDocument/2006/relationships/oleObject" Target="../embeddings/oleObject78.bin"/><Relationship Id="rId4" Type="http://schemas.openxmlformats.org/officeDocument/2006/relationships/oleObject" Target="../embeddings/oleObject77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7" Type="http://schemas.openxmlformats.org/officeDocument/2006/relationships/oleObject" Target="../embeddings/oleObject8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83.bin"/><Relationship Id="rId5" Type="http://schemas.openxmlformats.org/officeDocument/2006/relationships/oleObject" Target="../embeddings/oleObject82.bin"/><Relationship Id="rId4" Type="http://schemas.openxmlformats.org/officeDocument/2006/relationships/oleObject" Target="../embeddings/oleObject8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88.bin"/><Relationship Id="rId5" Type="http://schemas.openxmlformats.org/officeDocument/2006/relationships/oleObject" Target="../embeddings/oleObject87.bin"/><Relationship Id="rId4" Type="http://schemas.openxmlformats.org/officeDocument/2006/relationships/oleObject" Target="../embeddings/oleObject86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7" Type="http://schemas.openxmlformats.org/officeDocument/2006/relationships/oleObject" Target="../embeddings/oleObject9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92.bin"/><Relationship Id="rId5" Type="http://schemas.openxmlformats.org/officeDocument/2006/relationships/oleObject" Target="../embeddings/oleObject91.bin"/><Relationship Id="rId4" Type="http://schemas.openxmlformats.org/officeDocument/2006/relationships/oleObject" Target="../embeddings/oleObject90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5" Type="http://schemas.openxmlformats.org/officeDocument/2006/relationships/oleObject" Target="../embeddings/oleObject96.bin"/><Relationship Id="rId4" Type="http://schemas.openxmlformats.org/officeDocument/2006/relationships/oleObject" Target="../embeddings/oleObject95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2.bin"/><Relationship Id="rId3" Type="http://schemas.openxmlformats.org/officeDocument/2006/relationships/oleObject" Target="../embeddings/oleObject97.bin"/><Relationship Id="rId7" Type="http://schemas.openxmlformats.org/officeDocument/2006/relationships/oleObject" Target="../embeddings/oleObject10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100.bin"/><Relationship Id="rId5" Type="http://schemas.openxmlformats.org/officeDocument/2006/relationships/oleObject" Target="../embeddings/oleObject99.bin"/><Relationship Id="rId10" Type="http://schemas.openxmlformats.org/officeDocument/2006/relationships/image" Target="../media/image110.png"/><Relationship Id="rId4" Type="http://schemas.openxmlformats.org/officeDocument/2006/relationships/oleObject" Target="../embeddings/oleObject98.bin"/><Relationship Id="rId9" Type="http://schemas.openxmlformats.org/officeDocument/2006/relationships/oleObject" Target="../embeddings/oleObject103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5" Type="http://schemas.openxmlformats.org/officeDocument/2006/relationships/oleObject" Target="../embeddings/oleObject106.bin"/><Relationship Id="rId4" Type="http://schemas.openxmlformats.org/officeDocument/2006/relationships/oleObject" Target="../embeddings/oleObject105.bin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110.bin"/><Relationship Id="rId5" Type="http://schemas.openxmlformats.org/officeDocument/2006/relationships/oleObject" Target="../embeddings/oleObject109.bin"/><Relationship Id="rId4" Type="http://schemas.openxmlformats.org/officeDocument/2006/relationships/oleObject" Target="../embeddings/oleObject108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114.bin"/><Relationship Id="rId5" Type="http://schemas.openxmlformats.org/officeDocument/2006/relationships/oleObject" Target="../embeddings/oleObject113.bin"/><Relationship Id="rId4" Type="http://schemas.openxmlformats.org/officeDocument/2006/relationships/oleObject" Target="../embeddings/oleObject112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7" Type="http://schemas.openxmlformats.org/officeDocument/2006/relationships/oleObject" Target="../embeddings/oleObject11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118.bin"/><Relationship Id="rId5" Type="http://schemas.openxmlformats.org/officeDocument/2006/relationships/oleObject" Target="../embeddings/oleObject117.bin"/><Relationship Id="rId4" Type="http://schemas.openxmlformats.org/officeDocument/2006/relationships/oleObject" Target="../embeddings/oleObject116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129.png"/><Relationship Id="rId4" Type="http://schemas.openxmlformats.org/officeDocument/2006/relationships/oleObject" Target="../embeddings/oleObject121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4.vml"/><Relationship Id="rId5" Type="http://schemas.openxmlformats.org/officeDocument/2006/relationships/oleObject" Target="../embeddings/oleObject124.bin"/><Relationship Id="rId4" Type="http://schemas.openxmlformats.org/officeDocument/2006/relationships/oleObject" Target="../embeddings/oleObject123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0.bin"/><Relationship Id="rId3" Type="http://schemas.openxmlformats.org/officeDocument/2006/relationships/oleObject" Target="../embeddings/oleObject125.bin"/><Relationship Id="rId7" Type="http://schemas.openxmlformats.org/officeDocument/2006/relationships/oleObject" Target="../embeddings/oleObject1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128.bin"/><Relationship Id="rId5" Type="http://schemas.openxmlformats.org/officeDocument/2006/relationships/oleObject" Target="../embeddings/oleObject127.bin"/><Relationship Id="rId4" Type="http://schemas.openxmlformats.org/officeDocument/2006/relationships/oleObject" Target="../embeddings/oleObject126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110.png"/><Relationship Id="rId5" Type="http://schemas.openxmlformats.org/officeDocument/2006/relationships/oleObject" Target="../embeddings/oleObject132.bin"/><Relationship Id="rId4" Type="http://schemas.openxmlformats.org/officeDocument/2006/relationships/image" Target="../media/image14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4" Type="http://schemas.openxmlformats.org/officeDocument/2006/relationships/oleObject" Target="../embeddings/oleObject134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5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8.vml"/><Relationship Id="rId5" Type="http://schemas.openxmlformats.org/officeDocument/2006/relationships/oleObject" Target="../embeddings/oleObject137.bin"/><Relationship Id="rId4" Type="http://schemas.openxmlformats.org/officeDocument/2006/relationships/oleObject" Target="../embeddings/oleObject136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141.bin"/><Relationship Id="rId5" Type="http://schemas.openxmlformats.org/officeDocument/2006/relationships/oleObject" Target="../embeddings/oleObject140.bin"/><Relationship Id="rId4" Type="http://schemas.openxmlformats.org/officeDocument/2006/relationships/oleObject" Target="../embeddings/oleObject139.bin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7.bin"/><Relationship Id="rId3" Type="http://schemas.openxmlformats.org/officeDocument/2006/relationships/oleObject" Target="../embeddings/oleObject142.bin"/><Relationship Id="rId7" Type="http://schemas.openxmlformats.org/officeDocument/2006/relationships/oleObject" Target="../embeddings/oleObject1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145.bin"/><Relationship Id="rId5" Type="http://schemas.openxmlformats.org/officeDocument/2006/relationships/oleObject" Target="../embeddings/oleObject144.bin"/><Relationship Id="rId4" Type="http://schemas.openxmlformats.org/officeDocument/2006/relationships/oleObject" Target="../embeddings/oleObject14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151.bin"/><Relationship Id="rId5" Type="http://schemas.openxmlformats.org/officeDocument/2006/relationships/oleObject" Target="../embeddings/oleObject150.bin"/><Relationship Id="rId4" Type="http://schemas.openxmlformats.org/officeDocument/2006/relationships/oleObject" Target="../embeddings/oleObject149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155.bin"/><Relationship Id="rId5" Type="http://schemas.openxmlformats.org/officeDocument/2006/relationships/oleObject" Target="../embeddings/oleObject154.bin"/><Relationship Id="rId4" Type="http://schemas.openxmlformats.org/officeDocument/2006/relationships/oleObject" Target="../embeddings/oleObject153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159.bin"/><Relationship Id="rId5" Type="http://schemas.openxmlformats.org/officeDocument/2006/relationships/oleObject" Target="../embeddings/oleObject158.bin"/><Relationship Id="rId4" Type="http://schemas.openxmlformats.org/officeDocument/2006/relationships/oleObject" Target="../embeddings/oleObject157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5" Type="http://schemas.openxmlformats.org/officeDocument/2006/relationships/oleObject" Target="../embeddings/oleObject161.bin"/><Relationship Id="rId4" Type="http://schemas.openxmlformats.org/officeDocument/2006/relationships/image" Target="../media/image169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7.bin"/><Relationship Id="rId3" Type="http://schemas.openxmlformats.org/officeDocument/2006/relationships/oleObject" Target="../embeddings/oleObject162.bin"/><Relationship Id="rId7" Type="http://schemas.openxmlformats.org/officeDocument/2006/relationships/oleObject" Target="../embeddings/oleObject1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165.bin"/><Relationship Id="rId5" Type="http://schemas.openxmlformats.org/officeDocument/2006/relationships/oleObject" Target="../embeddings/oleObject164.bin"/><Relationship Id="rId4" Type="http://schemas.openxmlformats.org/officeDocument/2006/relationships/oleObject" Target="../embeddings/oleObject163.bin"/><Relationship Id="rId9" Type="http://schemas.openxmlformats.org/officeDocument/2006/relationships/oleObject" Target="../embeddings/oleObject168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5" Type="http://schemas.openxmlformats.org/officeDocument/2006/relationships/oleObject" Target="../embeddings/oleObject171.bin"/><Relationship Id="rId4" Type="http://schemas.openxmlformats.org/officeDocument/2006/relationships/oleObject" Target="../embeddings/oleObject170.bin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7.bin"/><Relationship Id="rId3" Type="http://schemas.openxmlformats.org/officeDocument/2006/relationships/oleObject" Target="../embeddings/oleObject172.bin"/><Relationship Id="rId7" Type="http://schemas.openxmlformats.org/officeDocument/2006/relationships/oleObject" Target="../embeddings/oleObject176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175.bin"/><Relationship Id="rId5" Type="http://schemas.openxmlformats.org/officeDocument/2006/relationships/oleObject" Target="../embeddings/oleObject174.bin"/><Relationship Id="rId4" Type="http://schemas.openxmlformats.org/officeDocument/2006/relationships/oleObject" Target="../embeddings/oleObject173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8.bin"/><Relationship Id="rId7" Type="http://schemas.openxmlformats.org/officeDocument/2006/relationships/oleObject" Target="../embeddings/oleObject18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181.bin"/><Relationship Id="rId5" Type="http://schemas.openxmlformats.org/officeDocument/2006/relationships/oleObject" Target="../embeddings/oleObject180.bin"/><Relationship Id="rId4" Type="http://schemas.openxmlformats.org/officeDocument/2006/relationships/oleObject" Target="../embeddings/oleObject179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4" Type="http://schemas.openxmlformats.org/officeDocument/2006/relationships/oleObject" Target="../embeddings/oleObject184.bin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188.bin"/><Relationship Id="rId5" Type="http://schemas.openxmlformats.org/officeDocument/2006/relationships/image" Target="../media/image193.png"/><Relationship Id="rId4" Type="http://schemas.openxmlformats.org/officeDocument/2006/relationships/oleObject" Target="../embeddings/oleObject187.bin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4.bin"/><Relationship Id="rId3" Type="http://schemas.openxmlformats.org/officeDocument/2006/relationships/oleObject" Target="../embeddings/oleObject189.bin"/><Relationship Id="rId7" Type="http://schemas.openxmlformats.org/officeDocument/2006/relationships/oleObject" Target="../embeddings/oleObject19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6" Type="http://schemas.openxmlformats.org/officeDocument/2006/relationships/oleObject" Target="../embeddings/oleObject192.bin"/><Relationship Id="rId5" Type="http://schemas.openxmlformats.org/officeDocument/2006/relationships/oleObject" Target="../embeddings/oleObject191.bin"/><Relationship Id="rId4" Type="http://schemas.openxmlformats.org/officeDocument/2006/relationships/oleObject" Target="../embeddings/oleObject190.bin"/><Relationship Id="rId9" Type="http://schemas.openxmlformats.org/officeDocument/2006/relationships/oleObject" Target="../embeddings/oleObject195.bin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1.bin"/><Relationship Id="rId3" Type="http://schemas.openxmlformats.org/officeDocument/2006/relationships/oleObject" Target="../embeddings/oleObject196.bin"/><Relationship Id="rId7" Type="http://schemas.openxmlformats.org/officeDocument/2006/relationships/oleObject" Target="../embeddings/oleObject200.bin"/><Relationship Id="rId12" Type="http://schemas.openxmlformats.org/officeDocument/2006/relationships/oleObject" Target="../embeddings/oleObject20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6" Type="http://schemas.openxmlformats.org/officeDocument/2006/relationships/oleObject" Target="../embeddings/oleObject199.bin"/><Relationship Id="rId11" Type="http://schemas.openxmlformats.org/officeDocument/2006/relationships/oleObject" Target="../embeddings/oleObject204.bin"/><Relationship Id="rId5" Type="http://schemas.openxmlformats.org/officeDocument/2006/relationships/oleObject" Target="../embeddings/oleObject198.bin"/><Relationship Id="rId10" Type="http://schemas.openxmlformats.org/officeDocument/2006/relationships/oleObject" Target="../embeddings/oleObject203.bin"/><Relationship Id="rId4" Type="http://schemas.openxmlformats.org/officeDocument/2006/relationships/oleObject" Target="../embeddings/oleObject197.bin"/><Relationship Id="rId9" Type="http://schemas.openxmlformats.org/officeDocument/2006/relationships/oleObject" Target="../embeddings/oleObject202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20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5.vml"/><Relationship Id="rId4" Type="http://schemas.openxmlformats.org/officeDocument/2006/relationships/oleObject" Target="../embeddings/oleObject208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6.vml"/><Relationship Id="rId4" Type="http://schemas.openxmlformats.org/officeDocument/2006/relationships/oleObject" Target="../embeddings/oleObject209.bin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5.bin"/><Relationship Id="rId13" Type="http://schemas.openxmlformats.org/officeDocument/2006/relationships/oleObject" Target="../embeddings/oleObject220.bin"/><Relationship Id="rId3" Type="http://schemas.openxmlformats.org/officeDocument/2006/relationships/oleObject" Target="../embeddings/oleObject210.bin"/><Relationship Id="rId7" Type="http://schemas.openxmlformats.org/officeDocument/2006/relationships/oleObject" Target="../embeddings/oleObject214.bin"/><Relationship Id="rId12" Type="http://schemas.openxmlformats.org/officeDocument/2006/relationships/oleObject" Target="../embeddings/oleObject2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7.vml"/><Relationship Id="rId6" Type="http://schemas.openxmlformats.org/officeDocument/2006/relationships/oleObject" Target="../embeddings/oleObject213.bin"/><Relationship Id="rId11" Type="http://schemas.openxmlformats.org/officeDocument/2006/relationships/oleObject" Target="../embeddings/oleObject218.bin"/><Relationship Id="rId5" Type="http://schemas.openxmlformats.org/officeDocument/2006/relationships/oleObject" Target="../embeddings/oleObject212.bin"/><Relationship Id="rId10" Type="http://schemas.openxmlformats.org/officeDocument/2006/relationships/oleObject" Target="../embeddings/oleObject217.bin"/><Relationship Id="rId4" Type="http://schemas.openxmlformats.org/officeDocument/2006/relationships/oleObject" Target="../embeddings/oleObject211.bin"/><Relationship Id="rId9" Type="http://schemas.openxmlformats.org/officeDocument/2006/relationships/oleObject" Target="../embeddings/oleObject216.bin"/><Relationship Id="rId14" Type="http://schemas.openxmlformats.org/officeDocument/2006/relationships/oleObject" Target="../embeddings/oleObject221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8.vml"/><Relationship Id="rId4" Type="http://schemas.openxmlformats.org/officeDocument/2006/relationships/oleObject" Target="../embeddings/oleObject223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4.bin"/><Relationship Id="rId7" Type="http://schemas.openxmlformats.org/officeDocument/2006/relationships/oleObject" Target="../embeddings/oleObject22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9.vml"/><Relationship Id="rId6" Type="http://schemas.openxmlformats.org/officeDocument/2006/relationships/oleObject" Target="../embeddings/oleObject227.bin"/><Relationship Id="rId5" Type="http://schemas.openxmlformats.org/officeDocument/2006/relationships/oleObject" Target="../embeddings/oleObject226.bin"/><Relationship Id="rId4" Type="http://schemas.openxmlformats.org/officeDocument/2006/relationships/oleObject" Target="../embeddings/oleObject22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0.vml"/><Relationship Id="rId5" Type="http://schemas.openxmlformats.org/officeDocument/2006/relationships/oleObject" Target="../embeddings/oleObject231.bin"/><Relationship Id="rId4" Type="http://schemas.openxmlformats.org/officeDocument/2006/relationships/oleObject" Target="../embeddings/oleObject230.bin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7.bin"/><Relationship Id="rId3" Type="http://schemas.openxmlformats.org/officeDocument/2006/relationships/oleObject" Target="../embeddings/oleObject232.bin"/><Relationship Id="rId7" Type="http://schemas.openxmlformats.org/officeDocument/2006/relationships/oleObject" Target="../embeddings/oleObject23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1.vml"/><Relationship Id="rId6" Type="http://schemas.openxmlformats.org/officeDocument/2006/relationships/oleObject" Target="../embeddings/oleObject235.bin"/><Relationship Id="rId5" Type="http://schemas.openxmlformats.org/officeDocument/2006/relationships/oleObject" Target="../embeddings/oleObject234.bin"/><Relationship Id="rId10" Type="http://schemas.openxmlformats.org/officeDocument/2006/relationships/oleObject" Target="../embeddings/oleObject239.bin"/><Relationship Id="rId4" Type="http://schemas.openxmlformats.org/officeDocument/2006/relationships/oleObject" Target="../embeddings/oleObject233.bin"/><Relationship Id="rId9" Type="http://schemas.openxmlformats.org/officeDocument/2006/relationships/oleObject" Target="../embeddings/oleObject238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2.vml"/><Relationship Id="rId4" Type="http://schemas.openxmlformats.org/officeDocument/2006/relationships/oleObject" Target="../embeddings/oleObject241.bin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3.vml"/><Relationship Id="rId5" Type="http://schemas.openxmlformats.org/officeDocument/2006/relationships/oleObject" Target="../embeddings/oleObject243.bin"/><Relationship Id="rId4" Type="http://schemas.openxmlformats.org/officeDocument/2006/relationships/oleObject" Target="../embeddings/oleObject242.bin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4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5.vml"/><Relationship Id="rId4" Type="http://schemas.openxmlformats.org/officeDocument/2006/relationships/oleObject" Target="../embeddings/oleObject245.bin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6.vml"/><Relationship Id="rId5" Type="http://schemas.openxmlformats.org/officeDocument/2006/relationships/oleObject" Target="../embeddings/oleObject247.bin"/><Relationship Id="rId4" Type="http://schemas.openxmlformats.org/officeDocument/2006/relationships/oleObject" Target="../embeddings/oleObject246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8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7.vml"/><Relationship Id="rId4" Type="http://schemas.openxmlformats.org/officeDocument/2006/relationships/oleObject" Target="../embeddings/oleObject249.bin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8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9.vml"/><Relationship Id="rId4" Type="http://schemas.openxmlformats.org/officeDocument/2006/relationships/oleObject" Target="../embeddings/oleObject25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0.vml"/><Relationship Id="rId4" Type="http://schemas.openxmlformats.org/officeDocument/2006/relationships/oleObject" Target="../embeddings/oleObject253.bin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1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2.vml"/><Relationship Id="rId4" Type="http://schemas.openxmlformats.org/officeDocument/2006/relationships/oleObject" Target="../embeddings/oleObject255.bin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3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4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jpe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5.vml"/><Relationship Id="rId5" Type="http://schemas.openxmlformats.org/officeDocument/2006/relationships/oleObject" Target="../embeddings/oleObject259.bin"/><Relationship Id="rId4" Type="http://schemas.openxmlformats.org/officeDocument/2006/relationships/oleObject" Target="../embeddings/oleObject258.bin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6.vml"/><Relationship Id="rId4" Type="http://schemas.openxmlformats.org/officeDocument/2006/relationships/oleObject" Target="../embeddings/oleObject261.bin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7.vml"/><Relationship Id="rId5" Type="http://schemas.openxmlformats.org/officeDocument/2006/relationships/image" Target="../media/image270.jpeg"/><Relationship Id="rId4" Type="http://schemas.openxmlformats.org/officeDocument/2006/relationships/image" Target="../media/image269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8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27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solidFill>
                  <a:srgbClr val="0000FF"/>
                </a:solidFill>
              </a:rPr>
              <a:t>Acoustic Array </a:t>
            </a:r>
            <a:br>
              <a:rPr lang="en-US" altLang="zh-TW" dirty="0" smtClean="0">
                <a:solidFill>
                  <a:srgbClr val="0000FF"/>
                </a:solidFill>
              </a:rPr>
            </a:br>
            <a:r>
              <a:rPr lang="en-US" altLang="zh-TW" dirty="0" smtClean="0">
                <a:solidFill>
                  <a:srgbClr val="0000FF"/>
                </a:solidFill>
              </a:rPr>
              <a:t>Signal Processing</a:t>
            </a:r>
            <a:endParaRPr lang="zh-TW" altLang="en-US" dirty="0">
              <a:solidFill>
                <a:srgbClr val="0000FF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altLang="zh-TW" dirty="0" smtClean="0"/>
          </a:p>
          <a:p>
            <a:r>
              <a:rPr lang="en-US" altLang="zh-TW" dirty="0" smtClean="0"/>
              <a:t>Chapter 2</a:t>
            </a:r>
          </a:p>
          <a:p>
            <a:pPr lvl="0"/>
            <a:r>
              <a:rPr lang="en-US" altLang="zh-TW" dirty="0" smtClean="0"/>
              <a:t>Theoretical Preliminaries of Acoustics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66E7C3C-EF6B-464E-B43E-D648DBE053D9}" type="slidenum">
              <a:rPr lang="en-US" altLang="zh-TW" smtClean="0">
                <a:ea typeface="新細明體" charset="-120"/>
              </a:rPr>
              <a:pPr/>
              <a:t>10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>
          <a:xfrm>
            <a:off x="904056" y="342900"/>
            <a:ext cx="7772400" cy="1104900"/>
          </a:xfrm>
        </p:spPr>
        <p:txBody>
          <a:bodyPr/>
          <a:lstStyle/>
          <a:p>
            <a:pPr eaLnBrk="1" hangingPunct="1"/>
            <a:r>
              <a:rPr lang="en-US" altLang="zh-TW" sz="3600" dirty="0" smtClean="0">
                <a:ea typeface="全真楷書" pitchFamily="49" charset="-120"/>
              </a:rPr>
              <a:t>1-2 </a:t>
            </a:r>
            <a:r>
              <a:rPr lang="zh-TW" altLang="en-US" sz="3600" dirty="0" smtClean="0">
                <a:ea typeface="全真中隸書" pitchFamily="49" charset="-120"/>
              </a:rPr>
              <a:t>狀態方程式 </a:t>
            </a:r>
            <a:r>
              <a:rPr lang="en-US" altLang="zh-TW" sz="3600" dirty="0" smtClean="0">
                <a:ea typeface="全真楷書" pitchFamily="49" charset="-120"/>
              </a:rPr>
              <a:t>(equation of state)</a:t>
            </a:r>
          </a:p>
        </p:txBody>
      </p:sp>
      <p:sp>
        <p:nvSpPr>
          <p:cNvPr id="61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752600"/>
            <a:ext cx="7262813" cy="4114800"/>
          </a:xfrm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dirty="0" smtClean="0"/>
              <a:t> </a:t>
            </a:r>
            <a:r>
              <a:rPr lang="en-US" altLang="zh-TW" sz="2000" dirty="0" smtClean="0"/>
              <a:t>Assume small perturbations.  Taylor expansion of pressure  </a:t>
            </a:r>
            <a:r>
              <a:rPr lang="en-US" altLang="zh-TW" sz="2000" i="1" dirty="0" smtClean="0"/>
              <a:t>p</a:t>
            </a:r>
            <a:r>
              <a:rPr lang="en-US" altLang="zh-TW" sz="2000" dirty="0" smtClean="0"/>
              <a:t> gives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z="2000" dirty="0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z="2800" dirty="0" smtClean="0">
              <a:latin typeface="全真楷書" pitchFamily="49" charset="-120"/>
              <a:ea typeface="全真楷書" pitchFamily="49" charset="-120"/>
              <a:sym typeface="Wingdings" pitchFamily="2" charset="2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z="2800" dirty="0" smtClean="0">
              <a:latin typeface="全真楷書" pitchFamily="49" charset="-120"/>
              <a:ea typeface="全真楷書" pitchFamily="49" charset="-120"/>
              <a:sym typeface="Wingdings" pitchFamily="2" charset="2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z="2800" dirty="0" smtClean="0">
              <a:latin typeface="全真楷書" pitchFamily="49" charset="-120"/>
              <a:ea typeface="全真楷書" pitchFamily="49" charset="-120"/>
              <a:sym typeface="Wingdings" pitchFamily="2" charset="2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z="2800" dirty="0" smtClean="0">
              <a:latin typeface="全真楷書" pitchFamily="49" charset="-120"/>
              <a:ea typeface="全真楷書" pitchFamily="49" charset="-120"/>
              <a:sym typeface="Wingdings" pitchFamily="2" charset="2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z="2800" dirty="0" smtClean="0">
              <a:latin typeface="全真楷書" pitchFamily="49" charset="-120"/>
              <a:ea typeface="全真楷書" pitchFamily="49" charset="-120"/>
              <a:sym typeface="Wingdings" pitchFamily="2" charset="2"/>
            </a:endParaRP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2800" dirty="0" smtClean="0">
                <a:latin typeface="全真楷書" pitchFamily="49" charset="-120"/>
                <a:ea typeface="全真楷書" pitchFamily="49" charset="-120"/>
                <a:sym typeface="Wingdings" pitchFamily="2" charset="2"/>
              </a:rPr>
              <a:t>  </a:t>
            </a:r>
            <a:r>
              <a:rPr lang="en-US" altLang="zh-TW" sz="2000" dirty="0" smtClean="0">
                <a:latin typeface="全真楷書" pitchFamily="49" charset="-120"/>
                <a:ea typeface="全真楷書" pitchFamily="49" charset="-120"/>
                <a:sym typeface="Wingdings" pitchFamily="2" charset="2"/>
              </a:rPr>
              <a:t></a:t>
            </a:r>
            <a:r>
              <a:rPr lang="en-US" altLang="zh-TW" sz="2000" dirty="0" smtClean="0">
                <a:latin typeface="全真楷書" pitchFamily="49" charset="-120"/>
                <a:ea typeface="全真楷書" pitchFamily="49" charset="-120"/>
              </a:rPr>
              <a:t> 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虎克定律</a:t>
            </a:r>
            <a:r>
              <a:rPr lang="zh-TW" altLang="en-US" sz="2000" dirty="0" smtClean="0">
                <a:latin typeface="全真楷書" pitchFamily="49" charset="-120"/>
                <a:ea typeface="全真楷書" pitchFamily="49" charset="-120"/>
              </a:rPr>
              <a:t> </a:t>
            </a:r>
            <a:r>
              <a:rPr lang="en-US" altLang="zh-TW" sz="2000" dirty="0" smtClean="0">
                <a:ea typeface="全真楷書" pitchFamily="49" charset="-120"/>
              </a:rPr>
              <a:t>(Hooke’s law) in acoustics.</a:t>
            </a:r>
          </a:p>
        </p:txBody>
      </p:sp>
      <p:graphicFrame>
        <p:nvGraphicFramePr>
          <p:cNvPr id="6146" name="Object 5"/>
          <p:cNvGraphicFramePr>
            <a:graphicFrameLocks noChangeAspect="1"/>
          </p:cNvGraphicFramePr>
          <p:nvPr/>
        </p:nvGraphicFramePr>
        <p:xfrm>
          <a:off x="2308225" y="3300413"/>
          <a:ext cx="2873375" cy="488950"/>
        </p:xfrm>
        <a:graphic>
          <a:graphicData uri="http://schemas.openxmlformats.org/presentationml/2006/ole">
            <p:oleObj spid="_x0000_s5122" name="Equation" r:id="rId3" imgW="1130040" imgH="241200" progId="Equation.DSMT4">
              <p:embed/>
            </p:oleObj>
          </a:graphicData>
        </a:graphic>
      </p:graphicFrame>
      <p:graphicFrame>
        <p:nvGraphicFramePr>
          <p:cNvPr id="6147" name="Object 6"/>
          <p:cNvGraphicFramePr>
            <a:graphicFrameLocks noChangeAspect="1"/>
          </p:cNvGraphicFramePr>
          <p:nvPr/>
        </p:nvGraphicFramePr>
        <p:xfrm>
          <a:off x="2339975" y="2349500"/>
          <a:ext cx="3600450" cy="873125"/>
        </p:xfrm>
        <a:graphic>
          <a:graphicData uri="http://schemas.openxmlformats.org/presentationml/2006/ole">
            <p:oleObj spid="_x0000_s5123" name="Microsoft 方程式編輯器 3.0" r:id="rId4" imgW="1726920" imgH="419040" progId="Equation.3">
              <p:embed/>
            </p:oleObj>
          </a:graphicData>
        </a:graphic>
      </p:graphicFrame>
      <p:sp>
        <p:nvSpPr>
          <p:cNvPr id="6152" name="Text Box 7"/>
          <p:cNvSpPr txBox="1">
            <a:spLocks noChangeArrowheads="1"/>
          </p:cNvSpPr>
          <p:nvPr/>
        </p:nvSpPr>
        <p:spPr bwMode="auto">
          <a:xfrm>
            <a:off x="4643438" y="4267200"/>
            <a:ext cx="2160587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1800">
                <a:solidFill>
                  <a:schemeClr val="tx1"/>
                </a:solidFill>
              </a:rPr>
              <a:t>(speed of sound )</a:t>
            </a:r>
          </a:p>
        </p:txBody>
      </p:sp>
      <p:graphicFrame>
        <p:nvGraphicFramePr>
          <p:cNvPr id="6148" name="Object 11"/>
          <p:cNvGraphicFramePr>
            <a:graphicFrameLocks noChangeAspect="1"/>
          </p:cNvGraphicFramePr>
          <p:nvPr/>
        </p:nvGraphicFramePr>
        <p:xfrm>
          <a:off x="2484438" y="4005263"/>
          <a:ext cx="1903412" cy="952500"/>
        </p:xfrm>
        <a:graphic>
          <a:graphicData uri="http://schemas.openxmlformats.org/presentationml/2006/ole">
            <p:oleObj spid="_x0000_s5124" name="方程式" r:id="rId5" imgW="749160" imgH="469800" progId="Equation.3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4D8A67-EE9A-4556-891E-4784A4658A7B}" type="slidenum">
              <a:rPr lang="en-US" altLang="zh-TW" smtClean="0">
                <a:ea typeface="新細明體" charset="-120"/>
              </a:rPr>
              <a:pPr/>
              <a:t>11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717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274638"/>
            <a:ext cx="7498080" cy="1143000"/>
          </a:xfrm>
        </p:spPr>
        <p:txBody>
          <a:bodyPr/>
          <a:lstStyle/>
          <a:p>
            <a:pPr eaLnBrk="1" hangingPunct="1"/>
            <a:r>
              <a:rPr lang="en-US" altLang="zh-TW" sz="3600" dirty="0" smtClean="0">
                <a:ea typeface="全真中隸書" pitchFamily="49" charset="-120"/>
              </a:rPr>
              <a:t>1-3 </a:t>
            </a:r>
            <a:r>
              <a:rPr lang="zh-TW" altLang="en-US" sz="3600" dirty="0" smtClean="0">
                <a:ea typeface="全真中隸書" pitchFamily="49" charset="-120"/>
              </a:rPr>
              <a:t>連續性方程式</a:t>
            </a:r>
            <a:r>
              <a:rPr lang="en-US" altLang="zh-TW" sz="3600" dirty="0" smtClean="0">
                <a:ea typeface="全真中隸書" pitchFamily="49" charset="-120"/>
              </a:rPr>
              <a:t>(continuity equation)</a:t>
            </a:r>
            <a:r>
              <a:rPr lang="en-US" altLang="zh-TW" dirty="0" smtClean="0"/>
              <a:t> </a:t>
            </a:r>
          </a:p>
        </p:txBody>
      </p:sp>
      <p:sp>
        <p:nvSpPr>
          <p:cNvPr id="717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z="2400" dirty="0" smtClean="0">
                <a:ea typeface="全真楷書" pitchFamily="49" charset="-120"/>
              </a:rPr>
              <a:t>Conservation of mass (</a:t>
            </a:r>
            <a:r>
              <a:rPr lang="en-US" altLang="zh-TW" sz="2400" i="1" dirty="0" smtClean="0">
                <a:ea typeface="全真楷書" pitchFamily="49" charset="-120"/>
              </a:rPr>
              <a:t>M</a:t>
            </a:r>
            <a:r>
              <a:rPr lang="en-US" altLang="zh-TW" sz="2400" dirty="0" smtClean="0">
                <a:ea typeface="全真楷書" pitchFamily="49" charset="-120"/>
              </a:rPr>
              <a:t>):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z="2400" dirty="0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dirty="0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dirty="0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dirty="0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dirty="0" smtClean="0"/>
              <a:t> </a:t>
            </a:r>
            <a:r>
              <a:rPr lang="en-US" altLang="zh-TW" sz="2400" dirty="0" smtClean="0"/>
              <a:t>For arbitrary </a:t>
            </a:r>
            <a:r>
              <a:rPr lang="en-US" altLang="zh-TW" sz="2400" i="1" dirty="0" smtClean="0"/>
              <a:t>V</a:t>
            </a:r>
            <a:r>
              <a:rPr lang="en-US" altLang="zh-TW" sz="2400" dirty="0" smtClean="0"/>
              <a:t>,</a:t>
            </a: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4514850" y="3321050"/>
          <a:ext cx="112713" cy="214313"/>
        </p:xfrm>
        <a:graphic>
          <a:graphicData uri="http://schemas.openxmlformats.org/presentationml/2006/ole">
            <p:oleObj spid="_x0000_s6146" name="方程式" r:id="rId3" imgW="114120" imgH="215640" progId="Equation.3">
              <p:embed/>
            </p:oleObj>
          </a:graphicData>
        </a:graphic>
      </p:graphicFrame>
      <p:graphicFrame>
        <p:nvGraphicFramePr>
          <p:cNvPr id="7171" name="Object 5"/>
          <p:cNvGraphicFramePr>
            <a:graphicFrameLocks noChangeAspect="1"/>
          </p:cNvGraphicFramePr>
          <p:nvPr/>
        </p:nvGraphicFramePr>
        <p:xfrm>
          <a:off x="2036812" y="4941168"/>
          <a:ext cx="3543300" cy="852488"/>
        </p:xfrm>
        <a:graphic>
          <a:graphicData uri="http://schemas.openxmlformats.org/presentationml/2006/ole">
            <p:oleObj spid="_x0000_s6147" name="方程式" r:id="rId4" imgW="1104840" imgH="393480" progId="Equation.3">
              <p:embed/>
            </p:oleObj>
          </a:graphicData>
        </a:graphic>
      </p:graphicFrame>
      <p:graphicFrame>
        <p:nvGraphicFramePr>
          <p:cNvPr id="7172" name="Object 7"/>
          <p:cNvGraphicFramePr>
            <a:graphicFrameLocks noChangeAspect="1"/>
          </p:cNvGraphicFramePr>
          <p:nvPr/>
        </p:nvGraphicFramePr>
        <p:xfrm>
          <a:off x="2455863" y="2132856"/>
          <a:ext cx="3008312" cy="1001713"/>
        </p:xfrm>
        <a:graphic>
          <a:graphicData uri="http://schemas.openxmlformats.org/presentationml/2006/ole">
            <p:oleObj spid="_x0000_s6148" name="方程式" r:id="rId5" imgW="1333440" imgH="444240" progId="Equation.3">
              <p:embed/>
            </p:oleObj>
          </a:graphicData>
        </a:graphic>
      </p:graphicFrame>
      <p:graphicFrame>
        <p:nvGraphicFramePr>
          <p:cNvPr id="7173" name="Object 8"/>
          <p:cNvGraphicFramePr>
            <a:graphicFrameLocks noChangeAspect="1"/>
          </p:cNvGraphicFramePr>
          <p:nvPr/>
        </p:nvGraphicFramePr>
        <p:xfrm>
          <a:off x="2085975" y="3140968"/>
          <a:ext cx="3838575" cy="1003300"/>
        </p:xfrm>
        <a:graphic>
          <a:graphicData uri="http://schemas.openxmlformats.org/presentationml/2006/ole">
            <p:oleObj spid="_x0000_s6149" name="Equation" r:id="rId6" imgW="1752480" imgH="457200" progId="Equation.DSMT4">
              <p:embed/>
            </p:oleObj>
          </a:graphicData>
        </a:graphic>
      </p:graphicFrame>
      <p:sp>
        <p:nvSpPr>
          <p:cNvPr id="7178" name="Text Box 9"/>
          <p:cNvSpPr txBox="1">
            <a:spLocks noChangeArrowheads="1"/>
          </p:cNvSpPr>
          <p:nvPr/>
        </p:nvSpPr>
        <p:spPr bwMode="auto">
          <a:xfrm>
            <a:off x="5796136" y="5157192"/>
            <a:ext cx="28082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2000" dirty="0">
                <a:solidFill>
                  <a:schemeClr val="tx1"/>
                </a:solidFill>
              </a:rPr>
              <a:t>(continuity equation)</a:t>
            </a:r>
          </a:p>
        </p:txBody>
      </p:sp>
      <p:graphicFrame>
        <p:nvGraphicFramePr>
          <p:cNvPr id="7174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6150" name="方程式" r:id="rId7" imgW="114120" imgH="215640" progId="Equation.3">
              <p:embed/>
            </p:oleObj>
          </a:graphicData>
        </a:graphic>
      </p:graphicFrame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6084888" y="3500438"/>
            <a:ext cx="2303462" cy="4007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 dirty="0"/>
              <a:t>(Reynold’s T. </a:t>
            </a:r>
            <a:r>
              <a:rPr lang="en-US" altLang="zh-TW" sz="2000" dirty="0" smtClean="0"/>
              <a:t> </a:t>
            </a:r>
            <a:r>
              <a:rPr lang="en-US" altLang="zh-TW" sz="2000" dirty="0" err="1" smtClean="0"/>
              <a:t>thm</a:t>
            </a:r>
            <a:r>
              <a:rPr lang="en-US" altLang="zh-TW" sz="2000" dirty="0"/>
              <a:t>)</a:t>
            </a:r>
            <a:r>
              <a:rPr lang="en-US" altLang="zh-TW" dirty="0"/>
              <a:t> </a:t>
            </a:r>
          </a:p>
        </p:txBody>
      </p:sp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097062B-EE02-43E9-99A6-3660379CEEFC}" type="slidenum">
              <a:rPr lang="en-US" altLang="zh-TW" smtClean="0">
                <a:ea typeface="新細明體" charset="-120"/>
              </a:rPr>
              <a:pPr/>
              <a:t>12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>
                <a:ea typeface="全真中隸書" pitchFamily="49" charset="-120"/>
              </a:rPr>
              <a:t>1-4 </a:t>
            </a:r>
            <a:r>
              <a:rPr lang="zh-TW" altLang="en-US" sz="3600" smtClean="0">
                <a:ea typeface="全真中隸書" pitchFamily="49" charset="-120"/>
              </a:rPr>
              <a:t>動量方程式 </a:t>
            </a:r>
            <a:r>
              <a:rPr lang="en-US" altLang="zh-TW" sz="3600" smtClean="0">
                <a:ea typeface="全真中隸書" pitchFamily="49" charset="-120"/>
              </a:rPr>
              <a:t>(momentum equation)</a:t>
            </a:r>
            <a:endParaRPr lang="en-US" altLang="zh-TW" smtClean="0">
              <a:ea typeface="全真楷書" pitchFamily="49" charset="-120"/>
            </a:endParaRP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752600"/>
            <a:ext cx="4093840" cy="4114800"/>
          </a:xfrm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z="1800" dirty="0" smtClean="0">
                <a:ea typeface="全真楷書" pitchFamily="49" charset="-120"/>
              </a:rPr>
              <a:t>Conservation of </a:t>
            </a:r>
            <a:r>
              <a:rPr lang="en-US" altLang="zh-TW" sz="1800" dirty="0" smtClean="0">
                <a:solidFill>
                  <a:srgbClr val="FF3300"/>
                </a:solidFill>
                <a:ea typeface="全真楷書" pitchFamily="49" charset="-120"/>
              </a:rPr>
              <a:t>linear momentum</a:t>
            </a:r>
            <a:r>
              <a:rPr lang="en-US" altLang="zh-TW" sz="1800" dirty="0" smtClean="0">
                <a:ea typeface="全真楷書" pitchFamily="49" charset="-120"/>
              </a:rPr>
              <a:t> (</a:t>
            </a:r>
            <a:r>
              <a:rPr lang="en-US" altLang="zh-TW" sz="1800" b="1" dirty="0" smtClean="0">
                <a:ea typeface="全真楷書" pitchFamily="49" charset="-120"/>
              </a:rPr>
              <a:t>L</a:t>
            </a:r>
            <a:r>
              <a:rPr lang="en-US" altLang="zh-TW" sz="1800" dirty="0" smtClean="0">
                <a:ea typeface="全真楷書" pitchFamily="49" charset="-120"/>
              </a:rPr>
              <a:t>):  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z="1800" dirty="0" smtClean="0"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z="2800" dirty="0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z="2800" dirty="0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2800" dirty="0" smtClean="0">
                <a:latin typeface="全真楷書" pitchFamily="49" charset="-120"/>
                <a:ea typeface="全真楷書" pitchFamily="49" charset="-120"/>
              </a:rPr>
              <a:t>                 </a:t>
            </a:r>
            <a:endParaRPr lang="en-US" altLang="zh-TW" sz="2800" dirty="0" smtClean="0"/>
          </a:p>
        </p:txBody>
      </p:sp>
      <p:graphicFrame>
        <p:nvGraphicFramePr>
          <p:cNvPr id="8194" name="Object 6"/>
          <p:cNvGraphicFramePr>
            <a:graphicFrameLocks noChangeAspect="1"/>
          </p:cNvGraphicFramePr>
          <p:nvPr/>
        </p:nvGraphicFramePr>
        <p:xfrm>
          <a:off x="1266825" y="2343150"/>
          <a:ext cx="3694113" cy="1949450"/>
        </p:xfrm>
        <a:graphic>
          <a:graphicData uri="http://schemas.openxmlformats.org/presentationml/2006/ole">
            <p:oleObj spid="_x0000_s7170" name="Equation" r:id="rId3" imgW="2070000" imgH="1091880" progId="Equation.DSMT4">
              <p:embed/>
            </p:oleObj>
          </a:graphicData>
        </a:graphic>
      </p:graphicFrame>
      <p:sp>
        <p:nvSpPr>
          <p:cNvPr id="8200" name="Freeform 8"/>
          <p:cNvSpPr>
            <a:spLocks/>
          </p:cNvSpPr>
          <p:nvPr/>
        </p:nvSpPr>
        <p:spPr bwMode="auto">
          <a:xfrm>
            <a:off x="5159375" y="2852738"/>
            <a:ext cx="2797175" cy="2208212"/>
          </a:xfrm>
          <a:custGeom>
            <a:avLst/>
            <a:gdLst>
              <a:gd name="T0" fmla="*/ 2147483647 w 1762"/>
              <a:gd name="T1" fmla="*/ 2147483647 h 1391"/>
              <a:gd name="T2" fmla="*/ 2147483647 w 1762"/>
              <a:gd name="T3" fmla="*/ 2147483647 h 1391"/>
              <a:gd name="T4" fmla="*/ 2147483647 w 1762"/>
              <a:gd name="T5" fmla="*/ 2147483647 h 1391"/>
              <a:gd name="T6" fmla="*/ 2147483647 w 1762"/>
              <a:gd name="T7" fmla="*/ 2147483647 h 1391"/>
              <a:gd name="T8" fmla="*/ 2147483647 w 1762"/>
              <a:gd name="T9" fmla="*/ 2147483647 h 1391"/>
              <a:gd name="T10" fmla="*/ 2147483647 w 1762"/>
              <a:gd name="T11" fmla="*/ 2147483647 h 1391"/>
              <a:gd name="T12" fmla="*/ 2147483647 w 1762"/>
              <a:gd name="T13" fmla="*/ 2147483647 h 1391"/>
              <a:gd name="T14" fmla="*/ 2147483647 w 1762"/>
              <a:gd name="T15" fmla="*/ 2147483647 h 1391"/>
              <a:gd name="T16" fmla="*/ 2147483647 w 1762"/>
              <a:gd name="T17" fmla="*/ 2147483647 h 139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62"/>
              <a:gd name="T28" fmla="*/ 0 h 1391"/>
              <a:gd name="T29" fmla="*/ 1762 w 1762"/>
              <a:gd name="T30" fmla="*/ 1391 h 139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62" h="1391">
                <a:moveTo>
                  <a:pt x="129" y="91"/>
                </a:moveTo>
                <a:cubicBezTo>
                  <a:pt x="31" y="182"/>
                  <a:pt x="0" y="416"/>
                  <a:pt x="38" y="590"/>
                </a:cubicBezTo>
                <a:cubicBezTo>
                  <a:pt x="76" y="764"/>
                  <a:pt x="152" y="1005"/>
                  <a:pt x="356" y="1134"/>
                </a:cubicBezTo>
                <a:cubicBezTo>
                  <a:pt x="560" y="1263"/>
                  <a:pt x="1036" y="1391"/>
                  <a:pt x="1263" y="1361"/>
                </a:cubicBezTo>
                <a:cubicBezTo>
                  <a:pt x="1490" y="1331"/>
                  <a:pt x="1672" y="1119"/>
                  <a:pt x="1717" y="953"/>
                </a:cubicBezTo>
                <a:cubicBezTo>
                  <a:pt x="1762" y="787"/>
                  <a:pt x="1641" y="469"/>
                  <a:pt x="1535" y="363"/>
                </a:cubicBezTo>
                <a:cubicBezTo>
                  <a:pt x="1429" y="257"/>
                  <a:pt x="1233" y="371"/>
                  <a:pt x="1082" y="318"/>
                </a:cubicBezTo>
                <a:cubicBezTo>
                  <a:pt x="931" y="265"/>
                  <a:pt x="787" y="83"/>
                  <a:pt x="628" y="45"/>
                </a:cubicBezTo>
                <a:cubicBezTo>
                  <a:pt x="469" y="7"/>
                  <a:pt x="227" y="0"/>
                  <a:pt x="129" y="91"/>
                </a:cubicBezTo>
                <a:close/>
              </a:path>
            </a:pathLst>
          </a:custGeom>
          <a:solidFill>
            <a:srgbClr val="FFFF66"/>
          </a:solidFill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201" name="Line 10"/>
          <p:cNvSpPr>
            <a:spLocks noChangeShapeType="1"/>
          </p:cNvSpPr>
          <p:nvPr/>
        </p:nvSpPr>
        <p:spPr bwMode="auto">
          <a:xfrm>
            <a:off x="7308850" y="2781300"/>
            <a:ext cx="0" cy="576263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8195" name="Object 11"/>
          <p:cNvGraphicFramePr>
            <a:graphicFrameLocks noChangeAspect="1"/>
          </p:cNvGraphicFramePr>
          <p:nvPr/>
        </p:nvGraphicFramePr>
        <p:xfrm>
          <a:off x="6788150" y="2420938"/>
          <a:ext cx="1023938" cy="400050"/>
        </p:xfrm>
        <a:graphic>
          <a:graphicData uri="http://schemas.openxmlformats.org/presentationml/2006/ole">
            <p:oleObj spid="_x0000_s7171" name="方程式" r:id="rId4" imgW="583920" imgH="228600" progId="Equation.3">
              <p:embed/>
            </p:oleObj>
          </a:graphicData>
        </a:graphic>
      </p:graphicFrame>
      <p:sp>
        <p:nvSpPr>
          <p:cNvPr id="8202" name="Text Box 12"/>
          <p:cNvSpPr txBox="1">
            <a:spLocks noChangeArrowheads="1"/>
          </p:cNvSpPr>
          <p:nvPr/>
        </p:nvSpPr>
        <p:spPr bwMode="auto">
          <a:xfrm>
            <a:off x="6011863" y="3789363"/>
            <a:ext cx="792162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2400" i="1">
                <a:solidFill>
                  <a:schemeClr val="tx1"/>
                </a:solidFill>
              </a:rPr>
              <a:t>V</a:t>
            </a:r>
          </a:p>
        </p:txBody>
      </p:sp>
      <p:sp>
        <p:nvSpPr>
          <p:cNvPr id="8203" name="Text Box 13"/>
          <p:cNvSpPr txBox="1">
            <a:spLocks noChangeArrowheads="1"/>
          </p:cNvSpPr>
          <p:nvPr/>
        </p:nvSpPr>
        <p:spPr bwMode="auto">
          <a:xfrm>
            <a:off x="5364163" y="2466975"/>
            <a:ext cx="6477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2400" i="1">
                <a:solidFill>
                  <a:schemeClr val="tx1"/>
                </a:solidFill>
              </a:rPr>
              <a:t>S</a:t>
            </a:r>
          </a:p>
        </p:txBody>
      </p:sp>
      <p:graphicFrame>
        <p:nvGraphicFramePr>
          <p:cNvPr id="8196" name="Object 14"/>
          <p:cNvGraphicFramePr>
            <a:graphicFrameLocks noChangeAspect="1"/>
          </p:cNvGraphicFramePr>
          <p:nvPr>
            <p:ph sz="half" idx="2"/>
          </p:nvPr>
        </p:nvGraphicFramePr>
        <p:xfrm>
          <a:off x="1331913" y="4591050"/>
          <a:ext cx="3024187" cy="801688"/>
        </p:xfrm>
        <a:graphic>
          <a:graphicData uri="http://schemas.openxmlformats.org/presentationml/2006/ole">
            <p:oleObj spid="_x0000_s7172" name="Equation" r:id="rId5" imgW="1676160" imgH="444240" progId="Equation.DSMT4">
              <p:embed/>
            </p:oleObj>
          </a:graphicData>
        </a:graphic>
      </p:graphicFrame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7D84607-E8C2-4C59-B9E2-B11E6BC793EE}" type="slidenum">
              <a:rPr lang="en-US" altLang="zh-TW" smtClean="0">
                <a:ea typeface="新細明體" charset="-120"/>
              </a:rPr>
              <a:pPr/>
              <a:t>13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92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>
                <a:ea typeface="全真中隸書" pitchFamily="49" charset="-120"/>
              </a:rPr>
              <a:t>1-4 </a:t>
            </a:r>
            <a:r>
              <a:rPr lang="zh-TW" altLang="en-US" sz="3600" smtClean="0">
                <a:ea typeface="全真中隸書" pitchFamily="49" charset="-120"/>
              </a:rPr>
              <a:t>動量方程式</a:t>
            </a:r>
            <a:r>
              <a:rPr lang="en-US" altLang="zh-TW" sz="3600" smtClean="0">
                <a:ea typeface="全真中隸書" pitchFamily="49" charset="-120"/>
              </a:rPr>
              <a:t>(momentum equation)</a:t>
            </a:r>
            <a:endParaRPr lang="en-US" altLang="zh-TW" smtClean="0">
              <a:ea typeface="全真楷書" pitchFamily="49" charset="-120"/>
            </a:endParaRPr>
          </a:p>
        </p:txBody>
      </p:sp>
      <p:sp>
        <p:nvSpPr>
          <p:cNvPr id="922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86408" y="1524000"/>
            <a:ext cx="3657600" cy="4663440"/>
          </a:xfrm>
          <a:noFill/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z="1400" smtClean="0">
                <a:ea typeface="全真楷書" pitchFamily="49" charset="-120"/>
              </a:rPr>
              <a:t>By Gauss divergence theorem,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mtClean="0">
                <a:latin typeface="全真楷書" pitchFamily="49" charset="-120"/>
                <a:ea typeface="全真楷書" pitchFamily="49" charset="-120"/>
              </a:rPr>
              <a:t>                 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</p:txBody>
      </p:sp>
      <p:graphicFrame>
        <p:nvGraphicFramePr>
          <p:cNvPr id="9218" name="Object 7"/>
          <p:cNvGraphicFramePr>
            <a:graphicFrameLocks noChangeAspect="1"/>
          </p:cNvGraphicFramePr>
          <p:nvPr/>
        </p:nvGraphicFramePr>
        <p:xfrm>
          <a:off x="1027113" y="2276475"/>
          <a:ext cx="1816100" cy="536575"/>
        </p:xfrm>
        <a:graphic>
          <a:graphicData uri="http://schemas.openxmlformats.org/presentationml/2006/ole">
            <p:oleObj spid="_x0000_s8194" name="Equation" r:id="rId3" imgW="1231560" imgH="380880" progId="Equation.3">
              <p:embed/>
            </p:oleObj>
          </a:graphicData>
        </a:graphic>
      </p:graphicFrame>
      <p:graphicFrame>
        <p:nvGraphicFramePr>
          <p:cNvPr id="9219" name="Object 8"/>
          <p:cNvGraphicFramePr>
            <a:graphicFrameLocks noChangeAspect="1"/>
          </p:cNvGraphicFramePr>
          <p:nvPr/>
        </p:nvGraphicFramePr>
        <p:xfrm>
          <a:off x="989013" y="2859088"/>
          <a:ext cx="3511550" cy="569912"/>
        </p:xfrm>
        <a:graphic>
          <a:graphicData uri="http://schemas.openxmlformats.org/presentationml/2006/ole">
            <p:oleObj spid="_x0000_s8195" name="Equation" r:id="rId4" imgW="2323800" imgH="444240" progId="Equation.DSMT4">
              <p:embed/>
            </p:oleObj>
          </a:graphicData>
        </a:graphic>
      </p:graphicFrame>
      <p:graphicFrame>
        <p:nvGraphicFramePr>
          <p:cNvPr id="9220" name="Object 9"/>
          <p:cNvGraphicFramePr>
            <a:graphicFrameLocks noChangeAspect="1"/>
          </p:cNvGraphicFramePr>
          <p:nvPr/>
        </p:nvGraphicFramePr>
        <p:xfrm>
          <a:off x="1069975" y="4133850"/>
          <a:ext cx="2827338" cy="550863"/>
        </p:xfrm>
        <a:graphic>
          <a:graphicData uri="http://schemas.openxmlformats.org/presentationml/2006/ole">
            <p:oleObj spid="_x0000_s8196" name="Equation" r:id="rId5" imgW="2184120" imgH="444240" progId="Equation.DSMT4">
              <p:embed/>
            </p:oleObj>
          </a:graphicData>
        </a:graphic>
      </p:graphicFrame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971550" y="3716338"/>
            <a:ext cx="2952750" cy="30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1400">
                <a:solidFill>
                  <a:schemeClr val="tx1"/>
                </a:solidFill>
              </a:rPr>
              <a:t>Or, in Cartesian coordinates</a:t>
            </a:r>
          </a:p>
        </p:txBody>
      </p:sp>
      <p:sp>
        <p:nvSpPr>
          <p:cNvPr id="9227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1628800"/>
            <a:ext cx="3810000" cy="4114800"/>
          </a:xfrm>
          <a:noFill/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400" smtClean="0"/>
              <a:t>By the Reynold’s transport theorem,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40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40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40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40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400" smtClean="0"/>
              <a:t>For arbitrary </a:t>
            </a:r>
            <a:r>
              <a:rPr lang="en-US" altLang="zh-TW" sz="1400" i="1" smtClean="0"/>
              <a:t>V</a:t>
            </a:r>
            <a:r>
              <a:rPr lang="en-US" altLang="zh-TW" sz="1400" smtClean="0"/>
              <a:t>,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400" smtClean="0"/>
          </a:p>
        </p:txBody>
      </p:sp>
      <p:graphicFrame>
        <p:nvGraphicFramePr>
          <p:cNvPr id="9221" name="Object 13"/>
          <p:cNvGraphicFramePr>
            <a:graphicFrameLocks noChangeAspect="1"/>
          </p:cNvGraphicFramePr>
          <p:nvPr/>
        </p:nvGraphicFramePr>
        <p:xfrm>
          <a:off x="4933950" y="2173288"/>
          <a:ext cx="3090863" cy="571500"/>
        </p:xfrm>
        <a:graphic>
          <a:graphicData uri="http://schemas.openxmlformats.org/presentationml/2006/ole">
            <p:oleObj spid="_x0000_s8197" name="Equation" r:id="rId6" imgW="2539800" imgH="457200" progId="Equation.DSMT4">
              <p:embed/>
            </p:oleObj>
          </a:graphicData>
        </a:graphic>
      </p:graphicFrame>
      <p:graphicFrame>
        <p:nvGraphicFramePr>
          <p:cNvPr id="9222" name="Object 14"/>
          <p:cNvGraphicFramePr>
            <a:graphicFrameLocks noChangeAspect="1"/>
          </p:cNvGraphicFramePr>
          <p:nvPr/>
        </p:nvGraphicFramePr>
        <p:xfrm>
          <a:off x="4779963" y="3354388"/>
          <a:ext cx="3722687" cy="1298575"/>
        </p:xfrm>
        <a:graphic>
          <a:graphicData uri="http://schemas.openxmlformats.org/presentationml/2006/ole">
            <p:oleObj spid="_x0000_s8198" name="Equation" r:id="rId7" imgW="2743200" imgH="939600" progId="Equation.DSMT4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7FA410F-90DB-4F42-9461-25C9FE72E854}" type="slidenum">
              <a:rPr lang="en-US" altLang="zh-TW" smtClean="0">
                <a:ea typeface="新細明體" charset="-120"/>
              </a:rPr>
              <a:pPr/>
              <a:t>14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02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>
                <a:ea typeface="全真中隸書" pitchFamily="49" charset="-120"/>
              </a:rPr>
              <a:t>1-4 </a:t>
            </a:r>
            <a:r>
              <a:rPr lang="zh-TW" altLang="en-US" sz="3600" smtClean="0">
                <a:ea typeface="全真中隸書" pitchFamily="49" charset="-120"/>
              </a:rPr>
              <a:t>動量方程式</a:t>
            </a:r>
            <a:r>
              <a:rPr lang="en-US" altLang="zh-TW" sz="3600" smtClean="0">
                <a:ea typeface="全真中隸書" pitchFamily="49" charset="-120"/>
              </a:rPr>
              <a:t>(momentum equation)</a:t>
            </a:r>
            <a:endParaRPr lang="en-US" altLang="zh-TW" smtClean="0">
              <a:ea typeface="全真楷書" pitchFamily="49" charset="-120"/>
            </a:endParaRPr>
          </a:p>
        </p:txBody>
      </p:sp>
      <p:sp>
        <p:nvSpPr>
          <p:cNvPr id="10247" name="Text Box 9"/>
          <p:cNvSpPr txBox="1">
            <a:spLocks noChangeArrowheads="1"/>
          </p:cNvSpPr>
          <p:nvPr/>
        </p:nvSpPr>
        <p:spPr bwMode="auto">
          <a:xfrm>
            <a:off x="5867400" y="3789363"/>
            <a:ext cx="2449513" cy="8540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altLang="zh-TW" sz="1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TW" sz="18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momentum </a:t>
            </a:r>
            <a:r>
              <a:rPr lang="en-US" altLang="zh-TW" sz="1800" dirty="0">
                <a:latin typeface="Times New Roman" pitchFamily="18" charset="0"/>
                <a:cs typeface="Times New Roman" pitchFamily="18" charset="0"/>
              </a:rPr>
              <a:t>equation)</a:t>
            </a:r>
            <a:endParaRPr lang="en-US" altLang="zh-TW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TW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TW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cf. Newton’s 2nd law: </a:t>
            </a:r>
            <a:r>
              <a:rPr lang="en-US" altLang="zh-TW" sz="1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 = ma</a:t>
            </a:r>
          </a:p>
        </p:txBody>
      </p:sp>
      <p:graphicFrame>
        <p:nvGraphicFramePr>
          <p:cNvPr id="10242" name="Object 16"/>
          <p:cNvGraphicFramePr>
            <a:graphicFrameLocks noChangeAspect="1"/>
          </p:cNvGraphicFramePr>
          <p:nvPr>
            <p:ph type="body" sz="half" idx="1"/>
          </p:nvPr>
        </p:nvGraphicFramePr>
        <p:xfrm>
          <a:off x="971550" y="4127500"/>
          <a:ext cx="3168650" cy="1349375"/>
        </p:xfrm>
        <a:graphic>
          <a:graphicData uri="http://schemas.openxmlformats.org/presentationml/2006/ole">
            <p:oleObj spid="_x0000_s9218" name="Equation" r:id="rId3" imgW="2145960" imgH="914400" progId="Equation.DSMT4">
              <p:embed/>
            </p:oleObj>
          </a:graphicData>
        </a:graphic>
      </p:graphicFrame>
      <p:graphicFrame>
        <p:nvGraphicFramePr>
          <p:cNvPr id="10243" name="Object 18"/>
          <p:cNvGraphicFramePr>
            <a:graphicFrameLocks noChangeAspect="1"/>
          </p:cNvGraphicFramePr>
          <p:nvPr/>
        </p:nvGraphicFramePr>
        <p:xfrm>
          <a:off x="5867400" y="2673350"/>
          <a:ext cx="1924050" cy="765175"/>
        </p:xfrm>
        <a:graphic>
          <a:graphicData uri="http://schemas.openxmlformats.org/presentationml/2006/ole">
            <p:oleObj spid="_x0000_s9219" name="方程式" r:id="rId4" imgW="825480" imgH="393480" progId="Equation.3">
              <p:embed/>
            </p:oleObj>
          </a:graphicData>
        </a:graphic>
      </p:graphicFrame>
      <p:graphicFrame>
        <p:nvGraphicFramePr>
          <p:cNvPr id="10244" name="Object 20"/>
          <p:cNvGraphicFramePr>
            <a:graphicFrameLocks noChangeAspect="1"/>
          </p:cNvGraphicFramePr>
          <p:nvPr/>
        </p:nvGraphicFramePr>
        <p:xfrm>
          <a:off x="1008063" y="1698625"/>
          <a:ext cx="4144962" cy="2378075"/>
        </p:xfrm>
        <a:graphic>
          <a:graphicData uri="http://schemas.openxmlformats.org/presentationml/2006/ole">
            <p:oleObj spid="_x0000_s9220" name="Equation" r:id="rId5" imgW="3124080" imgH="1625400" progId="Equation.DSMT4">
              <p:embed/>
            </p:oleObj>
          </a:graphicData>
        </a:graphic>
      </p:graphicFrame>
      <p:sp>
        <p:nvSpPr>
          <p:cNvPr id="10249" name="Text Box 23"/>
          <p:cNvSpPr txBox="1">
            <a:spLocks noChangeArrowheads="1"/>
          </p:cNvSpPr>
          <p:nvPr/>
        </p:nvSpPr>
        <p:spPr bwMode="auto">
          <a:xfrm>
            <a:off x="5724525" y="1868488"/>
            <a:ext cx="22320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latin typeface="Times New Roman" pitchFamily="18" charset="0"/>
                <a:cs typeface="Times New Roman" pitchFamily="18" charset="0"/>
              </a:rPr>
              <a:t>Or, equivalently,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271AA97-6156-4BAB-B882-BA134D55C6B2}" type="slidenum">
              <a:rPr lang="en-US" altLang="zh-TW" smtClean="0">
                <a:ea typeface="新細明體" charset="-120"/>
              </a:rPr>
              <a:pPr/>
              <a:t>15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12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>
                <a:ea typeface="全真中隸書" pitchFamily="49" charset="-120"/>
              </a:rPr>
              <a:t>1-5 </a:t>
            </a:r>
            <a:r>
              <a:rPr lang="zh-TW" altLang="en-US" sz="3600" smtClean="0">
                <a:ea typeface="全真中隸書" pitchFamily="49" charset="-120"/>
              </a:rPr>
              <a:t>波動方程式</a:t>
            </a:r>
            <a:r>
              <a:rPr lang="en-US" altLang="zh-TW" sz="3600" smtClean="0">
                <a:ea typeface="全真中隸書" pitchFamily="49" charset="-120"/>
              </a:rPr>
              <a:t>(wave equation)</a:t>
            </a: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838200" y="1752600"/>
            <a:ext cx="7766050" cy="884238"/>
          </a:xfrm>
        </p:spPr>
        <p:txBody>
          <a:bodyPr/>
          <a:lstStyle/>
          <a:p>
            <a:pPr eaLnBrk="1" hangingPunct="1"/>
            <a:r>
              <a:rPr lang="en-US" altLang="zh-TW" sz="2400" smtClean="0"/>
              <a:t>Summary of fundamental equations of acoustics</a:t>
            </a:r>
          </a:p>
          <a:p>
            <a:pPr eaLnBrk="1" hangingPunct="1"/>
            <a:endParaRPr lang="en-US" altLang="zh-TW" sz="2400" smtClean="0"/>
          </a:p>
        </p:txBody>
      </p:sp>
      <p:graphicFrame>
        <p:nvGraphicFramePr>
          <p:cNvPr id="11392" name="Group 128"/>
          <p:cNvGraphicFramePr>
            <a:graphicFrameLocks noGrp="1"/>
          </p:cNvGraphicFramePr>
          <p:nvPr/>
        </p:nvGraphicFramePr>
        <p:xfrm>
          <a:off x="1116013" y="2276475"/>
          <a:ext cx="7559675" cy="3280410"/>
        </p:xfrm>
        <a:graphic>
          <a:graphicData uri="http://schemas.openxmlformats.org/drawingml/2006/table">
            <a:tbl>
              <a:tblPr/>
              <a:tblGrid>
                <a:gridCol w="1943100"/>
                <a:gridCol w="2736850"/>
                <a:gridCol w="2879725"/>
              </a:tblGrid>
              <a:tr h="5048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equations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assumptions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920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state</a:t>
                      </a:r>
                      <a:r>
                        <a:rPr kumimoji="0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equation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endParaRPr kumimoji="0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Adiabatic, ideal gas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0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continuity</a:t>
                      </a:r>
                      <a:r>
                        <a:rPr kumimoji="0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 equation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endParaRPr kumimoji="0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mass conservation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0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momentum</a:t>
                      </a:r>
                      <a:r>
                        <a:rPr kumimoji="0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 equation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endParaRPr kumimoji="0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Inviscid, momentum conservation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266" name="Object 53"/>
          <p:cNvGraphicFramePr>
            <a:graphicFrameLocks noChangeAspect="1"/>
          </p:cNvGraphicFramePr>
          <p:nvPr/>
        </p:nvGraphicFramePr>
        <p:xfrm>
          <a:off x="3419475" y="4724400"/>
          <a:ext cx="2016125" cy="742950"/>
        </p:xfrm>
        <a:graphic>
          <a:graphicData uri="http://schemas.openxmlformats.org/presentationml/2006/ole">
            <p:oleObj spid="_x0000_s10242" name="Equation" r:id="rId3" imgW="825480" imgH="393480" progId="Equation.DSMT4">
              <p:embed/>
            </p:oleObj>
          </a:graphicData>
        </a:graphic>
      </p:graphicFrame>
      <p:graphicFrame>
        <p:nvGraphicFramePr>
          <p:cNvPr id="11267" name="Object 105"/>
          <p:cNvGraphicFramePr>
            <a:graphicFrameLocks noChangeAspect="1"/>
          </p:cNvGraphicFramePr>
          <p:nvPr/>
        </p:nvGraphicFramePr>
        <p:xfrm>
          <a:off x="3395663" y="3824288"/>
          <a:ext cx="2136775" cy="817562"/>
        </p:xfrm>
        <a:graphic>
          <a:graphicData uri="http://schemas.openxmlformats.org/presentationml/2006/ole">
            <p:oleObj spid="_x0000_s10243" name="Equation" r:id="rId4" imgW="1130040" imgH="431640" progId="Equation.DSMT4">
              <p:embed/>
            </p:oleObj>
          </a:graphicData>
        </a:graphic>
      </p:graphicFrame>
      <p:graphicFrame>
        <p:nvGraphicFramePr>
          <p:cNvPr id="11268" name="Object 106"/>
          <p:cNvGraphicFramePr>
            <a:graphicFrameLocks noChangeAspect="1"/>
          </p:cNvGraphicFramePr>
          <p:nvPr/>
        </p:nvGraphicFramePr>
        <p:xfrm>
          <a:off x="3492500" y="3019425"/>
          <a:ext cx="1439863" cy="481013"/>
        </p:xfrm>
        <a:graphic>
          <a:graphicData uri="http://schemas.openxmlformats.org/presentationml/2006/ole">
            <p:oleObj spid="_x0000_s10244" name="方程式" r:id="rId5" imgW="609480" imgH="203040" progId="Equation.3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9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16F90DB-7415-487C-9524-E11FB10208A0}" type="slidenum">
              <a:rPr lang="en-US" altLang="zh-TW" smtClean="0">
                <a:ea typeface="新細明體" charset="-120"/>
              </a:rPr>
              <a:pPr/>
              <a:t>16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2300" name="Rectangle 2"/>
          <p:cNvSpPr>
            <a:spLocks noGrp="1" noChangeArrowheads="1"/>
          </p:cNvSpPr>
          <p:nvPr>
            <p:ph type="title"/>
          </p:nvPr>
        </p:nvSpPr>
        <p:spPr>
          <a:xfrm>
            <a:off x="1054372" y="558800"/>
            <a:ext cx="6757988" cy="709613"/>
          </a:xfrm>
        </p:spPr>
        <p:txBody>
          <a:bodyPr/>
          <a:lstStyle/>
          <a:p>
            <a:pPr eaLnBrk="1" hangingPunct="1"/>
            <a:r>
              <a:rPr lang="en-US" altLang="zh-TW" sz="4000" dirty="0" smtClean="0">
                <a:ea typeface="全真中隸書" pitchFamily="49" charset="-120"/>
              </a:rPr>
              <a:t>Linearization</a:t>
            </a:r>
          </a:p>
        </p:txBody>
      </p:sp>
      <p:sp>
        <p:nvSpPr>
          <p:cNvPr id="1230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59632" y="1524000"/>
            <a:ext cx="3657600" cy="4663440"/>
          </a:xfrm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z="1600" dirty="0" smtClean="0"/>
              <a:t>Assume</a:t>
            </a:r>
          </a:p>
          <a:p>
            <a:pPr eaLnBrk="1" hangingPunct="1"/>
            <a:r>
              <a:rPr lang="en-US" altLang="zh-TW" sz="1600" dirty="0" smtClean="0"/>
              <a:t>small perturbations </a:t>
            </a:r>
          </a:p>
          <a:p>
            <a:pPr eaLnBrk="1" hangingPunct="1"/>
            <a:r>
              <a:rPr lang="en-US" altLang="zh-TW" sz="1600" dirty="0" smtClean="0"/>
              <a:t> zero mean flow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z="1600" dirty="0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1600" dirty="0" smtClean="0"/>
              <a:t>				(1-13)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1600" dirty="0" smtClean="0"/>
              <a:t>				(1-14)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1600" dirty="0" smtClean="0"/>
              <a:t>				(1-15)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z="1600" dirty="0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1600" dirty="0" smtClean="0"/>
              <a:t>Linearized </a:t>
            </a:r>
            <a:r>
              <a:rPr lang="en-US" altLang="zh-TW" sz="1600" dirty="0" smtClean="0">
                <a:solidFill>
                  <a:srgbClr val="3366FF"/>
                </a:solidFill>
              </a:rPr>
              <a:t>state</a:t>
            </a:r>
            <a:r>
              <a:rPr lang="en-US" altLang="zh-TW" sz="1600" dirty="0" smtClean="0"/>
              <a:t> </a:t>
            </a:r>
            <a:r>
              <a:rPr lang="en-US" altLang="zh-TW" sz="1600" dirty="0" smtClean="0">
                <a:solidFill>
                  <a:srgbClr val="3366FF"/>
                </a:solidFill>
              </a:rPr>
              <a:t>equation</a:t>
            </a:r>
            <a:r>
              <a:rPr lang="en-US" altLang="zh-TW" sz="1600" dirty="0" smtClean="0"/>
              <a:t>: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1600" dirty="0" smtClean="0"/>
              <a:t>				(1-16)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z="1600" dirty="0" smtClean="0"/>
          </a:p>
        </p:txBody>
      </p:sp>
      <p:sp>
        <p:nvSpPr>
          <p:cNvPr id="1230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49152"/>
            <a:ext cx="38100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600" dirty="0" smtClean="0"/>
              <a:t>Linearization of </a:t>
            </a:r>
            <a:r>
              <a:rPr lang="en-US" altLang="zh-TW" sz="1600" dirty="0" smtClean="0">
                <a:solidFill>
                  <a:srgbClr val="3366FF"/>
                </a:solidFill>
              </a:rPr>
              <a:t>continuity equation</a:t>
            </a:r>
            <a:r>
              <a:rPr lang="en-US" altLang="zh-TW" sz="1600" dirty="0" smtClean="0"/>
              <a:t>: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600" dirty="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600" dirty="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600" dirty="0" smtClean="0"/>
          </a:p>
          <a:p>
            <a:pPr algn="r"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600" dirty="0" smtClean="0"/>
              <a:t>				(1-17)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600" dirty="0" smtClean="0"/>
              <a:t>Linearization of </a:t>
            </a:r>
            <a:r>
              <a:rPr lang="en-US" altLang="zh-TW" sz="1600" dirty="0" smtClean="0">
                <a:solidFill>
                  <a:srgbClr val="3366FF"/>
                </a:solidFill>
              </a:rPr>
              <a:t>momentum equation</a:t>
            </a:r>
            <a:r>
              <a:rPr lang="en-US" altLang="zh-TW" sz="1600" dirty="0" smtClean="0"/>
              <a:t>: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600" dirty="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600" dirty="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600" dirty="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600" dirty="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600" dirty="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600" dirty="0" smtClean="0"/>
              <a:t>                                   </a:t>
            </a:r>
          </a:p>
          <a:p>
            <a:pPr algn="r"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600" dirty="0" smtClean="0"/>
              <a:t>                 		(1-18)     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600" i="1" dirty="0" smtClean="0">
                <a:solidFill>
                  <a:srgbClr val="FF3300"/>
                </a:solidFill>
              </a:rPr>
              <a:t>Convection term</a:t>
            </a:r>
            <a:r>
              <a:rPr lang="en-US" altLang="zh-TW" sz="1600" dirty="0" smtClean="0"/>
              <a:t>                  as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600" dirty="0" smtClean="0"/>
              <a:t>(1-18) is also called the </a:t>
            </a:r>
            <a:r>
              <a:rPr lang="en-US" altLang="zh-TW" sz="1600" dirty="0" smtClean="0">
                <a:solidFill>
                  <a:srgbClr val="3366FF"/>
                </a:solidFill>
              </a:rPr>
              <a:t>Euler equation</a:t>
            </a:r>
            <a:r>
              <a:rPr lang="en-US" altLang="zh-TW" sz="1600" dirty="0" smtClean="0"/>
              <a:t>.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600" dirty="0" smtClean="0"/>
          </a:p>
        </p:txBody>
      </p:sp>
      <p:graphicFrame>
        <p:nvGraphicFramePr>
          <p:cNvPr id="12290" name="Object 5"/>
          <p:cNvGraphicFramePr>
            <a:graphicFrameLocks noChangeAspect="1"/>
          </p:cNvGraphicFramePr>
          <p:nvPr/>
        </p:nvGraphicFramePr>
        <p:xfrm>
          <a:off x="3347864" y="2226196"/>
          <a:ext cx="647700" cy="266700"/>
        </p:xfrm>
        <a:graphic>
          <a:graphicData uri="http://schemas.openxmlformats.org/presentationml/2006/ole">
            <p:oleObj spid="_x0000_s11266" name="Equation" r:id="rId3" imgW="583920" imgH="241200" progId="Equation.3">
              <p:embed/>
            </p:oleObj>
          </a:graphicData>
        </a:graphic>
      </p:graphicFrame>
      <p:graphicFrame>
        <p:nvGraphicFramePr>
          <p:cNvPr id="12291" name="Object 6"/>
          <p:cNvGraphicFramePr>
            <a:graphicFrameLocks noChangeAspect="1"/>
          </p:cNvGraphicFramePr>
          <p:nvPr/>
        </p:nvGraphicFramePr>
        <p:xfrm>
          <a:off x="1403871" y="2924944"/>
          <a:ext cx="2232025" cy="946150"/>
        </p:xfrm>
        <a:graphic>
          <a:graphicData uri="http://schemas.openxmlformats.org/presentationml/2006/ole">
            <p:oleObj spid="_x0000_s11267" name="Equation" r:id="rId4" imgW="1587240" imgH="850680" progId="Equation.3">
              <p:embed/>
            </p:oleObj>
          </a:graphicData>
        </a:graphic>
      </p:graphicFrame>
      <p:graphicFrame>
        <p:nvGraphicFramePr>
          <p:cNvPr id="12292" name="Object 7"/>
          <p:cNvGraphicFramePr>
            <a:graphicFrameLocks noChangeAspect="1"/>
          </p:cNvGraphicFramePr>
          <p:nvPr/>
        </p:nvGraphicFramePr>
        <p:xfrm>
          <a:off x="1619250" y="4508500"/>
          <a:ext cx="1258888" cy="401638"/>
        </p:xfrm>
        <a:graphic>
          <a:graphicData uri="http://schemas.openxmlformats.org/presentationml/2006/ole">
            <p:oleObj spid="_x0000_s11268" name="Equation" r:id="rId5" imgW="596880" imgH="228600" progId="Equation.DSMT4">
              <p:embed/>
            </p:oleObj>
          </a:graphicData>
        </a:graphic>
      </p:graphicFrame>
      <p:graphicFrame>
        <p:nvGraphicFramePr>
          <p:cNvPr id="12293" name="Object 8"/>
          <p:cNvGraphicFramePr>
            <a:graphicFrameLocks noChangeAspect="1"/>
          </p:cNvGraphicFramePr>
          <p:nvPr/>
        </p:nvGraphicFramePr>
        <p:xfrm>
          <a:off x="4902200" y="2263775"/>
          <a:ext cx="2297113" cy="444500"/>
        </p:xfrm>
        <a:graphic>
          <a:graphicData uri="http://schemas.openxmlformats.org/presentationml/2006/ole">
            <p:oleObj spid="_x0000_s11269" name="Equation" r:id="rId6" imgW="2031840" imgH="393480" progId="Equation.DSMT4">
              <p:embed/>
            </p:oleObj>
          </a:graphicData>
        </a:graphic>
      </p:graphicFrame>
      <p:graphicFrame>
        <p:nvGraphicFramePr>
          <p:cNvPr id="12294" name="Object 9"/>
          <p:cNvGraphicFramePr>
            <a:graphicFrameLocks noChangeAspect="1"/>
          </p:cNvGraphicFramePr>
          <p:nvPr/>
        </p:nvGraphicFramePr>
        <p:xfrm>
          <a:off x="4932363" y="3703488"/>
          <a:ext cx="2990850" cy="1309688"/>
        </p:xfrm>
        <a:graphic>
          <a:graphicData uri="http://schemas.openxmlformats.org/presentationml/2006/ole">
            <p:oleObj spid="_x0000_s11270" name="Equation" r:id="rId7" imgW="2489040" imgH="1307880" progId="Equation.DSMT4">
              <p:embed/>
            </p:oleObj>
          </a:graphicData>
        </a:graphic>
      </p:graphicFrame>
      <p:graphicFrame>
        <p:nvGraphicFramePr>
          <p:cNvPr id="12295" name="Object 10"/>
          <p:cNvGraphicFramePr>
            <a:graphicFrameLocks noChangeAspect="1"/>
          </p:cNvGraphicFramePr>
          <p:nvPr/>
        </p:nvGraphicFramePr>
        <p:xfrm>
          <a:off x="6156325" y="5877272"/>
          <a:ext cx="792163" cy="242888"/>
        </p:xfrm>
        <a:graphic>
          <a:graphicData uri="http://schemas.openxmlformats.org/presentationml/2006/ole">
            <p:oleObj spid="_x0000_s11271" name="Equation" r:id="rId8" imgW="914400" imgH="228600" progId="Equation.3">
              <p:embed/>
            </p:oleObj>
          </a:graphicData>
        </a:graphic>
      </p:graphicFrame>
      <p:graphicFrame>
        <p:nvGraphicFramePr>
          <p:cNvPr id="12296" name="Object 11"/>
          <p:cNvGraphicFramePr>
            <a:graphicFrameLocks noChangeAspect="1"/>
          </p:cNvGraphicFramePr>
          <p:nvPr/>
        </p:nvGraphicFramePr>
        <p:xfrm>
          <a:off x="7451551" y="5877272"/>
          <a:ext cx="504825" cy="276225"/>
        </p:xfrm>
        <a:graphic>
          <a:graphicData uri="http://schemas.openxmlformats.org/presentationml/2006/ole">
            <p:oleObj spid="_x0000_s11272" name="方程式" r:id="rId9" imgW="419040" imgH="228600" progId="Equation.3">
              <p:embed/>
            </p:oleObj>
          </a:graphicData>
        </a:graphic>
      </p:graphicFrame>
      <p:graphicFrame>
        <p:nvGraphicFramePr>
          <p:cNvPr id="12297" name="Object 12"/>
          <p:cNvGraphicFramePr>
            <a:graphicFrameLocks noChangeAspect="1"/>
          </p:cNvGraphicFramePr>
          <p:nvPr/>
        </p:nvGraphicFramePr>
        <p:xfrm>
          <a:off x="5258718" y="2780928"/>
          <a:ext cx="1833562" cy="574675"/>
        </p:xfrm>
        <a:graphic>
          <a:graphicData uri="http://schemas.openxmlformats.org/presentationml/2006/ole">
            <p:oleObj spid="_x0000_s11273" name="Equation" r:id="rId10" imgW="1257120" imgH="393480" progId="Equation.DSMT4">
              <p:embed/>
            </p:oleObj>
          </a:graphicData>
        </a:graphic>
      </p:graphicFrame>
      <p:graphicFrame>
        <p:nvGraphicFramePr>
          <p:cNvPr id="12298" name="Object 13"/>
          <p:cNvGraphicFramePr>
            <a:graphicFrameLocks noChangeAspect="1"/>
          </p:cNvGraphicFramePr>
          <p:nvPr/>
        </p:nvGraphicFramePr>
        <p:xfrm>
          <a:off x="5064125" y="5032028"/>
          <a:ext cx="1524000" cy="557212"/>
        </p:xfrm>
        <a:graphic>
          <a:graphicData uri="http://schemas.openxmlformats.org/presentationml/2006/ole">
            <p:oleObj spid="_x0000_s11274" name="Equation" r:id="rId11" imgW="1079280" imgH="393480" progId="Equation.DSMT4">
              <p:embed/>
            </p:oleObj>
          </a:graphicData>
        </a:graphic>
      </p:graphicFrame>
      <p:sp>
        <p:nvSpPr>
          <p:cNvPr id="12303" name="Text Box 14"/>
          <p:cNvSpPr txBox="1">
            <a:spLocks noChangeArrowheads="1"/>
          </p:cNvSpPr>
          <p:nvPr/>
        </p:nvSpPr>
        <p:spPr bwMode="auto">
          <a:xfrm>
            <a:off x="1332930" y="5008563"/>
            <a:ext cx="3167062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dirty="0"/>
              <a:t>as shown previously by Taylor expansion.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5F86304-582E-40BE-A758-359FD51105A5}" type="slidenum">
              <a:rPr lang="en-US" altLang="zh-TW" smtClean="0">
                <a:ea typeface="新細明體" charset="-120"/>
              </a:rPr>
              <a:pPr/>
              <a:t>17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33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TW" altLang="zh-TW" smtClean="0"/>
          </a:p>
        </p:txBody>
      </p:sp>
      <p:sp>
        <p:nvSpPr>
          <p:cNvPr id="1332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15616" y="1524000"/>
            <a:ext cx="3657600" cy="466344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dirty="0" smtClean="0"/>
              <a:t>Linearized equations (drop “prime ”):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dirty="0" smtClean="0"/>
              <a:t>								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dirty="0" smtClean="0"/>
              <a:t>				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dirty="0" smtClean="0"/>
              <a:t>				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dirty="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dirty="0" smtClean="0"/>
              <a:t>        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dirty="0" smtClean="0"/>
              <a:t>        5 unknowns and 5 equations !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à"/>
            </a:pPr>
            <a:r>
              <a:rPr lang="en-US" altLang="zh-TW" sz="1800" dirty="0" smtClean="0">
                <a:sym typeface="Wingdings" pitchFamily="2" charset="2"/>
              </a:rPr>
              <a:t>A unique solution can be found by solving the simultaneous equations.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à"/>
            </a:pPr>
            <a:r>
              <a:rPr lang="en-US" altLang="zh-TW" sz="1800" dirty="0" smtClean="0"/>
              <a:t>Could it be reduced to a </a:t>
            </a:r>
            <a:r>
              <a:rPr lang="en-US" altLang="zh-TW" sz="1800" dirty="0" smtClean="0">
                <a:solidFill>
                  <a:srgbClr val="FF3300"/>
                </a:solidFill>
              </a:rPr>
              <a:t>single</a:t>
            </a:r>
            <a:r>
              <a:rPr lang="en-US" altLang="zh-TW" sz="1800" dirty="0" smtClean="0"/>
              <a:t> equation?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dirty="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dirty="0" smtClean="0"/>
          </a:p>
        </p:txBody>
      </p:sp>
      <p:sp>
        <p:nvSpPr>
          <p:cNvPr id="1332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932363" y="2033588"/>
            <a:ext cx="3810000" cy="4419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smtClean="0"/>
              <a:t>				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smtClean="0"/>
              <a:t>				  (1-22)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smtClean="0"/>
              <a:t>				    (1-23)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240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smtClean="0"/>
              <a:t>				  (1-24)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smtClean="0"/>
              <a:t>				  (1-25)</a:t>
            </a:r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smtClean="0"/>
          </a:p>
          <a:p>
            <a:pPr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i="1" smtClean="0">
                <a:solidFill>
                  <a:srgbClr val="3366FF"/>
                </a:solidFill>
              </a:rPr>
              <a:t> </a:t>
            </a:r>
            <a:endParaRPr lang="en-US" altLang="zh-TW" sz="1800" smtClean="0"/>
          </a:p>
        </p:txBody>
      </p:sp>
      <p:graphicFrame>
        <p:nvGraphicFramePr>
          <p:cNvPr id="13314" name="Object 6"/>
          <p:cNvGraphicFramePr>
            <a:graphicFrameLocks noChangeAspect="1"/>
          </p:cNvGraphicFramePr>
          <p:nvPr/>
        </p:nvGraphicFramePr>
        <p:xfrm>
          <a:off x="1141412" y="2132856"/>
          <a:ext cx="3430588" cy="1585912"/>
        </p:xfrm>
        <a:graphic>
          <a:graphicData uri="http://schemas.openxmlformats.org/presentationml/2006/ole">
            <p:oleObj spid="_x0000_s12290" name="方程式" r:id="rId3" imgW="1638000" imgH="1054080" progId="Equation.3">
              <p:embed/>
            </p:oleObj>
          </a:graphicData>
        </a:graphic>
      </p:graphicFrame>
      <p:graphicFrame>
        <p:nvGraphicFramePr>
          <p:cNvPr id="13315" name="Object 7"/>
          <p:cNvGraphicFramePr>
            <a:graphicFrameLocks noChangeAspect="1"/>
          </p:cNvGraphicFramePr>
          <p:nvPr/>
        </p:nvGraphicFramePr>
        <p:xfrm>
          <a:off x="1331640" y="4005064"/>
          <a:ext cx="381000" cy="268287"/>
        </p:xfrm>
        <a:graphic>
          <a:graphicData uri="http://schemas.openxmlformats.org/presentationml/2006/ole">
            <p:oleObj spid="_x0000_s12291" name="Equation" r:id="rId4" imgW="215640" imgH="152280" progId="Equation.3">
              <p:embed/>
            </p:oleObj>
          </a:graphicData>
        </a:graphic>
      </p:graphicFrame>
      <p:graphicFrame>
        <p:nvGraphicFramePr>
          <p:cNvPr id="13316" name="Object 8"/>
          <p:cNvGraphicFramePr>
            <a:graphicFrameLocks noChangeAspect="1"/>
          </p:cNvGraphicFramePr>
          <p:nvPr/>
        </p:nvGraphicFramePr>
        <p:xfrm>
          <a:off x="4787900" y="2028825"/>
          <a:ext cx="3125788" cy="2573338"/>
        </p:xfrm>
        <a:graphic>
          <a:graphicData uri="http://schemas.openxmlformats.org/presentationml/2006/ole">
            <p:oleObj spid="_x0000_s12292" name="Equation" r:id="rId5" imgW="2311200" imgH="1968480" progId="Equation.DSMT4">
              <p:embed/>
            </p:oleObj>
          </a:graphicData>
        </a:graphic>
      </p:graphicFrame>
      <p:graphicFrame>
        <p:nvGraphicFramePr>
          <p:cNvPr id="13317" name="Object 9"/>
          <p:cNvGraphicFramePr>
            <a:graphicFrameLocks noChangeAspect="1"/>
          </p:cNvGraphicFramePr>
          <p:nvPr/>
        </p:nvGraphicFramePr>
        <p:xfrm>
          <a:off x="4821238" y="4656138"/>
          <a:ext cx="2166937" cy="587375"/>
        </p:xfrm>
        <a:graphic>
          <a:graphicData uri="http://schemas.openxmlformats.org/presentationml/2006/ole">
            <p:oleObj spid="_x0000_s12293" name="Equation" r:id="rId6" imgW="1815840" imgH="457200" progId="Equation.DSMT4">
              <p:embed/>
            </p:oleObj>
          </a:graphicData>
        </a:graphic>
      </p:graphicFrame>
      <p:graphicFrame>
        <p:nvGraphicFramePr>
          <p:cNvPr id="13318" name="Object 10"/>
          <p:cNvGraphicFramePr>
            <a:graphicFrameLocks noChangeAspect="1"/>
          </p:cNvGraphicFramePr>
          <p:nvPr/>
        </p:nvGraphicFramePr>
        <p:xfrm>
          <a:off x="4806950" y="5341938"/>
          <a:ext cx="2273300" cy="571500"/>
        </p:xfrm>
        <a:graphic>
          <a:graphicData uri="http://schemas.openxmlformats.org/presentationml/2006/ole">
            <p:oleObj spid="_x0000_s12294" name="Equation" r:id="rId7" imgW="1904760" imgH="457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4065E4D-C1E9-4884-A618-5E3F7BE4B895}" type="slidenum">
              <a:rPr lang="en-US" altLang="zh-TW" smtClean="0">
                <a:ea typeface="新細明體" charset="-120"/>
              </a:rPr>
              <a:pPr/>
              <a:t>18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8072" y="1772816"/>
            <a:ext cx="7772400" cy="1104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TW" sz="3200" dirty="0" smtClean="0">
                <a:latin typeface="全真楷書" pitchFamily="49" charset="-120"/>
                <a:ea typeface="全真楷書" pitchFamily="49" charset="-120"/>
              </a:rPr>
              <a:t/>
            </a:r>
            <a:br>
              <a:rPr lang="en-US" altLang="zh-TW" sz="3200" dirty="0" smtClean="0">
                <a:latin typeface="全真楷書" pitchFamily="49" charset="-120"/>
                <a:ea typeface="全真楷書" pitchFamily="49" charset="-120"/>
              </a:rPr>
            </a:br>
            <a:r>
              <a:rPr lang="en-US" altLang="zh-TW" sz="3200" dirty="0" smtClean="0">
                <a:ea typeface="全真楷書" pitchFamily="49" charset="-120"/>
              </a:rPr>
              <a:t>“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聲學線性波動方程式</a:t>
            </a:r>
            <a:r>
              <a:rPr lang="zh-TW" altLang="en-US" sz="3200" dirty="0" smtClean="0">
                <a:ea typeface="全真楷書" pitchFamily="49" charset="-120"/>
              </a:rPr>
              <a:t>”</a:t>
            </a:r>
            <a:r>
              <a:rPr lang="zh-TW" altLang="en-US" sz="3200" dirty="0" smtClean="0">
                <a:latin typeface="全真楷書" pitchFamily="49" charset="-120"/>
                <a:ea typeface="全真楷書" pitchFamily="49" charset="-120"/>
              </a:rPr>
              <a:t/>
            </a:r>
            <a:br>
              <a:rPr lang="zh-TW" altLang="en-US" sz="3200" dirty="0" smtClean="0">
                <a:latin typeface="全真楷書" pitchFamily="49" charset="-120"/>
                <a:ea typeface="全真楷書" pitchFamily="49" charset="-120"/>
              </a:rPr>
            </a:br>
            <a:r>
              <a:rPr lang="zh-TW" altLang="en-US" sz="3200" dirty="0" smtClean="0">
                <a:latin typeface="全真楷書" pitchFamily="49" charset="-120"/>
                <a:ea typeface="全真楷書" pitchFamily="49" charset="-120"/>
              </a:rPr>
              <a:t> </a:t>
            </a:r>
            <a:r>
              <a:rPr lang="en-US" altLang="zh-TW" sz="3200" dirty="0" smtClean="0">
                <a:ea typeface="全真中隸書" pitchFamily="49" charset="-120"/>
              </a:rPr>
              <a:t>(</a:t>
            </a:r>
            <a:r>
              <a:rPr lang="en-US" altLang="zh-TW" sz="3200" i="1" dirty="0" smtClean="0">
                <a:solidFill>
                  <a:srgbClr val="FF3300"/>
                </a:solidFill>
                <a:ea typeface="全真中隸書" pitchFamily="49" charset="-120"/>
              </a:rPr>
              <a:t>Wave Equation of Linear Acoustics</a:t>
            </a:r>
            <a:r>
              <a:rPr lang="en-US" altLang="zh-TW" sz="3200" dirty="0" smtClean="0">
                <a:ea typeface="全真中隸書" pitchFamily="49" charset="-120"/>
              </a:rPr>
              <a:t>)</a:t>
            </a:r>
            <a:r>
              <a:rPr lang="en-US" altLang="zh-TW" sz="3200" dirty="0" smtClean="0">
                <a:latin typeface="全真楷書" pitchFamily="49" charset="-120"/>
                <a:ea typeface="全真楷書" pitchFamily="49" charset="-120"/>
              </a:rPr>
              <a:t/>
            </a:r>
            <a:br>
              <a:rPr lang="en-US" altLang="zh-TW" sz="3200" dirty="0" smtClean="0">
                <a:latin typeface="全真楷書" pitchFamily="49" charset="-120"/>
                <a:ea typeface="全真楷書" pitchFamily="49" charset="-120"/>
              </a:rPr>
            </a:br>
            <a:endParaRPr lang="en-US" altLang="zh-TW" sz="3200" dirty="0" smtClean="0">
              <a:latin typeface="全真楷書" pitchFamily="49" charset="-120"/>
              <a:ea typeface="全真楷書" pitchFamily="49" charset="-12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2411413" y="2996952"/>
          <a:ext cx="4248150" cy="1635125"/>
        </p:xfrm>
        <a:graphic>
          <a:graphicData uri="http://schemas.openxmlformats.org/presentationml/2006/ole">
            <p:oleObj spid="_x0000_s13314" name="Equation" r:id="rId3" imgW="901440" imgH="419040" progId="Equation.DSMT4">
              <p:embed/>
            </p:oleObj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059832" y="4725144"/>
            <a:ext cx="33131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en-US" altLang="zh-TW" sz="2400" dirty="0">
                <a:solidFill>
                  <a:schemeClr val="tx1"/>
                </a:solidFill>
              </a:rPr>
              <a:t>(a hyperbolic PDE)</a:t>
            </a:r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1114425" y="5157788"/>
            <a:ext cx="7705725" cy="6469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dirty="0"/>
              <a:t>As opposed to the wave equations in electromagnetic filed (vector) and elastic waves in solids (tensor), sound field is described by a </a:t>
            </a:r>
            <a:r>
              <a:rPr lang="en-US" altLang="zh-TW" dirty="0">
                <a:solidFill>
                  <a:srgbClr val="FF3300"/>
                </a:solidFill>
              </a:rPr>
              <a:t>scalar</a:t>
            </a:r>
            <a:r>
              <a:rPr lang="en-US" altLang="zh-TW" dirty="0"/>
              <a:t> wave equation.</a:t>
            </a:r>
          </a:p>
        </p:txBody>
      </p:sp>
      <p:sp>
        <p:nvSpPr>
          <p:cNvPr id="14343" name="Text Box 8"/>
          <p:cNvSpPr txBox="1">
            <a:spLocks noChangeArrowheads="1"/>
          </p:cNvSpPr>
          <p:nvPr/>
        </p:nvSpPr>
        <p:spPr bwMode="auto">
          <a:xfrm>
            <a:off x="970929" y="692150"/>
            <a:ext cx="7129463" cy="5854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3200" dirty="0"/>
              <a:t>Governing equation of acoustics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7051D41-FA20-4251-94A3-EBBB4381C5B7}" type="slidenum">
              <a:rPr lang="en-US" altLang="zh-TW" smtClean="0">
                <a:ea typeface="新細明體" charset="-120"/>
              </a:rPr>
              <a:pPr/>
              <a:t>19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741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41313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zh-TW" smtClean="0"/>
              <a:t>1-7  Acoustic energy density</a:t>
            </a:r>
          </a:p>
        </p:txBody>
      </p:sp>
      <p:sp>
        <p:nvSpPr>
          <p:cNvPr id="1741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69578" y="1762125"/>
            <a:ext cx="3054350" cy="4114800"/>
          </a:xfrm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z="2000" dirty="0" smtClean="0"/>
              <a:t>Momentum equation:</a:t>
            </a:r>
          </a:p>
        </p:txBody>
      </p:sp>
      <p:sp>
        <p:nvSpPr>
          <p:cNvPr id="17417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94225" y="1790700"/>
            <a:ext cx="4154488" cy="4302125"/>
          </a:xfrm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z="2000" smtClean="0"/>
              <a:t>By the continuity equation,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z="2000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2000" smtClean="0"/>
              <a:t>By the state equation,</a:t>
            </a:r>
            <a:r>
              <a:rPr lang="en-US" altLang="zh-TW" smtClean="0"/>
              <a:t> 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</p:txBody>
      </p:sp>
      <p:graphicFrame>
        <p:nvGraphicFramePr>
          <p:cNvPr id="17410" name="Object 5"/>
          <p:cNvGraphicFramePr>
            <a:graphicFrameLocks noChangeAspect="1"/>
          </p:cNvGraphicFramePr>
          <p:nvPr/>
        </p:nvGraphicFramePr>
        <p:xfrm>
          <a:off x="1228750" y="2205038"/>
          <a:ext cx="1543050" cy="784225"/>
        </p:xfrm>
        <a:graphic>
          <a:graphicData uri="http://schemas.openxmlformats.org/presentationml/2006/ole">
            <p:oleObj spid="_x0000_s14338" name="Equation" r:id="rId3" imgW="850680" imgH="431640" progId="Equation.DSMT4">
              <p:embed/>
            </p:oleObj>
          </a:graphicData>
        </a:graphic>
      </p:graphicFrame>
      <p:graphicFrame>
        <p:nvGraphicFramePr>
          <p:cNvPr id="17411" name="Object 6"/>
          <p:cNvGraphicFramePr>
            <a:graphicFrameLocks noChangeAspect="1"/>
          </p:cNvGraphicFramePr>
          <p:nvPr/>
        </p:nvGraphicFramePr>
        <p:xfrm>
          <a:off x="1245890" y="3098800"/>
          <a:ext cx="1885950" cy="2562225"/>
        </p:xfrm>
        <a:graphic>
          <a:graphicData uri="http://schemas.openxmlformats.org/presentationml/2006/ole">
            <p:oleObj spid="_x0000_s14339" name="Equation" r:id="rId4" imgW="1193760" imgH="1625400" progId="Equation.DSMT4">
              <p:embed/>
            </p:oleObj>
          </a:graphicData>
        </a:graphic>
      </p:graphicFrame>
      <p:graphicFrame>
        <p:nvGraphicFramePr>
          <p:cNvPr id="17412" name="Object 8"/>
          <p:cNvGraphicFramePr>
            <a:graphicFrameLocks noChangeAspect="1"/>
          </p:cNvGraphicFramePr>
          <p:nvPr/>
        </p:nvGraphicFramePr>
        <p:xfrm>
          <a:off x="4800600" y="2341563"/>
          <a:ext cx="3875088" cy="727075"/>
        </p:xfrm>
        <a:graphic>
          <a:graphicData uri="http://schemas.openxmlformats.org/presentationml/2006/ole">
            <p:oleObj spid="_x0000_s14340" name="方程式" r:id="rId5" imgW="2031840" imgH="431640" progId="Equation.3">
              <p:embed/>
            </p:oleObj>
          </a:graphicData>
        </a:graphic>
      </p:graphicFrame>
      <p:graphicFrame>
        <p:nvGraphicFramePr>
          <p:cNvPr id="17413" name="Object 11"/>
          <p:cNvGraphicFramePr>
            <a:graphicFrameLocks noChangeAspect="1"/>
          </p:cNvGraphicFramePr>
          <p:nvPr/>
        </p:nvGraphicFramePr>
        <p:xfrm>
          <a:off x="4784725" y="4086225"/>
          <a:ext cx="3895725" cy="1574800"/>
        </p:xfrm>
        <a:graphic>
          <a:graphicData uri="http://schemas.openxmlformats.org/presentationml/2006/ole">
            <p:oleObj spid="_x0000_s14341" name="Equation" r:id="rId6" imgW="2323800" imgH="939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F06B06F-E85C-47E9-9C04-3F17F07147F1}" type="slidenum">
              <a:rPr lang="en-US" altLang="zh-TW" smtClean="0">
                <a:ea typeface="新細明體" charset="-120"/>
              </a:rPr>
              <a:pPr/>
              <a:t>2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dirty="0" smtClean="0">
                <a:ea typeface="全真楷書" pitchFamily="49" charset="-120"/>
              </a:rPr>
              <a:t>Outline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936104" y="2560257"/>
            <a:ext cx="81003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71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</a:rPr>
              <a:t>2.1 Fundamentals of acoustics</a:t>
            </a:r>
          </a:p>
          <a:p>
            <a:pPr indent="17145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400" dirty="0" smtClean="0">
                <a:latin typeface="Times New Roman" pitchFamily="18" charset="0"/>
                <a:ea typeface="新細明體" pitchFamily="18" charset="-120"/>
                <a:cs typeface="Times New Roman" pitchFamily="18" charset="0"/>
                <a:sym typeface="Wingdings" pitchFamily="2" charset="2"/>
              </a:rPr>
              <a:t>2</a:t>
            </a: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  <a:sym typeface="Wingdings" pitchFamily="2" charset="2"/>
              </a:rPr>
              <a:t>.2 </a:t>
            </a:r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</a:rPr>
              <a:t>Sound field representation using basis function expansion</a:t>
            </a:r>
          </a:p>
          <a:p>
            <a:pPr marL="630238" indent="-4587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2.3 </a:t>
            </a:r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</a:rPr>
              <a:t>Sound field representation using Kirchhoff-Helmholtz integral equation</a:t>
            </a:r>
          </a:p>
          <a:p>
            <a:pPr marL="719138" indent="-547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2.4 </a:t>
            </a:r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</a:rPr>
              <a:t>Inverse problems and ill-posedness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6713273-3B43-49B9-8B21-3936E392902A}" type="slidenum">
              <a:rPr lang="en-US" altLang="zh-TW" smtClean="0">
                <a:ea typeface="新細明體" charset="-120"/>
              </a:rPr>
              <a:pPr/>
              <a:t>20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>
          <a:xfrm>
            <a:off x="976064" y="476250"/>
            <a:ext cx="7772400" cy="1104900"/>
          </a:xfrm>
        </p:spPr>
        <p:txBody>
          <a:bodyPr/>
          <a:lstStyle/>
          <a:p>
            <a:pPr eaLnBrk="1" hangingPunct="1"/>
            <a:r>
              <a:rPr lang="en-US" altLang="zh-TW" sz="3600" dirty="0" smtClean="0"/>
              <a:t>Acoustic intensity</a:t>
            </a:r>
          </a:p>
        </p:txBody>
      </p:sp>
      <p:sp>
        <p:nvSpPr>
          <p:cNvPr id="1843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48072" y="1752600"/>
            <a:ext cx="7772400" cy="4340225"/>
          </a:xfrm>
        </p:spPr>
        <p:txBody>
          <a:bodyPr>
            <a:normAutofit lnSpcReduction="10000"/>
          </a:bodyPr>
          <a:lstStyle/>
          <a:p>
            <a:pPr eaLnBrk="1" hangingPunct="1">
              <a:buFont typeface="Monotype Sorts" pitchFamily="2" charset="2"/>
              <a:buNone/>
            </a:pPr>
            <a:endParaRPr lang="en-US" altLang="zh-TW" sz="2400" dirty="0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z="2400" dirty="0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z="2400" dirty="0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z="2400" dirty="0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2000" dirty="0" smtClean="0"/>
              <a:t>Instantaneous acoustic </a:t>
            </a:r>
            <a:r>
              <a:rPr lang="en-US" altLang="zh-TW" sz="2000" dirty="0" smtClean="0">
                <a:solidFill>
                  <a:srgbClr val="FF3300"/>
                </a:solidFill>
              </a:rPr>
              <a:t>intensity</a:t>
            </a:r>
            <a:r>
              <a:rPr lang="en-US" altLang="zh-TW" sz="2000" dirty="0" smtClean="0"/>
              <a:t> (W/m</a:t>
            </a:r>
            <a:r>
              <a:rPr lang="en-US" altLang="zh-TW" sz="2000" baseline="30000" dirty="0" smtClean="0"/>
              <a:t>2</a:t>
            </a:r>
            <a:r>
              <a:rPr lang="en-US" altLang="zh-TW" sz="2000" dirty="0" smtClean="0"/>
              <a:t>):</a:t>
            </a:r>
          </a:p>
          <a:p>
            <a:pPr eaLnBrk="1" hangingPunct="1">
              <a:spcBef>
                <a:spcPct val="0"/>
              </a:spcBef>
              <a:buFont typeface="Monotype Sorts" pitchFamily="2" charset="2"/>
              <a:buNone/>
            </a:pPr>
            <a:endParaRPr lang="en-US" altLang="zh-TW" sz="2400" dirty="0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z="2400" dirty="0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2000" dirty="0" smtClean="0"/>
              <a:t>* (N/m</a:t>
            </a:r>
            <a:r>
              <a:rPr lang="en-US" altLang="zh-TW" sz="2000" baseline="30000" dirty="0" smtClean="0"/>
              <a:t>2</a:t>
            </a:r>
            <a:r>
              <a:rPr lang="en-US" altLang="zh-TW" sz="2000" dirty="0" smtClean="0"/>
              <a:t>)(m/s) = (</a:t>
            </a:r>
            <a:r>
              <a:rPr lang="en-US" altLang="zh-TW" sz="2000" dirty="0" err="1" smtClean="0"/>
              <a:t>N.m</a:t>
            </a:r>
            <a:r>
              <a:rPr lang="en-US" altLang="zh-TW" sz="2000" dirty="0" smtClean="0"/>
              <a:t>)/s/m</a:t>
            </a:r>
            <a:r>
              <a:rPr lang="en-US" altLang="zh-TW" sz="2000" baseline="30000" dirty="0" smtClean="0"/>
              <a:t>2</a:t>
            </a:r>
            <a:r>
              <a:rPr lang="en-US" altLang="zh-TW" sz="2000" dirty="0" smtClean="0"/>
              <a:t> </a:t>
            </a:r>
            <a:r>
              <a:rPr lang="en-US" altLang="zh-TW" sz="2000" dirty="0" smtClean="0">
                <a:sym typeface="Wingdings" pitchFamily="2" charset="2"/>
              </a:rPr>
              <a:t>energy flow per unit time per unit area power flow per unit area</a:t>
            </a:r>
            <a:endParaRPr lang="en-US" altLang="zh-TW" sz="2000" dirty="0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2000" dirty="0" smtClean="0"/>
              <a:t>* Acoustic </a:t>
            </a:r>
            <a:r>
              <a:rPr lang="en-US" altLang="zh-TW" sz="2000" dirty="0" smtClean="0">
                <a:solidFill>
                  <a:srgbClr val="FF3300"/>
                </a:solidFill>
              </a:rPr>
              <a:t>energy</a:t>
            </a:r>
            <a:r>
              <a:rPr lang="en-US" altLang="zh-TW" sz="2000" dirty="0" smtClean="0"/>
              <a:t> density (</a:t>
            </a:r>
            <a:r>
              <a:rPr lang="en-US" altLang="zh-TW" sz="2000" i="1" dirty="0" smtClean="0"/>
              <a:t>w</a:t>
            </a:r>
            <a:r>
              <a:rPr lang="en-US" altLang="zh-TW" sz="2000" dirty="0" smtClean="0"/>
              <a:t>) 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2000" dirty="0" smtClean="0"/>
              <a:t>   = </a:t>
            </a:r>
            <a:r>
              <a:rPr lang="en-US" altLang="zh-TW" sz="2000" dirty="0" smtClean="0">
                <a:solidFill>
                  <a:srgbClr val="3366FF"/>
                </a:solidFill>
              </a:rPr>
              <a:t>Kinetic</a:t>
            </a:r>
            <a:r>
              <a:rPr lang="en-US" altLang="zh-TW" sz="2000" dirty="0" smtClean="0"/>
              <a:t> energy density (</a:t>
            </a:r>
            <a:r>
              <a:rPr lang="en-US" altLang="zh-TW" sz="2000" i="1" dirty="0" smtClean="0"/>
              <a:t>E</a:t>
            </a:r>
            <a:r>
              <a:rPr lang="en-US" altLang="zh-TW" sz="2000" i="1" baseline="-25000" dirty="0" smtClean="0"/>
              <a:t>K</a:t>
            </a:r>
            <a:r>
              <a:rPr lang="en-US" altLang="zh-TW" sz="2000" dirty="0" smtClean="0"/>
              <a:t>) + </a:t>
            </a:r>
            <a:r>
              <a:rPr lang="en-US" altLang="zh-TW" sz="2000" dirty="0" smtClean="0">
                <a:solidFill>
                  <a:srgbClr val="3366FF"/>
                </a:solidFill>
              </a:rPr>
              <a:t>Potential</a:t>
            </a:r>
            <a:r>
              <a:rPr lang="en-US" altLang="zh-TW" sz="2000" dirty="0" smtClean="0"/>
              <a:t> energy density (</a:t>
            </a:r>
            <a:r>
              <a:rPr lang="en-US" altLang="zh-TW" sz="2000" i="1" dirty="0" smtClean="0"/>
              <a:t>E</a:t>
            </a:r>
            <a:r>
              <a:rPr lang="en-US" altLang="zh-TW" sz="2000" i="1" baseline="-25000" dirty="0" smtClean="0"/>
              <a:t>P</a:t>
            </a:r>
            <a:r>
              <a:rPr lang="en-US" altLang="zh-TW" sz="2000" dirty="0" smtClean="0"/>
              <a:t>)</a:t>
            </a:r>
          </a:p>
        </p:txBody>
      </p:sp>
      <p:graphicFrame>
        <p:nvGraphicFramePr>
          <p:cNvPr id="18434" name="Object 9"/>
          <p:cNvGraphicFramePr>
            <a:graphicFrameLocks noChangeAspect="1"/>
          </p:cNvGraphicFramePr>
          <p:nvPr/>
        </p:nvGraphicFramePr>
        <p:xfrm>
          <a:off x="1203473" y="1728788"/>
          <a:ext cx="6392863" cy="1700212"/>
        </p:xfrm>
        <a:graphic>
          <a:graphicData uri="http://schemas.openxmlformats.org/presentationml/2006/ole">
            <p:oleObj spid="_x0000_s15362" name="Equation" r:id="rId3" imgW="3543120" imgH="939600" progId="Equation.DSMT4">
              <p:embed/>
            </p:oleObj>
          </a:graphicData>
        </a:graphic>
      </p:graphicFrame>
      <p:graphicFrame>
        <p:nvGraphicFramePr>
          <p:cNvPr id="18435" name="Object 11"/>
          <p:cNvGraphicFramePr>
            <a:graphicFrameLocks noChangeAspect="1"/>
          </p:cNvGraphicFramePr>
          <p:nvPr/>
        </p:nvGraphicFramePr>
        <p:xfrm>
          <a:off x="2570163" y="3861048"/>
          <a:ext cx="2598737" cy="577850"/>
        </p:xfrm>
        <a:graphic>
          <a:graphicData uri="http://schemas.openxmlformats.org/presentationml/2006/ole">
            <p:oleObj spid="_x0000_s15363" name="Equation" r:id="rId4" imgW="914400" imgH="203040" progId="Equation.DSMT4">
              <p:embed/>
            </p:oleObj>
          </a:graphicData>
        </a:graphic>
      </p:graphicFrame>
      <p:sp>
        <p:nvSpPr>
          <p:cNvPr id="18439" name="Text Box 12"/>
          <p:cNvSpPr txBox="1">
            <a:spLocks noChangeArrowheads="1"/>
          </p:cNvSpPr>
          <p:nvPr/>
        </p:nvSpPr>
        <p:spPr bwMode="auto">
          <a:xfrm>
            <a:off x="6659563" y="4005263"/>
            <a:ext cx="792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000">
                <a:solidFill>
                  <a:schemeClr val="tx1"/>
                </a:solidFill>
              </a:rPr>
              <a:t>(1-31)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E989E1-6A63-4A38-BD43-7CF592E34E60}" type="slidenum">
              <a:rPr lang="en-US" altLang="zh-TW" smtClean="0">
                <a:ea typeface="新細明體" charset="-120"/>
              </a:rPr>
              <a:pPr/>
              <a:t>21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94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 smtClean="0"/>
              <a:t>1-8  Speed of sound</a:t>
            </a:r>
          </a:p>
        </p:txBody>
      </p:sp>
      <p:sp>
        <p:nvSpPr>
          <p:cNvPr id="194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* Speed of sound (</a:t>
            </a:r>
            <a:r>
              <a:rPr lang="en-US" altLang="zh-TW" i="1" smtClean="0"/>
              <a:t>c</a:t>
            </a:r>
            <a:r>
              <a:rPr lang="en-US" altLang="zh-TW" smtClean="0"/>
              <a:t>):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* For ideal gas, 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</p:txBody>
      </p:sp>
      <p:graphicFrame>
        <p:nvGraphicFramePr>
          <p:cNvPr id="19458" name="Object 4"/>
          <p:cNvGraphicFramePr>
            <a:graphicFrameLocks noChangeAspect="1"/>
          </p:cNvGraphicFramePr>
          <p:nvPr/>
        </p:nvGraphicFramePr>
        <p:xfrm>
          <a:off x="2725738" y="2028130"/>
          <a:ext cx="1682750" cy="1112838"/>
        </p:xfrm>
        <a:graphic>
          <a:graphicData uri="http://schemas.openxmlformats.org/presentationml/2006/ole">
            <p:oleObj spid="_x0000_s16386" name="Equation" r:id="rId3" imgW="787320" imgH="520560" progId="Equation.DSMT4">
              <p:embed/>
            </p:oleObj>
          </a:graphicData>
        </a:graphic>
      </p:graphicFrame>
      <p:graphicFrame>
        <p:nvGraphicFramePr>
          <p:cNvPr id="19459" name="Object 5"/>
          <p:cNvGraphicFramePr>
            <a:graphicFrameLocks noChangeAspect="1"/>
          </p:cNvGraphicFramePr>
          <p:nvPr/>
        </p:nvGraphicFramePr>
        <p:xfrm>
          <a:off x="3348038" y="3861048"/>
          <a:ext cx="3895725" cy="947737"/>
        </p:xfrm>
        <a:graphic>
          <a:graphicData uri="http://schemas.openxmlformats.org/presentationml/2006/ole">
            <p:oleObj spid="_x0000_s16387" name="Equation" r:id="rId4" imgW="1879560" imgH="457200" progId="Equation.DSMT4">
              <p:embed/>
            </p:oleObj>
          </a:graphicData>
        </a:graphic>
      </p:graphicFrame>
      <p:graphicFrame>
        <p:nvGraphicFramePr>
          <p:cNvPr id="19460" name="Object 6"/>
          <p:cNvGraphicFramePr>
            <a:graphicFrameLocks noChangeAspect="1"/>
          </p:cNvGraphicFramePr>
          <p:nvPr/>
        </p:nvGraphicFramePr>
        <p:xfrm>
          <a:off x="4894263" y="5013325"/>
          <a:ext cx="2381250" cy="968375"/>
        </p:xfrm>
        <a:graphic>
          <a:graphicData uri="http://schemas.openxmlformats.org/presentationml/2006/ole">
            <p:oleObj spid="_x0000_s16388" name="Equation" r:id="rId5" imgW="1815840" imgH="736560" progId="Equation.DSMT4">
              <p:embed/>
            </p:oleObj>
          </a:graphicData>
        </a:graphic>
      </p:graphicFrame>
      <p:sp>
        <p:nvSpPr>
          <p:cNvPr id="19464" name="Text Box 7"/>
          <p:cNvSpPr txBox="1">
            <a:spLocks noChangeArrowheads="1"/>
          </p:cNvSpPr>
          <p:nvPr/>
        </p:nvSpPr>
        <p:spPr bwMode="auto">
          <a:xfrm>
            <a:off x="1474788" y="5949950"/>
            <a:ext cx="68421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* Speed of sound in water is about 5 times as large as in the air.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1468223-13A8-4926-8D8E-CBF53B61858C}" type="slidenum">
              <a:rPr lang="en-US" altLang="zh-TW" smtClean="0">
                <a:ea typeface="新細明體" charset="-120"/>
              </a:rPr>
              <a:pPr/>
              <a:t>22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215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>
                <a:ea typeface="全真中隸書" pitchFamily="49" charset="-120"/>
              </a:rPr>
              <a:t>1-9 </a:t>
            </a:r>
            <a:r>
              <a:rPr lang="zh-TW" altLang="en-US" sz="3600" smtClean="0">
                <a:ea typeface="全真中隸書" pitchFamily="49" charset="-120"/>
              </a:rPr>
              <a:t>簡諧分析 </a:t>
            </a:r>
            <a:r>
              <a:rPr lang="en-US" altLang="zh-TW" sz="3600" smtClean="0">
                <a:ea typeface="全真中隸書" pitchFamily="49" charset="-120"/>
              </a:rPr>
              <a:t>(Harmonic analysis)</a:t>
            </a:r>
          </a:p>
        </p:txBody>
      </p:sp>
      <p:sp>
        <p:nvSpPr>
          <p:cNvPr id="215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 </a:t>
            </a:r>
            <a:r>
              <a:rPr lang="en-US" altLang="zh-TW" sz="2800" smtClean="0"/>
              <a:t>Sinusoidal plane wave: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 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</p:txBody>
      </p:sp>
      <p:graphicFrame>
        <p:nvGraphicFramePr>
          <p:cNvPr id="21506" name="Object 4"/>
          <p:cNvGraphicFramePr>
            <a:graphicFrameLocks noChangeAspect="1"/>
          </p:cNvGraphicFramePr>
          <p:nvPr/>
        </p:nvGraphicFramePr>
        <p:xfrm>
          <a:off x="2987824" y="2002929"/>
          <a:ext cx="3933825" cy="561975"/>
        </p:xfrm>
        <a:graphic>
          <a:graphicData uri="http://schemas.openxmlformats.org/presentationml/2006/ole">
            <p:oleObj spid="_x0000_s18434" name="方程式" r:id="rId3" imgW="1409400" imgH="203040" progId="Equation.3">
              <p:embed/>
            </p:oleObj>
          </a:graphicData>
        </a:graphic>
      </p:graphicFrame>
      <p:sp>
        <p:nvSpPr>
          <p:cNvPr id="21512" name="Text Box 6"/>
          <p:cNvSpPr txBox="1">
            <a:spLocks noChangeArrowheads="1"/>
          </p:cNvSpPr>
          <p:nvPr/>
        </p:nvSpPr>
        <p:spPr bwMode="auto">
          <a:xfrm>
            <a:off x="1042988" y="2611760"/>
            <a:ext cx="49688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2400" i="1" dirty="0">
                <a:solidFill>
                  <a:schemeClr val="tx1"/>
                </a:solidFill>
              </a:rPr>
              <a:t>A</a:t>
            </a:r>
            <a:r>
              <a:rPr kumimoji="1" lang="en-US" altLang="zh-TW" sz="2400" dirty="0">
                <a:solidFill>
                  <a:schemeClr val="tx1"/>
                </a:solidFill>
              </a:rPr>
              <a:t>: </a:t>
            </a:r>
            <a:r>
              <a:rPr kumimoji="1" lang="en-US" altLang="zh-TW" sz="2400" dirty="0" smtClean="0">
                <a:solidFill>
                  <a:schemeClr val="tx1"/>
                </a:solidFill>
              </a:rPr>
              <a:t> amplitude</a:t>
            </a:r>
            <a:r>
              <a:rPr kumimoji="1" lang="en-US" altLang="zh-TW" sz="2400" dirty="0">
                <a:solidFill>
                  <a:schemeClr val="tx1"/>
                </a:solidFill>
              </a:rPr>
              <a:t>,  </a:t>
            </a:r>
            <a:r>
              <a:rPr kumimoji="1" lang="en-US" altLang="zh-TW" sz="2400" i="1" dirty="0" smtClean="0">
                <a:solidFill>
                  <a:srgbClr val="FF3300"/>
                </a:solidFill>
              </a:rPr>
              <a:t>k</a:t>
            </a:r>
            <a:r>
              <a:rPr kumimoji="1" lang="en-US" altLang="zh-TW" sz="2400" dirty="0">
                <a:solidFill>
                  <a:srgbClr val="FF3300"/>
                </a:solidFill>
              </a:rPr>
              <a:t>: wave number</a:t>
            </a:r>
            <a:r>
              <a:rPr kumimoji="1" lang="en-US" altLang="zh-TW" sz="2400" dirty="0">
                <a:solidFill>
                  <a:schemeClr val="tx1"/>
                </a:solidFill>
              </a:rPr>
              <a:t>       </a:t>
            </a:r>
            <a:endParaRPr kumimoji="1" lang="el-GR" altLang="zh-TW" sz="2400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1507" name="Object 7"/>
          <p:cNvGraphicFramePr>
            <a:graphicFrameLocks noChangeAspect="1"/>
          </p:cNvGraphicFramePr>
          <p:nvPr/>
        </p:nvGraphicFramePr>
        <p:xfrm>
          <a:off x="1090613" y="3138488"/>
          <a:ext cx="6145212" cy="866775"/>
        </p:xfrm>
        <a:graphic>
          <a:graphicData uri="http://schemas.openxmlformats.org/presentationml/2006/ole">
            <p:oleObj spid="_x0000_s18435" name="Equation" r:id="rId4" imgW="3060360" imgH="431640" progId="Equation.DSMT4">
              <p:embed/>
            </p:oleObj>
          </a:graphicData>
        </a:graphic>
      </p:graphicFrame>
      <p:graphicFrame>
        <p:nvGraphicFramePr>
          <p:cNvPr id="21508" name="Object 8"/>
          <p:cNvGraphicFramePr>
            <a:graphicFrameLocks noChangeAspect="1"/>
          </p:cNvGraphicFramePr>
          <p:nvPr/>
        </p:nvGraphicFramePr>
        <p:xfrm>
          <a:off x="2076450" y="3963988"/>
          <a:ext cx="2711450" cy="1898650"/>
        </p:xfrm>
        <a:graphic>
          <a:graphicData uri="http://schemas.openxmlformats.org/presentationml/2006/ole">
            <p:oleObj spid="_x0000_s18436" name="Equation" r:id="rId5" imgW="1231560" imgH="863280" progId="Equation.DSMT4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D85FF32-2145-465B-9FDF-5EBA14C9A962}" type="slidenum">
              <a:rPr lang="en-US" altLang="zh-TW" smtClean="0">
                <a:ea typeface="新細明體" charset="-120"/>
              </a:rPr>
              <a:pPr/>
              <a:t>23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235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200" smtClean="0">
                <a:ea typeface="全真中隸書" pitchFamily="49" charset="-120"/>
              </a:rPr>
              <a:t>Analogy between the space and time domains</a:t>
            </a:r>
          </a:p>
        </p:txBody>
      </p:sp>
      <p:sp>
        <p:nvSpPr>
          <p:cNvPr id="235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 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 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</p:txBody>
      </p:sp>
      <p:graphicFrame>
        <p:nvGraphicFramePr>
          <p:cNvPr id="23554" name="Object 4"/>
          <p:cNvGraphicFramePr>
            <a:graphicFrameLocks noChangeAspect="1"/>
          </p:cNvGraphicFramePr>
          <p:nvPr/>
        </p:nvGraphicFramePr>
        <p:xfrm>
          <a:off x="1074489" y="2852738"/>
          <a:ext cx="7673975" cy="1254125"/>
        </p:xfrm>
        <a:graphic>
          <a:graphicData uri="http://schemas.openxmlformats.org/presentationml/2006/ole">
            <p:oleObj spid="_x0000_s19458" name="Equation" r:id="rId3" imgW="2857320" imgH="609480" progId="Equation.DSMT4">
              <p:embed/>
            </p:oleObj>
          </a:graphicData>
        </a:graphic>
      </p:graphicFrame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987675" y="4430713"/>
            <a:ext cx="1439863" cy="1158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2000">
                <a:solidFill>
                  <a:srgbClr val="3366FF"/>
                </a:solidFill>
              </a:rPr>
              <a:t>Temporal</a:t>
            </a:r>
            <a:r>
              <a:rPr kumimoji="1" lang="en-US" altLang="zh-TW" sz="2000">
                <a:solidFill>
                  <a:schemeClr val="tx1"/>
                </a:solidFill>
              </a:rPr>
              <a:t> frequency</a:t>
            </a:r>
          </a:p>
          <a:p>
            <a:pPr>
              <a:spcBef>
                <a:spcPct val="50000"/>
              </a:spcBef>
            </a:pPr>
            <a:r>
              <a:rPr kumimoji="1" lang="en-US" altLang="zh-TW" sz="2000">
                <a:solidFill>
                  <a:schemeClr val="tx1"/>
                </a:solidFill>
              </a:rPr>
              <a:t>(rad/s)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7235825" y="4437063"/>
            <a:ext cx="1439863" cy="1158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2000">
                <a:solidFill>
                  <a:srgbClr val="3366FF"/>
                </a:solidFill>
              </a:rPr>
              <a:t>Spatial</a:t>
            </a:r>
            <a:r>
              <a:rPr kumimoji="1" lang="en-US" altLang="zh-TW" sz="2000">
                <a:solidFill>
                  <a:schemeClr val="tx1"/>
                </a:solidFill>
              </a:rPr>
              <a:t> frequency</a:t>
            </a:r>
          </a:p>
          <a:p>
            <a:pPr>
              <a:spcBef>
                <a:spcPct val="50000"/>
              </a:spcBef>
            </a:pPr>
            <a:r>
              <a:rPr kumimoji="1" lang="en-US" altLang="zh-TW" sz="2000">
                <a:solidFill>
                  <a:schemeClr val="tx1"/>
                </a:solidFill>
              </a:rPr>
              <a:t>(rad/m)</a:t>
            </a:r>
          </a:p>
        </p:txBody>
      </p:sp>
      <p:sp>
        <p:nvSpPr>
          <p:cNvPr id="23561" name="Text Box 12"/>
          <p:cNvSpPr txBox="1">
            <a:spLocks noChangeArrowheads="1"/>
          </p:cNvSpPr>
          <p:nvPr/>
        </p:nvSpPr>
        <p:spPr bwMode="auto">
          <a:xfrm>
            <a:off x="1476375" y="1844675"/>
            <a:ext cx="2447925" cy="588963"/>
          </a:xfrm>
          <a:prstGeom prst="rect">
            <a:avLst/>
          </a:prstGeom>
          <a:solidFill>
            <a:srgbClr val="FFFF66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3200">
                <a:solidFill>
                  <a:srgbClr val="0000FF"/>
                </a:solidFill>
              </a:rPr>
              <a:t>Time domain</a:t>
            </a:r>
          </a:p>
        </p:txBody>
      </p:sp>
      <p:sp>
        <p:nvSpPr>
          <p:cNvPr id="23562" name="Text Box 13"/>
          <p:cNvSpPr txBox="1">
            <a:spLocks noChangeArrowheads="1"/>
          </p:cNvSpPr>
          <p:nvPr/>
        </p:nvSpPr>
        <p:spPr bwMode="auto">
          <a:xfrm>
            <a:off x="4932363" y="1844675"/>
            <a:ext cx="2735262" cy="588963"/>
          </a:xfrm>
          <a:prstGeom prst="rect">
            <a:avLst/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3200">
                <a:solidFill>
                  <a:srgbClr val="FF3300"/>
                </a:solidFill>
              </a:rPr>
              <a:t>Spatial domain</a:t>
            </a:r>
          </a:p>
        </p:txBody>
      </p:sp>
      <p:graphicFrame>
        <p:nvGraphicFramePr>
          <p:cNvPr id="23555" name="Object 16"/>
          <p:cNvGraphicFramePr>
            <a:graphicFrameLocks noChangeAspect="1"/>
          </p:cNvGraphicFramePr>
          <p:nvPr/>
        </p:nvGraphicFramePr>
        <p:xfrm>
          <a:off x="1258888" y="5661025"/>
          <a:ext cx="1081087" cy="466725"/>
        </p:xfrm>
        <a:graphic>
          <a:graphicData uri="http://schemas.openxmlformats.org/presentationml/2006/ole">
            <p:oleObj spid="_x0000_s19459" name="Equation" r:id="rId4" imgW="469800" imgH="203040" progId="Equation.DSMT4">
              <p:embed/>
            </p:oleObj>
          </a:graphicData>
        </a:graphic>
      </p:graphicFrame>
      <p:sp>
        <p:nvSpPr>
          <p:cNvPr id="23563" name="Text Box 17"/>
          <p:cNvSpPr txBox="1">
            <a:spLocks noChangeArrowheads="1"/>
          </p:cNvSpPr>
          <p:nvPr/>
        </p:nvSpPr>
        <p:spPr bwMode="auto">
          <a:xfrm>
            <a:off x="2484438" y="5667375"/>
            <a:ext cx="525621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olidFill>
                  <a:srgbClr val="0000FF"/>
                </a:solidFill>
              </a:rPr>
              <a:t>A wave travels 1 wavelength per cycle, so it will travel </a:t>
            </a:r>
            <a:r>
              <a:rPr lang="el-GR" altLang="zh-TW" sz="1800" i="1">
                <a:solidFill>
                  <a:srgbClr val="0000FF"/>
                </a:solidFill>
                <a:cs typeface="Times New Roman" pitchFamily="18" charset="0"/>
              </a:rPr>
              <a:t>λ</a:t>
            </a:r>
            <a:r>
              <a:rPr lang="en-US" altLang="zh-TW" sz="1800" i="1">
                <a:solidFill>
                  <a:srgbClr val="0000FF"/>
                </a:solidFill>
                <a:cs typeface="Times New Roman" pitchFamily="18" charset="0"/>
              </a:rPr>
              <a:t>f</a:t>
            </a:r>
            <a:r>
              <a:rPr lang="en-US" altLang="zh-TW" sz="1800">
                <a:solidFill>
                  <a:srgbClr val="0000FF"/>
                </a:solidFill>
                <a:cs typeface="Times New Roman" pitchFamily="18" charset="0"/>
              </a:rPr>
              <a:t>  in one second.</a:t>
            </a:r>
            <a:endParaRPr lang="el-GR" altLang="zh-TW" sz="1800">
              <a:solidFill>
                <a:srgbClr val="0000FF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511744A-6E65-4D2E-8074-83BEBA84125D}" type="slidenum">
              <a:rPr lang="en-US" altLang="zh-TW" smtClean="0">
                <a:ea typeface="新細明體" charset="-120"/>
              </a:rPr>
              <a:pPr/>
              <a:t>24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>
                <a:ea typeface="全真中隸書" pitchFamily="49" charset="-120"/>
              </a:rPr>
              <a:t>Wave speed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628775"/>
            <a:ext cx="7772400" cy="4114800"/>
          </a:xfrm>
        </p:spPr>
        <p:txBody>
          <a:bodyPr/>
          <a:lstStyle/>
          <a:p>
            <a:pPr marL="87313" indent="-87313" eaLnBrk="1" hangingPunct="1">
              <a:buFont typeface="Monotype Sorts" pitchFamily="2" charset="2"/>
              <a:buNone/>
            </a:pPr>
            <a:r>
              <a:rPr lang="en-US" altLang="zh-TW" smtClean="0"/>
              <a:t> </a:t>
            </a:r>
            <a:r>
              <a:rPr lang="en-US" altLang="zh-TW" sz="2400" smtClean="0">
                <a:solidFill>
                  <a:srgbClr val="3366FF"/>
                </a:solidFill>
              </a:rPr>
              <a:t>Wave front (</a:t>
            </a:r>
            <a:r>
              <a:rPr lang="zh-TW" altLang="en-US" sz="2400" smtClean="0">
                <a:solidFill>
                  <a:srgbClr val="3366FF"/>
                </a:solidFill>
              </a:rPr>
              <a:t>波前</a:t>
            </a:r>
            <a:r>
              <a:rPr lang="en-US" altLang="zh-TW" sz="2400" smtClean="0">
                <a:solidFill>
                  <a:srgbClr val="3366FF"/>
                </a:solidFill>
              </a:rPr>
              <a:t>)</a:t>
            </a:r>
            <a:r>
              <a:rPr lang="en-US" altLang="zh-TW" sz="2400" smtClean="0"/>
              <a:t>: constant </a:t>
            </a:r>
            <a:r>
              <a:rPr lang="en-US" altLang="zh-TW" sz="2400" smtClean="0">
                <a:solidFill>
                  <a:srgbClr val="FF3300"/>
                </a:solidFill>
              </a:rPr>
              <a:t>magnitude/phase</a:t>
            </a:r>
            <a:r>
              <a:rPr lang="en-US" altLang="zh-TW" sz="2400" smtClean="0"/>
              <a:t> contour of wave motion  Ex. Ripples in a pond</a:t>
            </a:r>
          </a:p>
        </p:txBody>
      </p:sp>
      <p:graphicFrame>
        <p:nvGraphicFramePr>
          <p:cNvPr id="24578" name="Object 7"/>
          <p:cNvGraphicFramePr>
            <a:graphicFrameLocks noChangeAspect="1"/>
          </p:cNvGraphicFramePr>
          <p:nvPr/>
        </p:nvGraphicFramePr>
        <p:xfrm>
          <a:off x="866775" y="2582863"/>
          <a:ext cx="7923213" cy="3149600"/>
        </p:xfrm>
        <a:graphic>
          <a:graphicData uri="http://schemas.openxmlformats.org/presentationml/2006/ole">
            <p:oleObj spid="_x0000_s20482" name="Equation" r:id="rId3" imgW="3708360" imgH="1473120" progId="Equation.DSMT4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A1B7647-9003-47E0-A457-1F487CB09FB7}" type="slidenum">
              <a:rPr lang="en-US" altLang="zh-TW" smtClean="0">
                <a:ea typeface="新細明體" charset="-120"/>
              </a:rPr>
              <a:pPr/>
              <a:t>25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2560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549275"/>
            <a:ext cx="7772400" cy="682625"/>
          </a:xfrm>
          <a:noFill/>
        </p:spPr>
        <p:txBody>
          <a:bodyPr/>
          <a:lstStyle/>
          <a:p>
            <a:pPr eaLnBrk="1" hangingPunct="1"/>
            <a:r>
              <a:rPr lang="en-US" altLang="zh-TW" sz="3600" smtClean="0"/>
              <a:t>Complex </a:t>
            </a:r>
            <a:r>
              <a:rPr lang="en-US" altLang="zh-TW" sz="3600" smtClean="0">
                <a:solidFill>
                  <a:srgbClr val="FF3300"/>
                </a:solidFill>
              </a:rPr>
              <a:t>Phasor</a:t>
            </a:r>
            <a:r>
              <a:rPr lang="en-US" altLang="zh-TW" sz="3600" smtClean="0"/>
              <a:t>: harmonic, pure-tone</a:t>
            </a:r>
          </a:p>
        </p:txBody>
      </p:sp>
      <p:sp>
        <p:nvSpPr>
          <p:cNvPr id="2560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7584" y="1861904"/>
            <a:ext cx="3657600" cy="4663440"/>
          </a:xfrm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z="1800" dirty="0" smtClean="0"/>
              <a:t>Knowing that</a:t>
            </a:r>
          </a:p>
        </p:txBody>
      </p:sp>
      <p:graphicFrame>
        <p:nvGraphicFramePr>
          <p:cNvPr id="25602" name="Object 4"/>
          <p:cNvGraphicFramePr>
            <a:graphicFrameLocks noChangeAspect="1"/>
          </p:cNvGraphicFramePr>
          <p:nvPr/>
        </p:nvGraphicFramePr>
        <p:xfrm>
          <a:off x="1260475" y="3644900"/>
          <a:ext cx="2447925" cy="376238"/>
        </p:xfrm>
        <a:graphic>
          <a:graphicData uri="http://schemas.openxmlformats.org/presentationml/2006/ole">
            <p:oleObj spid="_x0000_s21506" name="方程式" r:id="rId3" imgW="1485720" imgH="228600" progId="Equation.3">
              <p:embed/>
            </p:oleObj>
          </a:graphicData>
        </a:graphic>
      </p:graphicFrame>
      <p:graphicFrame>
        <p:nvGraphicFramePr>
          <p:cNvPr id="25603" name="Object 5"/>
          <p:cNvGraphicFramePr>
            <a:graphicFrameLocks noChangeAspect="1"/>
          </p:cNvGraphicFramePr>
          <p:nvPr/>
        </p:nvGraphicFramePr>
        <p:xfrm>
          <a:off x="4999038" y="3644900"/>
          <a:ext cx="3576637" cy="2655888"/>
        </p:xfrm>
        <a:graphic>
          <a:graphicData uri="http://schemas.openxmlformats.org/presentationml/2006/ole">
            <p:oleObj spid="_x0000_s21507" name="Equation" r:id="rId4" imgW="2654280" imgH="1981080" progId="Equation.DSMT4">
              <p:embed/>
            </p:oleObj>
          </a:graphicData>
        </a:graphic>
      </p:graphicFrame>
      <p:graphicFrame>
        <p:nvGraphicFramePr>
          <p:cNvPr id="25604" name="Object 7"/>
          <p:cNvGraphicFramePr>
            <a:graphicFrameLocks noChangeAspect="1"/>
          </p:cNvGraphicFramePr>
          <p:nvPr/>
        </p:nvGraphicFramePr>
        <p:xfrm>
          <a:off x="900113" y="2205038"/>
          <a:ext cx="3527425" cy="1435100"/>
        </p:xfrm>
        <a:graphic>
          <a:graphicData uri="http://schemas.openxmlformats.org/presentationml/2006/ole">
            <p:oleObj spid="_x0000_s21508" name="Equation" r:id="rId5" imgW="2311200" imgH="939600" progId="Equation.DSMT4">
              <p:embed/>
            </p:oleObj>
          </a:graphicData>
        </a:graphic>
      </p:graphicFrame>
      <p:sp>
        <p:nvSpPr>
          <p:cNvPr id="25610" name="Rectangle 8"/>
          <p:cNvSpPr>
            <a:spLocks noChangeArrowheads="1"/>
          </p:cNvSpPr>
          <p:nvPr/>
        </p:nvSpPr>
        <p:spPr bwMode="auto">
          <a:xfrm>
            <a:off x="1835150" y="2924175"/>
            <a:ext cx="1584325" cy="433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TW" altLang="en-US"/>
          </a:p>
        </p:txBody>
      </p:sp>
      <p:graphicFrame>
        <p:nvGraphicFramePr>
          <p:cNvPr id="25605" name="Object 10"/>
          <p:cNvGraphicFramePr>
            <a:graphicFrameLocks noChangeAspect="1"/>
          </p:cNvGraphicFramePr>
          <p:nvPr/>
        </p:nvGraphicFramePr>
        <p:xfrm>
          <a:off x="5724525" y="2133600"/>
          <a:ext cx="1187450" cy="1223963"/>
        </p:xfrm>
        <a:graphic>
          <a:graphicData uri="http://schemas.openxmlformats.org/presentationml/2006/ole">
            <p:oleObj spid="_x0000_s21509" name="方程式" r:id="rId6" imgW="812520" imgH="838080" progId="Equation.3">
              <p:embed/>
            </p:oleObj>
          </a:graphicData>
        </a:graphic>
      </p:graphicFrame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5003800" y="1700213"/>
            <a:ext cx="3311525" cy="506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en-US" altLang="zh-TW" sz="1800">
                <a:solidFill>
                  <a:srgbClr val="3366FF"/>
                </a:solidFill>
              </a:rPr>
              <a:t>Differentiation</a:t>
            </a:r>
            <a:r>
              <a:rPr lang="en-US" altLang="zh-TW" sz="1800"/>
              <a:t> &amp; </a:t>
            </a:r>
            <a:r>
              <a:rPr lang="en-US" altLang="zh-TW" sz="1800">
                <a:solidFill>
                  <a:srgbClr val="3366FF"/>
                </a:solidFill>
              </a:rPr>
              <a:t>Integration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TW" sz="1800">
                <a:solidFill>
                  <a:srgbClr val="3366FF"/>
                </a:solidFill>
              </a:rPr>
              <a:t>  (</a:t>
            </a:r>
            <a:r>
              <a:rPr lang="en-US" altLang="zh-TW" sz="1800">
                <a:solidFill>
                  <a:srgbClr val="FF3300"/>
                </a:solidFill>
              </a:rPr>
              <a:t>Fourier transform</a:t>
            </a:r>
            <a:r>
              <a:rPr lang="en-US" altLang="zh-TW" sz="1800">
                <a:solidFill>
                  <a:srgbClr val="3366FF"/>
                </a:solidFill>
              </a:rPr>
              <a:t> pair)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684213" y="4076700"/>
            <a:ext cx="40322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olidFill>
                  <a:srgbClr val="3366FF"/>
                </a:solidFill>
              </a:rPr>
              <a:t>Extension</a:t>
            </a:r>
            <a:r>
              <a:rPr lang="en-US" altLang="zh-TW" sz="1800"/>
              <a:t>: narrowband/bandpass signals</a:t>
            </a:r>
          </a:p>
        </p:txBody>
      </p:sp>
      <p:graphicFrame>
        <p:nvGraphicFramePr>
          <p:cNvPr id="25606" name="Object 13"/>
          <p:cNvGraphicFramePr>
            <a:graphicFrameLocks noChangeAspect="1"/>
          </p:cNvGraphicFramePr>
          <p:nvPr/>
        </p:nvGraphicFramePr>
        <p:xfrm>
          <a:off x="879475" y="4475163"/>
          <a:ext cx="3836988" cy="682625"/>
        </p:xfrm>
        <a:graphic>
          <a:graphicData uri="http://schemas.openxmlformats.org/presentationml/2006/ole">
            <p:oleObj spid="_x0000_s21510" name="方程式" r:id="rId7" imgW="2705040" imgH="482400" progId="Equation.3">
              <p:embed/>
            </p:oleObj>
          </a:graphicData>
        </a:graphic>
      </p:graphicFrame>
      <p:sp>
        <p:nvSpPr>
          <p:cNvPr id="25613" name="Text Box 14"/>
          <p:cNvSpPr txBox="1">
            <a:spLocks noChangeArrowheads="1"/>
          </p:cNvSpPr>
          <p:nvPr/>
        </p:nvSpPr>
        <p:spPr bwMode="auto">
          <a:xfrm>
            <a:off x="1187450" y="5157788"/>
            <a:ext cx="15843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/>
              <a:t>(narrowband)</a:t>
            </a:r>
          </a:p>
        </p:txBody>
      </p:sp>
      <p:sp>
        <p:nvSpPr>
          <p:cNvPr id="25614" name="Text Box 15"/>
          <p:cNvSpPr txBox="1">
            <a:spLocks noChangeArrowheads="1"/>
          </p:cNvSpPr>
          <p:nvPr/>
        </p:nvSpPr>
        <p:spPr bwMode="auto">
          <a:xfrm>
            <a:off x="3419475" y="5157788"/>
            <a:ext cx="12969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/>
              <a:t>(baseband)</a:t>
            </a:r>
          </a:p>
        </p:txBody>
      </p:sp>
      <p:sp>
        <p:nvSpPr>
          <p:cNvPr id="25615" name="Text Box 16"/>
          <p:cNvSpPr txBox="1">
            <a:spLocks noChangeArrowheads="1"/>
          </p:cNvSpPr>
          <p:nvPr/>
        </p:nvSpPr>
        <p:spPr bwMode="auto">
          <a:xfrm>
            <a:off x="2987675" y="5084763"/>
            <a:ext cx="428625" cy="792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/>
              <a:t>mo/dem</a:t>
            </a:r>
          </a:p>
        </p:txBody>
      </p:sp>
      <p:sp>
        <p:nvSpPr>
          <p:cNvPr id="25616" name="Text Box 17"/>
          <p:cNvSpPr txBox="1">
            <a:spLocks noChangeArrowheads="1"/>
          </p:cNvSpPr>
          <p:nvPr/>
        </p:nvSpPr>
        <p:spPr bwMode="auto">
          <a:xfrm>
            <a:off x="4859338" y="3284538"/>
            <a:ext cx="33845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/>
              <a:t>* </a:t>
            </a:r>
            <a:r>
              <a:rPr lang="en-US" altLang="zh-TW" sz="1600">
                <a:solidFill>
                  <a:srgbClr val="3366FF"/>
                </a:solidFill>
              </a:rPr>
              <a:t>Time-average product</a:t>
            </a:r>
            <a:r>
              <a:rPr lang="en-US" altLang="zh-TW" sz="1600"/>
              <a:t> of 2 sinusoids:</a:t>
            </a:r>
          </a:p>
        </p:txBody>
      </p:sp>
      <p:sp>
        <p:nvSpPr>
          <p:cNvPr id="25617" name="Text Box 19"/>
          <p:cNvSpPr txBox="1">
            <a:spLocks noChangeArrowheads="1"/>
          </p:cNvSpPr>
          <p:nvPr/>
        </p:nvSpPr>
        <p:spPr bwMode="auto">
          <a:xfrm>
            <a:off x="828675" y="5876925"/>
            <a:ext cx="33115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/>
              <a:t>Note: consideration of antenna length.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488F823-777D-47ED-9DB1-4BD5BE292D0B}" type="slidenum">
              <a:rPr lang="en-US" altLang="zh-TW" smtClean="0">
                <a:ea typeface="新細明體" charset="-120"/>
              </a:rPr>
              <a:pPr/>
              <a:t>26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266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>
                <a:ea typeface="全真中隸書" pitchFamily="49" charset="-120"/>
              </a:rPr>
              <a:t>The frequency-domain representations</a:t>
            </a:r>
          </a:p>
        </p:txBody>
      </p:sp>
      <p:sp>
        <p:nvSpPr>
          <p:cNvPr id="266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266950"/>
            <a:ext cx="7910513" cy="4114800"/>
          </a:xfrm>
        </p:spPr>
        <p:txBody>
          <a:bodyPr/>
          <a:lstStyle/>
          <a:p>
            <a:pPr eaLnBrk="1" hangingPunct="1"/>
            <a:r>
              <a:rPr lang="zh-TW" altLang="en-US" sz="2800" smtClean="0">
                <a:ea typeface="標楷體" pitchFamily="65" charset="-120"/>
              </a:rPr>
              <a:t>時諧動量方程式</a:t>
            </a:r>
            <a:r>
              <a:rPr lang="en-US" altLang="zh-TW" sz="2800" smtClean="0">
                <a:ea typeface="全真楷書" pitchFamily="49" charset="-120"/>
              </a:rPr>
              <a:t>(momentum equation):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2800" smtClean="0">
                <a:ea typeface="全真中隸書" pitchFamily="49" charset="-120"/>
              </a:rPr>
              <a:t> </a:t>
            </a:r>
          </a:p>
          <a:p>
            <a:pPr eaLnBrk="1" hangingPunct="1"/>
            <a:r>
              <a:rPr lang="zh-TW" altLang="en-US" sz="2800" smtClean="0">
                <a:ea typeface="標楷體" pitchFamily="65" charset="-120"/>
              </a:rPr>
              <a:t>時諧波動方程式</a:t>
            </a:r>
            <a:r>
              <a:rPr lang="en-US" altLang="zh-TW" sz="2800" smtClean="0">
                <a:ea typeface="全真楷書" pitchFamily="49" charset="-120"/>
              </a:rPr>
              <a:t>(wave equation)</a:t>
            </a:r>
          </a:p>
          <a:p>
            <a:pPr eaLnBrk="1" hangingPunct="1"/>
            <a:endParaRPr lang="en-US" altLang="zh-TW" sz="2800" smtClean="0"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2800" smtClean="0">
                <a:ea typeface="全真中隸書" pitchFamily="49" charset="-120"/>
              </a:rPr>
              <a:t> </a:t>
            </a:r>
          </a:p>
          <a:p>
            <a:pPr eaLnBrk="1" hangingPunct="1"/>
            <a:r>
              <a:rPr lang="zh-TW" altLang="en-US" sz="2800" smtClean="0">
                <a:ea typeface="標楷體" pitchFamily="65" charset="-120"/>
              </a:rPr>
              <a:t>時諧</a:t>
            </a:r>
            <a:r>
              <a:rPr lang="zh-TW" altLang="zh-TW" sz="2800" smtClean="0">
                <a:ea typeface="標楷體" pitchFamily="65" charset="-120"/>
              </a:rPr>
              <a:t>聲強</a:t>
            </a:r>
            <a:r>
              <a:rPr lang="en-US" altLang="zh-TW" sz="2800" smtClean="0">
                <a:ea typeface="標楷體" pitchFamily="65" charset="-120"/>
              </a:rPr>
              <a:t>(sound intensity)</a:t>
            </a:r>
            <a:endParaRPr lang="zh-TW" altLang="zh-TW" sz="2800" smtClean="0">
              <a:ea typeface="標楷體" pitchFamily="65" charset="-120"/>
            </a:endParaRP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mtClean="0">
                <a:ea typeface="全真中隸書" pitchFamily="49" charset="-120"/>
              </a:rPr>
              <a:t> </a:t>
            </a:r>
          </a:p>
        </p:txBody>
      </p:sp>
      <p:graphicFrame>
        <p:nvGraphicFramePr>
          <p:cNvPr id="26626" name="Object 4"/>
          <p:cNvGraphicFramePr>
            <a:graphicFrameLocks noChangeAspect="1"/>
          </p:cNvGraphicFramePr>
          <p:nvPr/>
        </p:nvGraphicFramePr>
        <p:xfrm>
          <a:off x="1284288" y="2708275"/>
          <a:ext cx="3333750" cy="673100"/>
        </p:xfrm>
        <a:graphic>
          <a:graphicData uri="http://schemas.openxmlformats.org/presentationml/2006/ole">
            <p:oleObj spid="_x0000_s22530" name="Equation" r:id="rId3" imgW="1752480" imgH="406080" progId="Equation.DSMT4">
              <p:embed/>
            </p:oleObj>
          </a:graphicData>
        </a:graphic>
      </p:graphicFrame>
      <p:graphicFrame>
        <p:nvGraphicFramePr>
          <p:cNvPr id="26627" name="Object 5"/>
          <p:cNvGraphicFramePr>
            <a:graphicFrameLocks noChangeAspect="1"/>
          </p:cNvGraphicFramePr>
          <p:nvPr/>
        </p:nvGraphicFramePr>
        <p:xfrm>
          <a:off x="1263650" y="3905250"/>
          <a:ext cx="6692900" cy="819150"/>
        </p:xfrm>
        <a:graphic>
          <a:graphicData uri="http://schemas.openxmlformats.org/presentationml/2006/ole">
            <p:oleObj spid="_x0000_s22531" name="Equation" r:id="rId4" imgW="3390840" imgH="419040" progId="Equation.DSMT4">
              <p:embed/>
            </p:oleObj>
          </a:graphicData>
        </a:graphic>
      </p:graphicFrame>
      <p:graphicFrame>
        <p:nvGraphicFramePr>
          <p:cNvPr id="26628" name="Object 6"/>
          <p:cNvGraphicFramePr>
            <a:graphicFrameLocks noChangeAspect="1"/>
          </p:cNvGraphicFramePr>
          <p:nvPr/>
        </p:nvGraphicFramePr>
        <p:xfrm>
          <a:off x="1268413" y="5300663"/>
          <a:ext cx="5751512" cy="1014412"/>
        </p:xfrm>
        <a:graphic>
          <a:graphicData uri="http://schemas.openxmlformats.org/presentationml/2006/ole">
            <p:oleObj spid="_x0000_s22532" name="Equation" r:id="rId5" imgW="2908080" imgH="507960" progId="Equation.DSMT4">
              <p:embed/>
            </p:oleObj>
          </a:graphicData>
        </a:graphic>
      </p:graphicFrame>
      <p:sp>
        <p:nvSpPr>
          <p:cNvPr id="26633" name="Rectangle 7"/>
          <p:cNvSpPr>
            <a:spLocks noChangeArrowheads="1"/>
          </p:cNvSpPr>
          <p:nvPr/>
        </p:nvSpPr>
        <p:spPr bwMode="auto">
          <a:xfrm>
            <a:off x="3419475" y="3429000"/>
            <a:ext cx="2016125" cy="720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TW" altLang="en-US"/>
          </a:p>
        </p:txBody>
      </p:sp>
      <p:sp>
        <p:nvSpPr>
          <p:cNvPr id="26634" name="Text Box 8"/>
          <p:cNvSpPr txBox="1">
            <a:spLocks noChangeArrowheads="1"/>
          </p:cNvSpPr>
          <p:nvPr/>
        </p:nvSpPr>
        <p:spPr bwMode="auto">
          <a:xfrm>
            <a:off x="1042988" y="1773238"/>
            <a:ext cx="4249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>
                <a:solidFill>
                  <a:srgbClr val="FF3300"/>
                </a:solidFill>
              </a:rPr>
              <a:t>Conventions</a:t>
            </a:r>
            <a:r>
              <a:rPr lang="en-US" altLang="zh-TW" sz="2000"/>
              <a:t> of time-harmonic signals:</a:t>
            </a:r>
          </a:p>
        </p:txBody>
      </p:sp>
      <p:graphicFrame>
        <p:nvGraphicFramePr>
          <p:cNvPr id="26629" name="Object 14"/>
          <p:cNvGraphicFramePr>
            <a:graphicFrameLocks noChangeAspect="1"/>
          </p:cNvGraphicFramePr>
          <p:nvPr/>
        </p:nvGraphicFramePr>
        <p:xfrm>
          <a:off x="5219700" y="1773238"/>
          <a:ext cx="2219325" cy="395287"/>
        </p:xfrm>
        <a:graphic>
          <a:graphicData uri="http://schemas.openxmlformats.org/presentationml/2006/ole">
            <p:oleObj spid="_x0000_s22533" name="Equation" r:id="rId6" imgW="1143000" imgH="203040" progId="Equation.DSMT4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487AC61-7451-4E8E-83B5-44126FBD964F}" type="slidenum">
              <a:rPr lang="en-US" altLang="zh-TW" smtClean="0">
                <a:ea typeface="新細明體" charset="-120"/>
              </a:rPr>
              <a:pPr/>
              <a:t>27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/>
              <a:t>1-11</a:t>
            </a:r>
            <a:r>
              <a:rPr lang="en-US" altLang="zh-TW" smtClean="0"/>
              <a:t> </a:t>
            </a:r>
            <a:r>
              <a:rPr lang="zh-TW" altLang="en-US" sz="3600" smtClean="0">
                <a:ea typeface="全真中隸書" pitchFamily="49" charset="-120"/>
              </a:rPr>
              <a:t>平面波 </a:t>
            </a:r>
            <a:r>
              <a:rPr lang="en-US" altLang="zh-TW" sz="3600" smtClean="0">
                <a:ea typeface="全真中隸書" pitchFamily="49" charset="-120"/>
              </a:rPr>
              <a:t>(Plane waves)</a:t>
            </a:r>
          </a:p>
        </p:txBody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 </a:t>
            </a:r>
          </a:p>
        </p:txBody>
      </p:sp>
      <p:pic>
        <p:nvPicPr>
          <p:cNvPr id="59397" name="Picture 4" descr="F1-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76400"/>
            <a:ext cx="6705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Text Box 5"/>
          <p:cNvSpPr txBox="1">
            <a:spLocks noChangeArrowheads="1"/>
          </p:cNvSpPr>
          <p:nvPr/>
        </p:nvSpPr>
        <p:spPr bwMode="auto">
          <a:xfrm>
            <a:off x="5795963" y="4502150"/>
            <a:ext cx="165576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/>
              <a:t>(wave front)</a:t>
            </a:r>
          </a:p>
        </p:txBody>
      </p:sp>
      <p:sp>
        <p:nvSpPr>
          <p:cNvPr id="59399" name="Text Box 6"/>
          <p:cNvSpPr txBox="1">
            <a:spLocks noChangeArrowheads="1"/>
          </p:cNvSpPr>
          <p:nvPr/>
        </p:nvSpPr>
        <p:spPr bwMode="auto">
          <a:xfrm>
            <a:off x="5508625" y="5589588"/>
            <a:ext cx="15113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/>
              <a:t>(plane waves)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1" name="投影片編號版面配置區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7BF74C-0F51-48DD-8C8C-DE09C7361F66}" type="slidenum">
              <a:rPr lang="en-US" altLang="zh-TW" smtClean="0">
                <a:ea typeface="新細明體" charset="-120"/>
              </a:rPr>
              <a:pPr/>
              <a:t>28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175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42900"/>
            <a:ext cx="7910264" cy="11049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3600" dirty="0" smtClean="0"/>
              <a:t>Pure-tone representations of plane waves</a:t>
            </a:r>
            <a:endParaRPr lang="en-US" altLang="zh-TW" dirty="0" smtClean="0">
              <a:latin typeface="全真楷書" pitchFamily="49" charset="-120"/>
              <a:ea typeface="全真楷書" pitchFamily="49" charset="-120"/>
            </a:endParaRPr>
          </a:p>
        </p:txBody>
      </p:sp>
      <p:graphicFrame>
        <p:nvGraphicFramePr>
          <p:cNvPr id="31746" name="Object 11"/>
          <p:cNvGraphicFramePr>
            <a:graphicFrameLocks noChangeAspect="1"/>
          </p:cNvGraphicFramePr>
          <p:nvPr>
            <p:ph sz="quarter" idx="2"/>
          </p:nvPr>
        </p:nvGraphicFramePr>
        <p:xfrm>
          <a:off x="5076825" y="1196975"/>
          <a:ext cx="2159000" cy="384175"/>
        </p:xfrm>
        <a:graphic>
          <a:graphicData uri="http://schemas.openxmlformats.org/presentationml/2006/ole">
            <p:oleObj spid="_x0000_s23554" name="Equation" r:id="rId3" imgW="1143000" imgH="203040" progId="Equation.DSMT4">
              <p:embed/>
            </p:oleObj>
          </a:graphicData>
        </a:graphic>
      </p:graphicFrame>
      <p:graphicFrame>
        <p:nvGraphicFramePr>
          <p:cNvPr id="31747" name="Object 5"/>
          <p:cNvGraphicFramePr>
            <a:graphicFrameLocks noChangeAspect="1"/>
          </p:cNvGraphicFramePr>
          <p:nvPr/>
        </p:nvGraphicFramePr>
        <p:xfrm>
          <a:off x="1455738" y="5276850"/>
          <a:ext cx="2549525" cy="1176338"/>
        </p:xfrm>
        <a:graphic>
          <a:graphicData uri="http://schemas.openxmlformats.org/presentationml/2006/ole">
            <p:oleObj spid="_x0000_s23555" name="Equation" r:id="rId4" imgW="1841400" imgH="850680" progId="Equation.DSMT4">
              <p:embed/>
            </p:oleObj>
          </a:graphicData>
        </a:graphic>
      </p:graphicFrame>
      <p:graphicFrame>
        <p:nvGraphicFramePr>
          <p:cNvPr id="31748" name="Object 6"/>
          <p:cNvGraphicFramePr>
            <a:graphicFrameLocks noChangeAspect="1"/>
          </p:cNvGraphicFramePr>
          <p:nvPr/>
        </p:nvGraphicFramePr>
        <p:xfrm>
          <a:off x="971550" y="1620838"/>
          <a:ext cx="7399338" cy="871537"/>
        </p:xfrm>
        <a:graphic>
          <a:graphicData uri="http://schemas.openxmlformats.org/presentationml/2006/ole">
            <p:oleObj spid="_x0000_s23556" name="Equation" r:id="rId5" imgW="3009600" imgH="419040" progId="Equation.DSMT4">
              <p:embed/>
            </p:oleObj>
          </a:graphicData>
        </a:graphic>
      </p:graphicFrame>
      <p:graphicFrame>
        <p:nvGraphicFramePr>
          <p:cNvPr id="31749" name="Object 7"/>
          <p:cNvGraphicFramePr>
            <a:graphicFrameLocks noChangeAspect="1"/>
          </p:cNvGraphicFramePr>
          <p:nvPr/>
        </p:nvGraphicFramePr>
        <p:xfrm>
          <a:off x="971550" y="2852738"/>
          <a:ext cx="6624638" cy="2063750"/>
        </p:xfrm>
        <a:graphic>
          <a:graphicData uri="http://schemas.openxmlformats.org/presentationml/2006/ole">
            <p:oleObj spid="_x0000_s23557" name="Equation" r:id="rId6" imgW="3898800" imgH="1244520" progId="Equation.DSMT4">
              <p:embed/>
            </p:oleObj>
          </a:graphicData>
        </a:graphic>
      </p:graphicFrame>
      <p:graphicFrame>
        <p:nvGraphicFramePr>
          <p:cNvPr id="31750" name="Object 10"/>
          <p:cNvGraphicFramePr>
            <a:graphicFrameLocks noChangeAspect="1"/>
          </p:cNvGraphicFramePr>
          <p:nvPr/>
        </p:nvGraphicFramePr>
        <p:xfrm>
          <a:off x="4114800" y="5299075"/>
          <a:ext cx="4202113" cy="1230313"/>
        </p:xfrm>
        <a:graphic>
          <a:graphicData uri="http://schemas.openxmlformats.org/presentationml/2006/ole">
            <p:oleObj spid="_x0000_s23558" name="Equation" r:id="rId7" imgW="3200400" imgH="939600" progId="Equation.DSMT4">
              <p:embed/>
            </p:oleObj>
          </a:graphicData>
        </a:graphic>
      </p:graphicFrame>
      <p:sp>
        <p:nvSpPr>
          <p:cNvPr id="31753" name="Text Box 13"/>
          <p:cNvSpPr txBox="1">
            <a:spLocks noChangeArrowheads="1"/>
          </p:cNvSpPr>
          <p:nvPr/>
        </p:nvSpPr>
        <p:spPr bwMode="auto">
          <a:xfrm>
            <a:off x="900113" y="1196975"/>
            <a:ext cx="4249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>
                <a:solidFill>
                  <a:srgbClr val="FF3300"/>
                </a:solidFill>
              </a:rPr>
              <a:t>Conventions</a:t>
            </a:r>
            <a:r>
              <a:rPr lang="en-US" altLang="zh-TW" sz="2000"/>
              <a:t> of time-harmonic signals:</a:t>
            </a:r>
          </a:p>
        </p:txBody>
      </p:sp>
      <p:sp>
        <p:nvSpPr>
          <p:cNvPr id="31754" name="Rectangle 17"/>
          <p:cNvSpPr>
            <a:spLocks noChangeArrowheads="1"/>
          </p:cNvSpPr>
          <p:nvPr/>
        </p:nvSpPr>
        <p:spPr bwMode="auto">
          <a:xfrm>
            <a:off x="755650" y="2492375"/>
            <a:ext cx="34099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zh-TW" sz="1800">
                <a:solidFill>
                  <a:schemeClr val="tx1"/>
                </a:solidFill>
              </a:rPr>
              <a:t>Forward/backward traveling waves</a:t>
            </a:r>
          </a:p>
        </p:txBody>
      </p:sp>
      <p:sp>
        <p:nvSpPr>
          <p:cNvPr id="31755" name="Rectangle 20"/>
          <p:cNvSpPr>
            <a:spLocks noChangeArrowheads="1"/>
          </p:cNvSpPr>
          <p:nvPr/>
        </p:nvSpPr>
        <p:spPr bwMode="auto">
          <a:xfrm>
            <a:off x="755650" y="4933950"/>
            <a:ext cx="426243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en-US" altLang="zh-TW" sz="1800" i="1">
                <a:solidFill>
                  <a:schemeClr val="tx1"/>
                </a:solidFill>
              </a:rPr>
              <a:t>Specific acoustic impedance </a:t>
            </a:r>
            <a:r>
              <a:rPr lang="en-US" altLang="zh-TW" sz="1800">
                <a:solidFill>
                  <a:schemeClr val="tx1"/>
                </a:solidFill>
              </a:rPr>
              <a:t>(rayl = Pa.s/m):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10C5C63-BF8C-42E9-B6AC-2F413A843FA7}" type="slidenum">
              <a:rPr lang="en-US" altLang="zh-TW" smtClean="0">
                <a:ea typeface="新細明體" charset="-120"/>
              </a:rPr>
              <a:pPr/>
              <a:t>29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/>
              <a:t>1-12 </a:t>
            </a:r>
            <a:r>
              <a:rPr lang="zh-TW" altLang="en-US" sz="3600" smtClean="0">
                <a:ea typeface="全真中隸書" pitchFamily="49" charset="-120"/>
              </a:rPr>
              <a:t>球面波 </a:t>
            </a:r>
            <a:r>
              <a:rPr lang="en-US" altLang="zh-TW" sz="3600" smtClean="0">
                <a:ea typeface="全真中隸書" pitchFamily="49" charset="-120"/>
              </a:rPr>
              <a:t>(Spherical waves)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mtClean="0">
                <a:ea typeface="全真楷書" pitchFamily="49" charset="-120"/>
              </a:rPr>
              <a:t> </a:t>
            </a:r>
          </a:p>
        </p:txBody>
      </p:sp>
      <p:pic>
        <p:nvPicPr>
          <p:cNvPr id="61445" name="Picture 4" descr="F1-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2263" y="1989138"/>
            <a:ext cx="6148387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6" name="Text Box 5"/>
          <p:cNvSpPr txBox="1">
            <a:spLocks noChangeArrowheads="1"/>
          </p:cNvSpPr>
          <p:nvPr/>
        </p:nvSpPr>
        <p:spPr bwMode="auto">
          <a:xfrm>
            <a:off x="1836738" y="5661025"/>
            <a:ext cx="5688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400"/>
              <a:t>Omni-directional (</a:t>
            </a:r>
            <a:r>
              <a:rPr lang="zh-TW" altLang="en-US" sz="2400"/>
              <a:t>全向</a:t>
            </a:r>
            <a:r>
              <a:rPr lang="en-US" altLang="zh-TW" sz="2400"/>
              <a:t>): angle-independent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34AFCF-D58D-4A32-BB7C-77B2E7919D6F}" type="slidenum">
              <a:rPr lang="en-US" altLang="zh-TW" smtClean="0">
                <a:ea typeface="新細明體" charset="-120"/>
              </a:rPr>
              <a:pPr/>
              <a:t>3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/>
              <a:t>Sound wave as a pressure wave</a:t>
            </a:r>
            <a:endParaRPr lang="en-US" altLang="zh-TW" smtClean="0">
              <a:ea typeface="全真中隸書" pitchFamily="49" charset="-120"/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en-US" smtClean="0"/>
              <a:t> </a:t>
            </a:r>
            <a:endParaRPr lang="en-US" altLang="zh-TW" smtClean="0"/>
          </a:p>
        </p:txBody>
      </p:sp>
      <p:pic>
        <p:nvPicPr>
          <p:cNvPr id="54277" name="Picture 4" descr="F1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063750"/>
            <a:ext cx="7010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Rectangle 5"/>
          <p:cNvSpPr>
            <a:spLocks noChangeArrowheads="1"/>
          </p:cNvSpPr>
          <p:nvPr/>
        </p:nvSpPr>
        <p:spPr bwMode="auto">
          <a:xfrm>
            <a:off x="1187450" y="5805488"/>
            <a:ext cx="7345363" cy="4007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altLang="zh-TW" sz="2000" dirty="0">
                <a:solidFill>
                  <a:srgbClr val="0000FF"/>
                </a:solidFill>
                <a:sym typeface="Wingdings" pitchFamily="2" charset="2"/>
              </a:rPr>
              <a:t>Longitudinal waves</a:t>
            </a:r>
            <a:r>
              <a:rPr lang="en-US" altLang="zh-TW" sz="2000" dirty="0">
                <a:solidFill>
                  <a:schemeClr val="tx1"/>
                </a:solidFill>
                <a:sym typeface="Wingdings" pitchFamily="2" charset="2"/>
              </a:rPr>
              <a:t>: particle oscillates in the direction of propagation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C21977A-9D88-4589-B337-5EE2AB96D59F}" type="slidenum">
              <a:rPr lang="en-US" altLang="zh-TW" smtClean="0">
                <a:ea typeface="新細明體" charset="-120"/>
              </a:rPr>
              <a:pPr/>
              <a:t>30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27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685800"/>
            <a:ext cx="7772400" cy="727075"/>
          </a:xfrm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Solution of spherical waves</a:t>
            </a:r>
          </a:p>
        </p:txBody>
      </p:sp>
      <p:graphicFrame>
        <p:nvGraphicFramePr>
          <p:cNvPr id="32770" name="Object 3"/>
          <p:cNvGraphicFramePr>
            <a:graphicFrameLocks noChangeAspect="1"/>
          </p:cNvGraphicFramePr>
          <p:nvPr/>
        </p:nvGraphicFramePr>
        <p:xfrm>
          <a:off x="903288" y="1695450"/>
          <a:ext cx="7340600" cy="908050"/>
        </p:xfrm>
        <a:graphic>
          <a:graphicData uri="http://schemas.openxmlformats.org/presentationml/2006/ole">
            <p:oleObj spid="_x0000_s24578" name="Equation" r:id="rId3" imgW="3695400" imgH="457200" progId="Equation.DSMT4">
              <p:embed/>
            </p:oleObj>
          </a:graphicData>
        </a:graphic>
      </p:graphicFrame>
      <p:graphicFrame>
        <p:nvGraphicFramePr>
          <p:cNvPr id="32771" name="Object 5"/>
          <p:cNvGraphicFramePr>
            <a:graphicFrameLocks noChangeAspect="1"/>
          </p:cNvGraphicFramePr>
          <p:nvPr/>
        </p:nvGraphicFramePr>
        <p:xfrm>
          <a:off x="944563" y="2708275"/>
          <a:ext cx="2582862" cy="844550"/>
        </p:xfrm>
        <a:graphic>
          <a:graphicData uri="http://schemas.openxmlformats.org/presentationml/2006/ole">
            <p:oleObj spid="_x0000_s24579" name="Equation" r:id="rId4" imgW="1396800" imgH="457200" progId="Equation.DSMT4">
              <p:embed/>
            </p:oleObj>
          </a:graphicData>
        </a:graphic>
      </p:graphicFrame>
      <p:graphicFrame>
        <p:nvGraphicFramePr>
          <p:cNvPr id="32772" name="Object 6"/>
          <p:cNvGraphicFramePr>
            <a:graphicFrameLocks noChangeAspect="1"/>
          </p:cNvGraphicFramePr>
          <p:nvPr/>
        </p:nvGraphicFramePr>
        <p:xfrm>
          <a:off x="920750" y="3733800"/>
          <a:ext cx="4083050" cy="773113"/>
        </p:xfrm>
        <a:graphic>
          <a:graphicData uri="http://schemas.openxmlformats.org/presentationml/2006/ole">
            <p:oleObj spid="_x0000_s24580" name="Equation" r:id="rId5" imgW="2082600" imgH="393480" progId="Equation.3">
              <p:embed/>
            </p:oleObj>
          </a:graphicData>
        </a:graphic>
      </p:graphicFrame>
      <p:sp>
        <p:nvSpPr>
          <p:cNvPr id="32776" name="Line 7"/>
          <p:cNvSpPr>
            <a:spLocks noChangeShapeType="1"/>
          </p:cNvSpPr>
          <p:nvPr/>
        </p:nvSpPr>
        <p:spPr bwMode="auto">
          <a:xfrm flipV="1">
            <a:off x="3657600" y="3657600"/>
            <a:ext cx="9906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777" name="Text Box 8"/>
          <p:cNvSpPr txBox="1">
            <a:spLocks noChangeArrowheads="1"/>
          </p:cNvSpPr>
          <p:nvPr/>
        </p:nvSpPr>
        <p:spPr bwMode="auto">
          <a:xfrm>
            <a:off x="3581400" y="45720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TW" sz="2400">
                <a:solidFill>
                  <a:schemeClr val="tx1"/>
                </a:solidFill>
              </a:rPr>
              <a:t>incoming</a:t>
            </a:r>
          </a:p>
        </p:txBody>
      </p:sp>
      <p:sp>
        <p:nvSpPr>
          <p:cNvPr id="32778" name="Text Box 9"/>
          <p:cNvSpPr txBox="1">
            <a:spLocks noChangeArrowheads="1"/>
          </p:cNvSpPr>
          <p:nvPr/>
        </p:nvSpPr>
        <p:spPr bwMode="auto">
          <a:xfrm>
            <a:off x="1981200" y="4572000"/>
            <a:ext cx="1266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TW" sz="2400">
                <a:solidFill>
                  <a:schemeClr val="tx1"/>
                </a:solidFill>
              </a:rPr>
              <a:t>outgoing</a:t>
            </a:r>
          </a:p>
        </p:txBody>
      </p:sp>
      <p:graphicFrame>
        <p:nvGraphicFramePr>
          <p:cNvPr id="32773" name="Object 10"/>
          <p:cNvGraphicFramePr>
            <a:graphicFrameLocks noChangeAspect="1"/>
          </p:cNvGraphicFramePr>
          <p:nvPr/>
        </p:nvGraphicFramePr>
        <p:xfrm>
          <a:off x="990600" y="5229225"/>
          <a:ext cx="1327150" cy="776288"/>
        </p:xfrm>
        <a:graphic>
          <a:graphicData uri="http://schemas.openxmlformats.org/presentationml/2006/ole">
            <p:oleObj spid="_x0000_s24581" name="Equation" r:id="rId6" imgW="672840" imgH="393480" progId="Equation.DSMT4">
              <p:embed/>
            </p:oleObj>
          </a:graphicData>
        </a:graphic>
      </p:graphicFrame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2743200" y="5445125"/>
            <a:ext cx="1528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TW" sz="2400">
                <a:solidFill>
                  <a:schemeClr val="tx1"/>
                </a:solidFill>
              </a:rPr>
              <a:t>(-6 dB/oct)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4643438" y="3429000"/>
            <a:ext cx="4333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0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3708400" y="2960688"/>
            <a:ext cx="46085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>
                <a:solidFill>
                  <a:srgbClr val="0000FF"/>
                </a:solidFill>
                <a:sym typeface="Wingdings" pitchFamily="2" charset="2"/>
              </a:rPr>
              <a:t> identical structure to plane waves</a:t>
            </a:r>
            <a:endParaRPr lang="en-US" altLang="zh-TW" sz="2000">
              <a:solidFill>
                <a:srgbClr val="0000FF"/>
              </a:solidFill>
            </a:endParaRPr>
          </a:p>
        </p:txBody>
      </p:sp>
      <p:pic>
        <p:nvPicPr>
          <p:cNvPr id="32782" name="Picture 14" descr="F1-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725" y="3962400"/>
            <a:ext cx="3455988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3" name="Text Box 16"/>
          <p:cNvSpPr txBox="1">
            <a:spLocks noChangeArrowheads="1"/>
          </p:cNvSpPr>
          <p:nvPr/>
        </p:nvSpPr>
        <p:spPr bwMode="auto">
          <a:xfrm>
            <a:off x="5580063" y="2492375"/>
            <a:ext cx="28082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>
                <a:solidFill>
                  <a:srgbClr val="0000FF"/>
                </a:solidFill>
              </a:rPr>
              <a:t>(spherical coordinates)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C321D29-6177-4C06-8E6F-4CD79A0D04CD}" type="slidenum">
              <a:rPr lang="en-US" altLang="zh-TW" smtClean="0">
                <a:ea typeface="新細明體" charset="-120"/>
              </a:rPr>
              <a:pPr/>
              <a:t>31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38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/>
              <a:t>Harmonic spherical waves</a:t>
            </a:r>
            <a:endParaRPr lang="en-US" altLang="zh-TW" sz="3600" smtClean="0">
              <a:ea typeface="全真中隸書" pitchFamily="49" charset="-120"/>
            </a:endParaRPr>
          </a:p>
        </p:txBody>
      </p:sp>
      <p:sp>
        <p:nvSpPr>
          <p:cNvPr id="3380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z="1600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 </a:t>
            </a:r>
          </a:p>
        </p:txBody>
      </p:sp>
      <p:graphicFrame>
        <p:nvGraphicFramePr>
          <p:cNvPr id="33794" name="Object 4"/>
          <p:cNvGraphicFramePr>
            <a:graphicFrameLocks noChangeAspect="1"/>
          </p:cNvGraphicFramePr>
          <p:nvPr/>
        </p:nvGraphicFramePr>
        <p:xfrm>
          <a:off x="827088" y="1676400"/>
          <a:ext cx="5400675" cy="800100"/>
        </p:xfrm>
        <a:graphic>
          <a:graphicData uri="http://schemas.openxmlformats.org/presentationml/2006/ole">
            <p:oleObj spid="_x0000_s25602" name="Equation" r:id="rId3" imgW="1930320" imgH="393480" progId="Equation.DSMT4">
              <p:embed/>
            </p:oleObj>
          </a:graphicData>
        </a:graphic>
      </p:graphicFrame>
      <p:graphicFrame>
        <p:nvGraphicFramePr>
          <p:cNvPr id="33795" name="Object 5"/>
          <p:cNvGraphicFramePr>
            <a:graphicFrameLocks noChangeAspect="1"/>
          </p:cNvGraphicFramePr>
          <p:nvPr/>
        </p:nvGraphicFramePr>
        <p:xfrm>
          <a:off x="827088" y="2473325"/>
          <a:ext cx="7885112" cy="844550"/>
        </p:xfrm>
        <a:graphic>
          <a:graphicData uri="http://schemas.openxmlformats.org/presentationml/2006/ole">
            <p:oleObj spid="_x0000_s25603" name="Equation" r:id="rId4" imgW="5321160" imgH="482400" progId="Equation.DSMT4">
              <p:embed/>
            </p:oleObj>
          </a:graphicData>
        </a:graphic>
      </p:graphicFrame>
      <p:graphicFrame>
        <p:nvGraphicFramePr>
          <p:cNvPr id="33796" name="Object 7"/>
          <p:cNvGraphicFramePr>
            <a:graphicFrameLocks noChangeAspect="1"/>
          </p:cNvGraphicFramePr>
          <p:nvPr/>
        </p:nvGraphicFramePr>
        <p:xfrm>
          <a:off x="839788" y="3357563"/>
          <a:ext cx="7169150" cy="1123950"/>
        </p:xfrm>
        <a:graphic>
          <a:graphicData uri="http://schemas.openxmlformats.org/presentationml/2006/ole">
            <p:oleObj spid="_x0000_s25604" name="Equation" r:id="rId5" imgW="3479760" imgH="583920" progId="Equation.DSMT4">
              <p:embed/>
            </p:oleObj>
          </a:graphicData>
        </a:graphic>
      </p:graphicFrame>
      <p:graphicFrame>
        <p:nvGraphicFramePr>
          <p:cNvPr id="33797" name="Object 8"/>
          <p:cNvGraphicFramePr>
            <a:graphicFrameLocks noChangeAspect="1"/>
          </p:cNvGraphicFramePr>
          <p:nvPr/>
        </p:nvGraphicFramePr>
        <p:xfrm>
          <a:off x="827088" y="4359275"/>
          <a:ext cx="5418137" cy="869950"/>
        </p:xfrm>
        <a:graphic>
          <a:graphicData uri="http://schemas.openxmlformats.org/presentationml/2006/ole">
            <p:oleObj spid="_x0000_s25605" name="Equation" r:id="rId6" imgW="2869920" imgH="507960" progId="Equation.DSMT4">
              <p:embed/>
            </p:oleObj>
          </a:graphicData>
        </a:graphic>
      </p:graphicFrame>
      <p:graphicFrame>
        <p:nvGraphicFramePr>
          <p:cNvPr id="33798" name="Object 9"/>
          <p:cNvGraphicFramePr>
            <a:graphicFrameLocks noChangeAspect="1"/>
          </p:cNvGraphicFramePr>
          <p:nvPr/>
        </p:nvGraphicFramePr>
        <p:xfrm>
          <a:off x="898525" y="5316538"/>
          <a:ext cx="7345363" cy="992187"/>
        </p:xfrm>
        <a:graphic>
          <a:graphicData uri="http://schemas.openxmlformats.org/presentationml/2006/ole">
            <p:oleObj spid="_x0000_s25606" name="Equation" r:id="rId7" imgW="3822480" imgH="545760" progId="Equation.DSMT4">
              <p:embed/>
            </p:oleObj>
          </a:graphicData>
        </a:graphic>
      </p:graphicFrame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6230938" y="4525963"/>
            <a:ext cx="2878137" cy="703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174625" indent="-174625">
              <a:lnSpc>
                <a:spcPct val="5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TW" sz="1600">
                <a:solidFill>
                  <a:srgbClr val="0000FF"/>
                </a:solidFill>
              </a:rPr>
              <a:t> cf. the plane wave case</a:t>
            </a:r>
          </a:p>
          <a:p>
            <a:pPr marL="174625" indent="-174625">
              <a:lnSpc>
                <a:spcPct val="5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TW" sz="1600">
                <a:solidFill>
                  <a:srgbClr val="0000FF"/>
                </a:solidFill>
              </a:rPr>
              <a:t> inverse square law for farfield</a:t>
            </a:r>
          </a:p>
          <a:p>
            <a:pPr marL="174625" indent="-174625">
              <a:lnSpc>
                <a:spcPct val="5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TW" sz="1600">
                <a:solidFill>
                  <a:srgbClr val="0000FF"/>
                </a:solidFill>
              </a:rPr>
              <a:t> cf. electric power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A131487-F765-4543-AC5A-5D6AF7C0A791}" type="slidenum">
              <a:rPr lang="en-US" altLang="zh-TW" smtClean="0">
                <a:ea typeface="新細明體" charset="-120"/>
              </a:rPr>
              <a:pPr/>
              <a:t>32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4823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836613"/>
            <a:ext cx="7772400" cy="854075"/>
          </a:xfrm>
        </p:spPr>
        <p:txBody>
          <a:bodyPr/>
          <a:lstStyle/>
          <a:p>
            <a:pPr eaLnBrk="1" hangingPunct="1"/>
            <a:r>
              <a:rPr lang="en-US" altLang="zh-TW" sz="2800" smtClean="0">
                <a:ea typeface="全真中隸書" pitchFamily="49" charset="-120"/>
              </a:rPr>
              <a:t>* dB is a “</a:t>
            </a:r>
            <a:r>
              <a:rPr lang="en-US" altLang="zh-TW" sz="2800" smtClean="0">
                <a:solidFill>
                  <a:srgbClr val="FF3300"/>
                </a:solidFill>
                <a:ea typeface="全真中隸書" pitchFamily="49" charset="-120"/>
              </a:rPr>
              <a:t>logarithmic scale</a:t>
            </a:r>
            <a:r>
              <a:rPr lang="en-US" altLang="zh-TW" sz="2800" smtClean="0">
                <a:ea typeface="全真中隸書" pitchFamily="49" charset="-120"/>
              </a:rPr>
              <a:t>,” not a “unit”.</a:t>
            </a:r>
          </a:p>
        </p:txBody>
      </p:sp>
      <p:sp>
        <p:nvSpPr>
          <p:cNvPr id="348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700213"/>
            <a:ext cx="7772400" cy="4114800"/>
          </a:xfrm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z="2800" smtClean="0"/>
              <a:t>* Sound intensity level (SIL):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 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2800" smtClean="0"/>
              <a:t>* Sound pressure level (SPL):</a:t>
            </a:r>
          </a:p>
        </p:txBody>
      </p:sp>
      <p:graphicFrame>
        <p:nvGraphicFramePr>
          <p:cNvPr id="34818" name="Object 4"/>
          <p:cNvGraphicFramePr>
            <a:graphicFrameLocks noChangeAspect="1"/>
          </p:cNvGraphicFramePr>
          <p:nvPr/>
        </p:nvGraphicFramePr>
        <p:xfrm>
          <a:off x="1187450" y="2205038"/>
          <a:ext cx="5789613" cy="1185862"/>
        </p:xfrm>
        <a:graphic>
          <a:graphicData uri="http://schemas.openxmlformats.org/presentationml/2006/ole">
            <p:oleObj spid="_x0000_s26626" name="Equation" r:id="rId3" imgW="2616120" imgH="660240" progId="Equation.DSMT4">
              <p:embed/>
            </p:oleObj>
          </a:graphicData>
        </a:graphic>
      </p:graphicFrame>
      <p:graphicFrame>
        <p:nvGraphicFramePr>
          <p:cNvPr id="34819" name="Object 5"/>
          <p:cNvGraphicFramePr>
            <a:graphicFrameLocks noChangeAspect="1"/>
          </p:cNvGraphicFramePr>
          <p:nvPr/>
        </p:nvGraphicFramePr>
        <p:xfrm>
          <a:off x="1252538" y="3892550"/>
          <a:ext cx="7416800" cy="1408113"/>
        </p:xfrm>
        <a:graphic>
          <a:graphicData uri="http://schemas.openxmlformats.org/presentationml/2006/ole">
            <p:oleObj spid="_x0000_s26627" name="Equation" r:id="rId4" imgW="4203360" imgH="787320" progId="Equation.DSMT4">
              <p:embed/>
            </p:oleObj>
          </a:graphicData>
        </a:graphic>
      </p:graphicFrame>
      <p:graphicFrame>
        <p:nvGraphicFramePr>
          <p:cNvPr id="34820" name="Object 8"/>
          <p:cNvGraphicFramePr>
            <a:graphicFrameLocks noChangeAspect="1"/>
          </p:cNvGraphicFramePr>
          <p:nvPr/>
        </p:nvGraphicFramePr>
        <p:xfrm>
          <a:off x="1187450" y="5426075"/>
          <a:ext cx="3824288" cy="739775"/>
        </p:xfrm>
        <a:graphic>
          <a:graphicData uri="http://schemas.openxmlformats.org/presentationml/2006/ole">
            <p:oleObj spid="_x0000_s26628" name="Equation" r:id="rId5" imgW="2361960" imgH="457200" progId="Equation.DSMT4">
              <p:embed/>
            </p:oleObj>
          </a:graphicData>
        </a:graphic>
      </p:graphicFrame>
      <p:graphicFrame>
        <p:nvGraphicFramePr>
          <p:cNvPr id="34821" name="Object 9"/>
          <p:cNvGraphicFramePr>
            <a:graphicFrameLocks noChangeAspect="1"/>
          </p:cNvGraphicFramePr>
          <p:nvPr/>
        </p:nvGraphicFramePr>
        <p:xfrm>
          <a:off x="5029200" y="5229225"/>
          <a:ext cx="3333750" cy="1438275"/>
        </p:xfrm>
        <a:graphic>
          <a:graphicData uri="http://schemas.openxmlformats.org/presentationml/2006/ole">
            <p:oleObj spid="_x0000_s26629" name="Equation" r:id="rId6" imgW="2768400" imgH="1193760" progId="Equation.DSMT4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EDA2A51-9812-40E5-8D78-622858E71623}" type="slidenum">
              <a:rPr lang="en-US" altLang="zh-TW" smtClean="0">
                <a:ea typeface="新細明體" charset="-120"/>
              </a:rPr>
              <a:pPr/>
              <a:t>33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024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/>
              <a:t>3-2  </a:t>
            </a:r>
            <a:r>
              <a:rPr lang="en-US" altLang="zh-TW" sz="3600" smtClean="0">
                <a:ea typeface="全真中隸書" pitchFamily="49" charset="-120"/>
              </a:rPr>
              <a:t>Preliminaries</a:t>
            </a:r>
          </a:p>
        </p:txBody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TW" altLang="en-US" smtClean="0">
                <a:ea typeface="全真楷書" pitchFamily="49" charset="-120"/>
              </a:rPr>
              <a:t>脈動球 </a:t>
            </a:r>
            <a:r>
              <a:rPr lang="en-US" altLang="zh-TW" smtClean="0">
                <a:ea typeface="全真楷書" pitchFamily="49" charset="-120"/>
              </a:rPr>
              <a:t>(the pulsating sphere):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 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 </a:t>
            </a:r>
          </a:p>
        </p:txBody>
      </p:sp>
      <p:pic>
        <p:nvPicPr>
          <p:cNvPr id="102405" name="Picture 6" descr="3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2576513"/>
            <a:ext cx="4513263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投影片編號版面配置區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ED23D5A-4D42-45DC-80E0-C6B2B71E51FB}" type="slidenum">
              <a:rPr lang="en-US" altLang="zh-TW" smtClean="0">
                <a:ea typeface="新細明體" charset="-120"/>
              </a:rPr>
              <a:pPr/>
              <a:t>34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296988" y="2085975"/>
          <a:ext cx="6561137" cy="1028700"/>
        </p:xfrm>
        <a:graphic>
          <a:graphicData uri="http://schemas.openxmlformats.org/presentationml/2006/ole">
            <p:oleObj spid="_x0000_s47106" name="Equation" r:id="rId3" imgW="2920680" imgH="457200" progId="Equation.DSMT4">
              <p:embed/>
            </p:oleObj>
          </a:graphicData>
        </a:graphic>
      </p:graphicFrame>
      <p:sp>
        <p:nvSpPr>
          <p:cNvPr id="1032" name="Text Box 3"/>
          <p:cNvSpPr txBox="1">
            <a:spLocks noChangeArrowheads="1"/>
          </p:cNvSpPr>
          <p:nvPr/>
        </p:nvSpPr>
        <p:spPr bwMode="auto">
          <a:xfrm>
            <a:off x="5410200" y="3924300"/>
            <a:ext cx="690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(3-1)</a:t>
            </a:r>
          </a:p>
        </p:txBody>
      </p:sp>
      <p:graphicFrame>
        <p:nvGraphicFramePr>
          <p:cNvPr id="1027" name="Object 6"/>
          <p:cNvGraphicFramePr>
            <a:graphicFrameLocks noChangeAspect="1"/>
          </p:cNvGraphicFramePr>
          <p:nvPr/>
        </p:nvGraphicFramePr>
        <p:xfrm>
          <a:off x="1252538" y="3743325"/>
          <a:ext cx="3375025" cy="811213"/>
        </p:xfrm>
        <a:graphic>
          <a:graphicData uri="http://schemas.openxmlformats.org/presentationml/2006/ole">
            <p:oleObj spid="_x0000_s47107" name="方程式" r:id="rId4" imgW="1638000" imgH="393480" progId="Equation.3">
              <p:embed/>
            </p:oleObj>
          </a:graphicData>
        </a:graphic>
      </p:graphicFrame>
      <p:graphicFrame>
        <p:nvGraphicFramePr>
          <p:cNvPr id="1028" name="Object 7"/>
          <p:cNvGraphicFramePr>
            <a:graphicFrameLocks noChangeAspect="1"/>
          </p:cNvGraphicFramePr>
          <p:nvPr/>
        </p:nvGraphicFramePr>
        <p:xfrm>
          <a:off x="1230313" y="5130800"/>
          <a:ext cx="4106862" cy="863600"/>
        </p:xfrm>
        <a:graphic>
          <a:graphicData uri="http://schemas.openxmlformats.org/presentationml/2006/ole">
            <p:oleObj spid="_x0000_s47108" name="方程式" r:id="rId5" imgW="1993680" imgH="419040" progId="Equation.3">
              <p:embed/>
            </p:oleObj>
          </a:graphicData>
        </a:graphic>
      </p:graphicFrame>
      <p:sp>
        <p:nvSpPr>
          <p:cNvPr id="1033" name="Text Box 8"/>
          <p:cNvSpPr txBox="1">
            <a:spLocks noChangeArrowheads="1"/>
          </p:cNvSpPr>
          <p:nvPr/>
        </p:nvSpPr>
        <p:spPr bwMode="auto">
          <a:xfrm>
            <a:off x="5435600" y="5418138"/>
            <a:ext cx="690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2000"/>
              <a:t>(3-2)</a:t>
            </a:r>
          </a:p>
        </p:txBody>
      </p:sp>
      <p:graphicFrame>
        <p:nvGraphicFramePr>
          <p:cNvPr id="1029" name="Object 9"/>
          <p:cNvGraphicFramePr>
            <a:graphicFrameLocks noChangeAspect="1"/>
          </p:cNvGraphicFramePr>
          <p:nvPr>
            <p:ph/>
          </p:nvPr>
        </p:nvGraphicFramePr>
        <p:xfrm>
          <a:off x="1260475" y="3173413"/>
          <a:ext cx="2232025" cy="542925"/>
        </p:xfrm>
        <a:graphic>
          <a:graphicData uri="http://schemas.openxmlformats.org/presentationml/2006/ole">
            <p:oleObj spid="_x0000_s47109" name="方程式" r:id="rId6" imgW="939600" imgH="228600" progId="Equation.3">
              <p:embed/>
            </p:oleObj>
          </a:graphicData>
        </a:graphic>
      </p:graphicFrame>
      <p:graphicFrame>
        <p:nvGraphicFramePr>
          <p:cNvPr id="1030" name="Object 11"/>
          <p:cNvGraphicFramePr>
            <a:graphicFrameLocks noChangeAspect="1"/>
          </p:cNvGraphicFramePr>
          <p:nvPr/>
        </p:nvGraphicFramePr>
        <p:xfrm>
          <a:off x="1285875" y="1568450"/>
          <a:ext cx="6119813" cy="490538"/>
        </p:xfrm>
        <a:graphic>
          <a:graphicData uri="http://schemas.openxmlformats.org/presentationml/2006/ole">
            <p:oleObj spid="_x0000_s47110" name="Equation" r:id="rId7" imgW="3022560" imgH="241200" progId="Equation.DSMT4">
              <p:embed/>
            </p:oleObj>
          </a:graphicData>
        </a:graphic>
      </p:graphicFrame>
      <p:sp>
        <p:nvSpPr>
          <p:cNvPr id="1034" name="Text Box 13"/>
          <p:cNvSpPr txBox="1">
            <a:spLocks noChangeArrowheads="1"/>
          </p:cNvSpPr>
          <p:nvPr/>
        </p:nvSpPr>
        <p:spPr bwMode="auto">
          <a:xfrm>
            <a:off x="1150938" y="4592638"/>
            <a:ext cx="4906962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400" dirty="0"/>
              <a:t>Neglecting the incoming wave, we get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3DEDEEC-369E-4C8A-BA1D-41610B3DC620}" type="slidenum">
              <a:rPr lang="en-US" altLang="zh-TW" smtClean="0">
                <a:ea typeface="新細明體" charset="-120"/>
              </a:rPr>
              <a:pPr/>
              <a:t>35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2054" name="Text Box 2"/>
          <p:cNvSpPr txBox="1">
            <a:spLocks noChangeArrowheads="1"/>
          </p:cNvSpPr>
          <p:nvPr/>
        </p:nvSpPr>
        <p:spPr bwMode="auto">
          <a:xfrm>
            <a:off x="1042988" y="1027113"/>
            <a:ext cx="2695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/>
              <a:t>Boundary condition: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430338" y="1677988"/>
          <a:ext cx="5472112" cy="1822450"/>
        </p:xfrm>
        <a:graphic>
          <a:graphicData uri="http://schemas.openxmlformats.org/presentationml/2006/ole">
            <p:oleObj spid="_x0000_s48130" name="Equation" r:id="rId3" imgW="2819160" imgH="939600" progId="Equation.DSMT4">
              <p:embed/>
            </p:oleObj>
          </a:graphicData>
        </a:graphic>
      </p:graphicFrame>
      <p:sp>
        <p:nvSpPr>
          <p:cNvPr id="2055" name="Text Box 4"/>
          <p:cNvSpPr txBox="1">
            <a:spLocks noChangeArrowheads="1"/>
          </p:cNvSpPr>
          <p:nvPr/>
        </p:nvSpPr>
        <p:spPr bwMode="auto">
          <a:xfrm>
            <a:off x="7086600" y="4941888"/>
            <a:ext cx="690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(3-3)</a:t>
            </a:r>
          </a:p>
        </p:txBody>
      </p:sp>
      <p:graphicFrame>
        <p:nvGraphicFramePr>
          <p:cNvPr id="2051" name="Object 6"/>
          <p:cNvGraphicFramePr>
            <a:graphicFrameLocks noChangeAspect="1"/>
          </p:cNvGraphicFramePr>
          <p:nvPr/>
        </p:nvGraphicFramePr>
        <p:xfrm>
          <a:off x="2179638" y="3581400"/>
          <a:ext cx="2747962" cy="914400"/>
        </p:xfrm>
        <a:graphic>
          <a:graphicData uri="http://schemas.openxmlformats.org/presentationml/2006/ole">
            <p:oleObj spid="_x0000_s48131" name="Equation" r:id="rId4" imgW="1333440" imgH="444240" progId="Equation.DSMT4">
              <p:embed/>
            </p:oleObj>
          </a:graphicData>
        </a:graphic>
      </p:graphicFrame>
      <p:graphicFrame>
        <p:nvGraphicFramePr>
          <p:cNvPr id="2052" name="Object 7"/>
          <p:cNvGraphicFramePr>
            <a:graphicFrameLocks noChangeAspect="1"/>
          </p:cNvGraphicFramePr>
          <p:nvPr/>
        </p:nvGraphicFramePr>
        <p:xfrm>
          <a:off x="2555875" y="4689475"/>
          <a:ext cx="4265613" cy="914400"/>
        </p:xfrm>
        <a:graphic>
          <a:graphicData uri="http://schemas.openxmlformats.org/presentationml/2006/ole">
            <p:oleObj spid="_x0000_s48132" name="方程式" r:id="rId5" imgW="2070000" imgH="444240" progId="Equation.3">
              <p:embed/>
            </p:oleObj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1422400" y="5732463"/>
            <a:ext cx="7019925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>
                <a:sym typeface="Wingdings" pitchFamily="2" charset="2"/>
              </a:rPr>
              <a:t> </a:t>
            </a:r>
            <a:r>
              <a:rPr lang="en-US" altLang="zh-TW" sz="2000" i="1">
                <a:sym typeface="Wingdings" pitchFamily="2" charset="2"/>
              </a:rPr>
              <a:t>p</a:t>
            </a:r>
            <a:r>
              <a:rPr lang="en-US" altLang="zh-TW" sz="2000"/>
              <a:t> and </a:t>
            </a:r>
            <a:r>
              <a:rPr lang="en-US" altLang="zh-TW" sz="2000" i="1"/>
              <a:t>u</a:t>
            </a:r>
            <a:r>
              <a:rPr lang="en-US" altLang="zh-TW" sz="2000"/>
              <a:t> are </a:t>
            </a:r>
            <a:r>
              <a:rPr lang="en-US" altLang="zh-TW" sz="2000">
                <a:solidFill>
                  <a:srgbClr val="0000FF"/>
                </a:solidFill>
              </a:rPr>
              <a:t>no longer in phase</a:t>
            </a:r>
            <a:r>
              <a:rPr lang="en-US" altLang="zh-TW" sz="2000"/>
              <a:t> like those in plane waves.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CABE3CF-DDE8-4FEB-96AD-53EFA3ADD8CB}" type="slidenum">
              <a:rPr lang="en-US" altLang="zh-TW" smtClean="0">
                <a:ea typeface="新細明體" charset="-120"/>
              </a:rPr>
              <a:pPr/>
              <a:t>36</a:t>
            </a:fld>
            <a:endParaRPr lang="en-US" altLang="zh-TW" smtClean="0">
              <a:ea typeface="新細明體" charset="-120"/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611188" y="1803400"/>
            <a:ext cx="4279900" cy="4217988"/>
            <a:chOff x="1247" y="990"/>
            <a:chExt cx="2877" cy="3024"/>
          </a:xfrm>
        </p:grpSpPr>
        <p:sp>
          <p:nvSpPr>
            <p:cNvPr id="3087" name="Text Box 2"/>
            <p:cNvSpPr txBox="1">
              <a:spLocks noChangeArrowheads="1"/>
            </p:cNvSpPr>
            <p:nvPr/>
          </p:nvSpPr>
          <p:spPr bwMode="auto">
            <a:xfrm>
              <a:off x="1631" y="2006"/>
              <a:ext cx="1333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Reactive</a:t>
              </a:r>
              <a:r>
                <a:rPr lang="en-US" altLang="zh-TW"/>
                <a:t> field!</a:t>
              </a:r>
            </a:p>
          </p:txBody>
        </p:sp>
        <p:sp>
          <p:nvSpPr>
            <p:cNvPr id="3088" name="Text Box 3"/>
            <p:cNvSpPr txBox="1">
              <a:spLocks noChangeArrowheads="1"/>
            </p:cNvSpPr>
            <p:nvPr/>
          </p:nvSpPr>
          <p:spPr bwMode="auto">
            <a:xfrm>
              <a:off x="1247" y="3686"/>
              <a:ext cx="354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/>
                <a:t>=&gt;</a:t>
              </a:r>
            </a:p>
          </p:txBody>
        </p:sp>
        <p:sp>
          <p:nvSpPr>
            <p:cNvPr id="3089" name="Text Box 4"/>
            <p:cNvSpPr txBox="1">
              <a:spLocks noChangeArrowheads="1"/>
            </p:cNvSpPr>
            <p:nvPr/>
          </p:nvSpPr>
          <p:spPr bwMode="auto">
            <a:xfrm>
              <a:off x="1247" y="2006"/>
              <a:ext cx="354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/>
                <a:t>=&gt;</a:t>
              </a:r>
            </a:p>
          </p:txBody>
        </p:sp>
        <p:graphicFrame>
          <p:nvGraphicFramePr>
            <p:cNvPr id="3077" name="Object 5"/>
            <p:cNvGraphicFramePr>
              <a:graphicFrameLocks noChangeAspect="1"/>
            </p:cNvGraphicFramePr>
            <p:nvPr/>
          </p:nvGraphicFramePr>
          <p:xfrm>
            <a:off x="1422" y="990"/>
            <a:ext cx="2060" cy="263"/>
          </p:xfrm>
          <a:graphic>
            <a:graphicData uri="http://schemas.openxmlformats.org/presentationml/2006/ole">
              <p:oleObj spid="_x0000_s49157" name="Equation" r:id="rId3" imgW="1587240" imgH="203040" progId="Equation.DSMT4">
                <p:embed/>
              </p:oleObj>
            </a:graphicData>
          </a:graphic>
        </p:graphicFrame>
        <p:graphicFrame>
          <p:nvGraphicFramePr>
            <p:cNvPr id="3078" name="Object 6"/>
            <p:cNvGraphicFramePr>
              <a:graphicFrameLocks noChangeAspect="1"/>
            </p:cNvGraphicFramePr>
            <p:nvPr/>
          </p:nvGraphicFramePr>
          <p:xfrm>
            <a:off x="1535" y="1382"/>
            <a:ext cx="2589" cy="560"/>
          </p:xfrm>
          <a:graphic>
            <a:graphicData uri="http://schemas.openxmlformats.org/presentationml/2006/ole">
              <p:oleObj spid="_x0000_s49158" name="Equation" r:id="rId4" imgW="1993680" imgH="431640" progId="Equation.3">
                <p:embed/>
              </p:oleObj>
            </a:graphicData>
          </a:graphic>
        </p:graphicFrame>
        <p:graphicFrame>
          <p:nvGraphicFramePr>
            <p:cNvPr id="3079" name="Object 7"/>
            <p:cNvGraphicFramePr>
              <a:graphicFrameLocks noChangeAspect="1"/>
            </p:cNvGraphicFramePr>
            <p:nvPr/>
          </p:nvGraphicFramePr>
          <p:xfrm>
            <a:off x="1535" y="2342"/>
            <a:ext cx="2391" cy="510"/>
          </p:xfrm>
          <a:graphic>
            <a:graphicData uri="http://schemas.openxmlformats.org/presentationml/2006/ole">
              <p:oleObj spid="_x0000_s49159" name="Equation" r:id="rId5" imgW="1841400" imgH="393480" progId="Equation.3">
                <p:embed/>
              </p:oleObj>
            </a:graphicData>
          </a:graphic>
        </p:graphicFrame>
        <p:graphicFrame>
          <p:nvGraphicFramePr>
            <p:cNvPr id="3080" name="Object 8"/>
            <p:cNvGraphicFramePr>
              <a:graphicFrameLocks noChangeAspect="1"/>
            </p:cNvGraphicFramePr>
            <p:nvPr/>
          </p:nvGraphicFramePr>
          <p:xfrm>
            <a:off x="1535" y="2966"/>
            <a:ext cx="1154" cy="625"/>
          </p:xfrm>
          <a:graphic>
            <a:graphicData uri="http://schemas.openxmlformats.org/presentationml/2006/ole">
              <p:oleObj spid="_x0000_s49160" name="Equation" r:id="rId6" imgW="888840" imgH="482400" progId="Equation.3">
                <p:embed/>
              </p:oleObj>
            </a:graphicData>
          </a:graphic>
        </p:graphicFrame>
        <p:sp>
          <p:nvSpPr>
            <p:cNvPr id="3090" name="Text Box 9"/>
            <p:cNvSpPr txBox="1">
              <a:spLocks noChangeArrowheads="1"/>
            </p:cNvSpPr>
            <p:nvPr/>
          </p:nvSpPr>
          <p:spPr bwMode="auto">
            <a:xfrm>
              <a:off x="1583" y="3686"/>
              <a:ext cx="1731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FF0000"/>
                  </a:solidFill>
                </a:rPr>
                <a:t>Inefficient</a:t>
              </a:r>
              <a:r>
                <a:rPr lang="en-US" altLang="zh-TW"/>
                <a:t> radiator!</a:t>
              </a:r>
            </a:p>
          </p:txBody>
        </p:sp>
      </p:grpSp>
      <p:graphicFrame>
        <p:nvGraphicFramePr>
          <p:cNvPr id="3074" name="Object 13"/>
          <p:cNvGraphicFramePr>
            <a:graphicFrameLocks noChangeAspect="1"/>
          </p:cNvGraphicFramePr>
          <p:nvPr/>
        </p:nvGraphicFramePr>
        <p:xfrm>
          <a:off x="5340350" y="1831975"/>
          <a:ext cx="3119438" cy="352425"/>
        </p:xfrm>
        <a:graphic>
          <a:graphicData uri="http://schemas.openxmlformats.org/presentationml/2006/ole">
            <p:oleObj spid="_x0000_s49154" name="Equation" r:id="rId7" imgW="1600200" imgH="203040" progId="Equation.DSMT4">
              <p:embed/>
            </p:oleObj>
          </a:graphicData>
        </a:graphic>
      </p:graphicFrame>
      <p:graphicFrame>
        <p:nvGraphicFramePr>
          <p:cNvPr id="3075" name="Object 14"/>
          <p:cNvGraphicFramePr>
            <a:graphicFrameLocks noChangeAspect="1"/>
          </p:cNvGraphicFramePr>
          <p:nvPr/>
        </p:nvGraphicFramePr>
        <p:xfrm>
          <a:off x="5618163" y="2482850"/>
          <a:ext cx="1312862" cy="396875"/>
        </p:xfrm>
        <a:graphic>
          <a:graphicData uri="http://schemas.openxmlformats.org/presentationml/2006/ole">
            <p:oleObj spid="_x0000_s49155" name="Equation" r:id="rId8" imgW="672840" imgH="228600" progId="Equation.DSMT4">
              <p:embed/>
            </p:oleObj>
          </a:graphicData>
        </a:graphic>
      </p:graphicFrame>
      <p:sp>
        <p:nvSpPr>
          <p:cNvPr id="3083" name="Text Box 15"/>
          <p:cNvSpPr txBox="1">
            <a:spLocks noChangeArrowheads="1"/>
          </p:cNvSpPr>
          <p:nvPr/>
        </p:nvSpPr>
        <p:spPr bwMode="auto">
          <a:xfrm>
            <a:off x="5665788" y="3187700"/>
            <a:ext cx="2406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Resistive</a:t>
            </a:r>
            <a:r>
              <a:rPr lang="en-US" altLang="zh-TW"/>
              <a:t>, </a:t>
            </a:r>
          </a:p>
          <a:p>
            <a:r>
              <a:rPr lang="en-US" altLang="zh-TW"/>
              <a:t>like a </a:t>
            </a:r>
            <a:r>
              <a:rPr lang="en-US" altLang="zh-TW">
                <a:solidFill>
                  <a:srgbClr val="FF0000"/>
                </a:solidFill>
              </a:rPr>
              <a:t>plane wave</a:t>
            </a:r>
            <a:r>
              <a:rPr lang="en-US" altLang="zh-TW"/>
              <a:t>!</a:t>
            </a:r>
          </a:p>
        </p:txBody>
      </p:sp>
      <p:sp>
        <p:nvSpPr>
          <p:cNvPr id="3084" name="Text Box 16"/>
          <p:cNvSpPr txBox="1">
            <a:spLocks noChangeArrowheads="1"/>
          </p:cNvSpPr>
          <p:nvPr/>
        </p:nvSpPr>
        <p:spPr bwMode="auto">
          <a:xfrm>
            <a:off x="5089525" y="3187700"/>
            <a:ext cx="527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/>
              <a:t>=&gt;</a:t>
            </a:r>
          </a:p>
        </p:txBody>
      </p:sp>
      <p:sp>
        <p:nvSpPr>
          <p:cNvPr id="3085" name="Text Box 17"/>
          <p:cNvSpPr txBox="1">
            <a:spLocks noChangeArrowheads="1"/>
          </p:cNvSpPr>
          <p:nvPr/>
        </p:nvSpPr>
        <p:spPr bwMode="auto">
          <a:xfrm>
            <a:off x="746125" y="857250"/>
            <a:ext cx="5716588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800"/>
              <a:t>The dimensionless </a:t>
            </a:r>
            <a:r>
              <a:rPr lang="en-US" altLang="zh-TW" sz="2800">
                <a:solidFill>
                  <a:srgbClr val="FF0000"/>
                </a:solidFill>
              </a:rPr>
              <a:t>Helmholtz number</a:t>
            </a:r>
            <a:r>
              <a:rPr lang="en-US" altLang="zh-TW" sz="2800"/>
              <a:t>: </a:t>
            </a:r>
          </a:p>
        </p:txBody>
      </p:sp>
      <p:graphicFrame>
        <p:nvGraphicFramePr>
          <p:cNvPr id="3076" name="Object 18"/>
          <p:cNvGraphicFramePr>
            <a:graphicFrameLocks noChangeAspect="1"/>
          </p:cNvGraphicFramePr>
          <p:nvPr>
            <p:ph sz="half" idx="1"/>
          </p:nvPr>
        </p:nvGraphicFramePr>
        <p:xfrm>
          <a:off x="6507163" y="954088"/>
          <a:ext cx="1771650" cy="404812"/>
        </p:xfrm>
        <a:graphic>
          <a:graphicData uri="http://schemas.openxmlformats.org/presentationml/2006/ole">
            <p:oleObj spid="_x0000_s49156" name="Equation" r:id="rId9" imgW="888840" imgH="203040" progId="Equation.DSMT4">
              <p:embed/>
            </p:oleObj>
          </a:graphicData>
        </a:graphic>
      </p:graphicFrame>
      <p:sp>
        <p:nvSpPr>
          <p:cNvPr id="3086" name="Text Box 20"/>
          <p:cNvSpPr txBox="1">
            <a:spLocks noChangeArrowheads="1"/>
          </p:cNvSpPr>
          <p:nvPr/>
        </p:nvSpPr>
        <p:spPr bwMode="auto">
          <a:xfrm>
            <a:off x="5021263" y="4100513"/>
            <a:ext cx="3690937" cy="2028825"/>
          </a:xfrm>
          <a:prstGeom prst="rect">
            <a:avLst/>
          </a:prstGeom>
          <a:noFill/>
          <a:ln w="12700" cap="sq">
            <a:solidFill>
              <a:srgbClr val="0000FF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74625" indent="-174625">
              <a:spcBef>
                <a:spcPct val="50000"/>
              </a:spcBef>
              <a:buFontTx/>
              <a:buBlip>
                <a:blip r:embed="rId10"/>
              </a:buBlip>
            </a:pPr>
            <a:r>
              <a:rPr lang="en-US" altLang="zh-TW" sz="1800"/>
              <a:t>In acoustics, the meaning of </a:t>
            </a:r>
            <a:r>
              <a:rPr lang="en-US" altLang="zh-TW" sz="1800">
                <a:solidFill>
                  <a:srgbClr val="FF0000"/>
                </a:solidFill>
              </a:rPr>
              <a:t>size</a:t>
            </a:r>
            <a:r>
              <a:rPr lang="en-US" altLang="zh-TW" sz="1800"/>
              <a:t> is all characterized with respect to the </a:t>
            </a:r>
            <a:r>
              <a:rPr lang="en-US" altLang="zh-TW" sz="1800">
                <a:solidFill>
                  <a:srgbClr val="FF0000"/>
                </a:solidFill>
              </a:rPr>
              <a:t>wave length</a:t>
            </a:r>
            <a:r>
              <a:rPr lang="en-US" altLang="zh-TW" sz="1800"/>
              <a:t> at a certain frequency of interest.</a:t>
            </a:r>
          </a:p>
          <a:p>
            <a:pPr marL="174625" indent="-174625">
              <a:spcBef>
                <a:spcPct val="50000"/>
              </a:spcBef>
              <a:buFontTx/>
              <a:buBlip>
                <a:blip r:embed="rId10"/>
              </a:buBlip>
            </a:pPr>
            <a:r>
              <a:rPr lang="en-US" altLang="zh-TW" sz="1800"/>
              <a:t>Resistive </a:t>
            </a:r>
            <a:r>
              <a:rPr lang="en-US" altLang="zh-TW" sz="1800">
                <a:sym typeface="Wingdings" pitchFamily="2" charset="2"/>
              </a:rPr>
              <a:t> in-phase</a:t>
            </a:r>
          </a:p>
          <a:p>
            <a:pPr marL="174625" indent="-174625">
              <a:spcBef>
                <a:spcPct val="50000"/>
              </a:spcBef>
              <a:buFontTx/>
              <a:buBlip>
                <a:blip r:embed="rId10"/>
              </a:buBlip>
            </a:pPr>
            <a:r>
              <a:rPr lang="en-US" altLang="zh-TW" sz="1800">
                <a:sym typeface="Wingdings" pitchFamily="2" charset="2"/>
              </a:rPr>
              <a:t>Reactive  90 deg out-of-phase</a:t>
            </a:r>
            <a:endParaRPr lang="en-US" altLang="zh-TW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83FA2C6-2020-4796-AD7A-7659BC8BE9C5}" type="slidenum">
              <a:rPr lang="en-US" altLang="zh-TW" smtClean="0">
                <a:ea typeface="新細明體" charset="-120"/>
              </a:rPr>
              <a:pPr/>
              <a:t>37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4102" name="Text Box 2"/>
          <p:cNvSpPr txBox="1">
            <a:spLocks noChangeArrowheads="1"/>
          </p:cNvSpPr>
          <p:nvPr/>
        </p:nvSpPr>
        <p:spPr bwMode="auto">
          <a:xfrm>
            <a:off x="1042988" y="1412776"/>
            <a:ext cx="71120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 u="sng" dirty="0"/>
              <a:t>Def</a:t>
            </a:r>
            <a:r>
              <a:rPr lang="en-US" altLang="zh-TW" sz="2400" dirty="0"/>
              <a:t>  </a:t>
            </a:r>
            <a:r>
              <a:rPr lang="en-US" altLang="zh-TW" sz="2400" dirty="0">
                <a:solidFill>
                  <a:srgbClr val="FF0000"/>
                </a:solidFill>
              </a:rPr>
              <a:t>Volume velocity</a:t>
            </a:r>
            <a:r>
              <a:rPr lang="en-US" altLang="zh-TW" sz="2400" dirty="0"/>
              <a:t>, </a:t>
            </a:r>
            <a:r>
              <a:rPr lang="en-US" altLang="zh-TW" sz="2400" dirty="0">
                <a:solidFill>
                  <a:srgbClr val="0000FF"/>
                </a:solidFill>
              </a:rPr>
              <a:t>source strength</a:t>
            </a:r>
          </a:p>
          <a:p>
            <a:r>
              <a:rPr lang="en-US" altLang="zh-TW" sz="2400" dirty="0">
                <a:solidFill>
                  <a:schemeClr val="tx2"/>
                </a:solidFill>
              </a:rPr>
              <a:t>The volume of fluid displaced in unit time by the source</a:t>
            </a: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2232025" y="2549525"/>
          <a:ext cx="2101850" cy="969963"/>
        </p:xfrm>
        <a:graphic>
          <a:graphicData uri="http://schemas.openxmlformats.org/presentationml/2006/ole">
            <p:oleObj spid="_x0000_s50178" name="方程式" r:id="rId3" imgW="825480" imgH="380880" progId="Equation.3">
              <p:embed/>
            </p:oleObj>
          </a:graphicData>
        </a:graphic>
      </p:graphicFrame>
      <p:graphicFrame>
        <p:nvGraphicFramePr>
          <p:cNvPr id="4099" name="Object 4"/>
          <p:cNvGraphicFramePr>
            <a:graphicFrameLocks noChangeAspect="1"/>
          </p:cNvGraphicFramePr>
          <p:nvPr/>
        </p:nvGraphicFramePr>
        <p:xfrm>
          <a:off x="1666875" y="3605213"/>
          <a:ext cx="4344988" cy="496887"/>
        </p:xfrm>
        <a:graphic>
          <a:graphicData uri="http://schemas.openxmlformats.org/presentationml/2006/ole">
            <p:oleObj spid="_x0000_s50179" name="Equation" r:id="rId4" imgW="2108160" imgH="241200" progId="Equation.DSMT4">
              <p:embed/>
            </p:oleObj>
          </a:graphicData>
        </a:graphic>
      </p:graphicFrame>
      <p:graphicFrame>
        <p:nvGraphicFramePr>
          <p:cNvPr id="4100" name="Object 5"/>
          <p:cNvGraphicFramePr>
            <a:graphicFrameLocks noChangeAspect="1"/>
          </p:cNvGraphicFramePr>
          <p:nvPr/>
        </p:nvGraphicFramePr>
        <p:xfrm>
          <a:off x="1381125" y="3976688"/>
          <a:ext cx="6899275" cy="2382837"/>
        </p:xfrm>
        <a:graphic>
          <a:graphicData uri="http://schemas.openxmlformats.org/presentationml/2006/ole">
            <p:oleObj spid="_x0000_s50180" name="Equation" r:id="rId5" imgW="3479760" imgH="1206360" progId="Equation.DSMT4">
              <p:embed/>
            </p:oleObj>
          </a:graphicData>
        </a:graphic>
      </p:graphicFrame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4751388" y="2708275"/>
            <a:ext cx="690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(3-6)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116013" y="3573463"/>
            <a:ext cx="792162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u="sng"/>
              <a:t>Ex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文字方塊 7"/>
          <p:cNvSpPr txBox="1">
            <a:spLocks noChangeArrowheads="1"/>
          </p:cNvSpPr>
          <p:nvPr/>
        </p:nvSpPr>
        <p:spPr bwMode="auto">
          <a:xfrm>
            <a:off x="971550" y="622300"/>
            <a:ext cx="7515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3600">
                <a:solidFill>
                  <a:srgbClr val="000000"/>
                </a:solidFill>
              </a:rPr>
              <a:t>Solution Approaches of  Sound Fields</a:t>
            </a:r>
            <a:endParaRPr lang="zh-TW" altLang="en-US" sz="3600">
              <a:solidFill>
                <a:srgbClr val="000000"/>
              </a:solidFill>
            </a:endParaRPr>
          </a:p>
        </p:txBody>
      </p:sp>
      <p:sp>
        <p:nvSpPr>
          <p:cNvPr id="103427" name="文字方塊 8"/>
          <p:cNvSpPr txBox="1">
            <a:spLocks noChangeArrowheads="1"/>
          </p:cNvSpPr>
          <p:nvPr/>
        </p:nvSpPr>
        <p:spPr bwMode="auto">
          <a:xfrm>
            <a:off x="971550" y="1854200"/>
            <a:ext cx="738187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6575" indent="-536575">
              <a:lnSpc>
                <a:spcPct val="200000"/>
              </a:lnSpc>
              <a:buFont typeface="Wingdings" pitchFamily="2" charset="2"/>
              <a:buChar char="p"/>
            </a:pPr>
            <a:r>
              <a:rPr lang="en-US" altLang="zh-TW" sz="3200">
                <a:solidFill>
                  <a:srgbClr val="FF0000"/>
                </a:solidFill>
              </a:rPr>
              <a:t>Series expansion </a:t>
            </a:r>
            <a:r>
              <a:rPr lang="en-US" altLang="zh-TW" sz="3200">
                <a:solidFill>
                  <a:srgbClr val="000000"/>
                </a:solidFill>
              </a:rPr>
              <a:t>using basis functions: coordinate-dependent</a:t>
            </a:r>
          </a:p>
          <a:p>
            <a:pPr marL="536575" indent="-536575">
              <a:lnSpc>
                <a:spcPct val="200000"/>
              </a:lnSpc>
              <a:buFont typeface="Wingdings" pitchFamily="2" charset="2"/>
              <a:buChar char="p"/>
            </a:pPr>
            <a:r>
              <a:rPr lang="en-US" altLang="zh-TW" sz="3200">
                <a:solidFill>
                  <a:srgbClr val="FF0000"/>
                </a:solidFill>
              </a:rPr>
              <a:t>Green’s function </a:t>
            </a:r>
            <a:r>
              <a:rPr lang="en-US" altLang="zh-TW" sz="3200">
                <a:solidFill>
                  <a:srgbClr val="000000"/>
                </a:solidFill>
              </a:rPr>
              <a:t>approach: coordinate-independent</a:t>
            </a:r>
            <a:endParaRPr lang="zh-TW" altLang="en-US" sz="3200">
              <a:solidFill>
                <a:srgbClr val="0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38</a:t>
            </a:fld>
            <a:endParaRPr lang="zh-TW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2800" smtClean="0"/>
              <a:t>Series Expansion of Helmholtz Equation</a:t>
            </a:r>
          </a:p>
        </p:txBody>
      </p:sp>
      <p:sp>
        <p:nvSpPr>
          <p:cNvPr id="51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7237" y="1584325"/>
            <a:ext cx="3814763" cy="41148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dirty="0" smtClean="0"/>
              <a:t>Problems of regular shape, </a:t>
            </a:r>
            <a:r>
              <a:rPr lang="en-US" altLang="zh-TW" sz="1800" dirty="0" smtClean="0">
                <a:solidFill>
                  <a:srgbClr val="FF0000"/>
                </a:solidFill>
              </a:rPr>
              <a:t>separable</a:t>
            </a:r>
            <a:r>
              <a:rPr lang="en-US" altLang="zh-TW" sz="1800" dirty="0" smtClean="0"/>
              <a:t> coordinates (cubes, </a:t>
            </a:r>
            <a:r>
              <a:rPr lang="en-US" altLang="zh-TW" sz="1800" dirty="0" err="1" smtClean="0"/>
              <a:t>cyliders</a:t>
            </a:r>
            <a:r>
              <a:rPr lang="en-US" altLang="zh-TW" sz="1800" dirty="0" smtClean="0"/>
              <a:t>, spheres) </a:t>
            </a:r>
          </a:p>
          <a:p>
            <a:pPr marL="0" indent="0"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dirty="0" smtClean="0"/>
              <a:t>The </a:t>
            </a:r>
            <a:r>
              <a:rPr lang="en-US" altLang="zh-TW" sz="1800" dirty="0" smtClean="0">
                <a:solidFill>
                  <a:srgbClr val="3366FF"/>
                </a:solidFill>
              </a:rPr>
              <a:t>eigenfunctions</a:t>
            </a:r>
            <a:r>
              <a:rPr lang="en-US" altLang="zh-TW" sz="1800" dirty="0" smtClean="0"/>
              <a:t> of a harmonic sound field satisfy</a:t>
            </a:r>
          </a:p>
          <a:p>
            <a:pPr marL="0" indent="0"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dirty="0" smtClean="0"/>
          </a:p>
          <a:p>
            <a:pPr marL="0" indent="0"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dirty="0" err="1" smtClean="0"/>
              <a:t>st</a:t>
            </a:r>
            <a:r>
              <a:rPr lang="en-US" altLang="zh-TW" sz="1800" dirty="0" smtClean="0"/>
              <a:t>. homogeneous BCs</a:t>
            </a:r>
            <a:r>
              <a:rPr lang="en-US" altLang="zh-TW" sz="1600" dirty="0" smtClean="0"/>
              <a:t>.</a:t>
            </a:r>
          </a:p>
          <a:p>
            <a:pPr marL="0" indent="0"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dirty="0" smtClean="0"/>
          </a:p>
          <a:p>
            <a:pPr marL="0" indent="0"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dirty="0" smtClean="0">
                <a:solidFill>
                  <a:srgbClr val="FF0000"/>
                </a:solidFill>
              </a:rPr>
              <a:t>Eigenfunction expansion</a:t>
            </a:r>
            <a:r>
              <a:rPr lang="en-US" altLang="zh-TW" sz="1800" dirty="0" smtClean="0"/>
              <a:t>:</a:t>
            </a:r>
          </a:p>
          <a:p>
            <a:pPr marL="0" indent="0"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dirty="0" smtClean="0"/>
          </a:p>
          <a:p>
            <a:pPr marL="0" indent="0"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600" dirty="0" smtClean="0"/>
              <a:t>		</a:t>
            </a:r>
          </a:p>
          <a:p>
            <a:pPr marL="0" indent="0"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dirty="0" smtClean="0"/>
          </a:p>
          <a:p>
            <a:pPr marL="0" indent="0"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800" dirty="0" smtClean="0"/>
          </a:p>
          <a:p>
            <a:pPr marL="0" indent="0" eaLnBrk="1" hangingPunct="1">
              <a:lnSpc>
                <a:spcPct val="90000"/>
              </a:lnSpc>
              <a:buFont typeface="Monotype Sorts" pitchFamily="2" charset="2"/>
              <a:buNone/>
            </a:pPr>
            <a:r>
              <a:rPr lang="en-US" altLang="zh-TW" sz="1800" dirty="0" smtClean="0"/>
              <a:t>   </a:t>
            </a:r>
          </a:p>
          <a:p>
            <a:pPr marL="0" indent="0" eaLnBrk="1" hangingPunct="1">
              <a:lnSpc>
                <a:spcPct val="90000"/>
              </a:lnSpc>
              <a:buFont typeface="Monotype Sorts" pitchFamily="2" charset="2"/>
              <a:buNone/>
            </a:pPr>
            <a:endParaRPr lang="en-US" altLang="zh-TW" sz="1600" dirty="0" smtClean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>
            <p:ph sz="quarter" idx="4294967295"/>
          </p:nvPr>
        </p:nvGraphicFramePr>
        <p:xfrm>
          <a:off x="1371600" y="2663825"/>
          <a:ext cx="1895475" cy="366713"/>
        </p:xfrm>
        <a:graphic>
          <a:graphicData uri="http://schemas.openxmlformats.org/presentationml/2006/ole">
            <p:oleObj spid="_x0000_s51202" name="方程式" r:id="rId3" imgW="1244520" imgH="241200" progId="Equation.3">
              <p:embed/>
            </p:oleObj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>
            <p:ph sz="quarter" idx="4294967295"/>
          </p:nvPr>
        </p:nvGraphicFramePr>
        <p:xfrm>
          <a:off x="755576" y="4181574"/>
          <a:ext cx="1743075" cy="1263650"/>
        </p:xfrm>
        <a:graphic>
          <a:graphicData uri="http://schemas.openxmlformats.org/presentationml/2006/ole">
            <p:oleObj spid="_x0000_s51203" name="Equation" r:id="rId4" imgW="1333440" imgH="965160" progId="Equation.DSMT4">
              <p:embed/>
            </p:oleObj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2592388" y="4089400"/>
          <a:ext cx="6416675" cy="2309813"/>
        </p:xfrm>
        <a:graphic>
          <a:graphicData uri="http://schemas.openxmlformats.org/presentationml/2006/ole">
            <p:oleObj spid="_x0000_s51204" name="Equation" r:id="rId5" imgW="3657600" imgH="1498320" progId="Equation.DSMT4">
              <p:embed/>
            </p:oleObj>
          </a:graphicData>
        </a:graphic>
      </p:graphicFrame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5832475" y="2079625"/>
            <a:ext cx="2849563" cy="2482850"/>
            <a:chOff x="3334" y="2354"/>
            <a:chExt cx="1795" cy="1564"/>
          </a:xfrm>
        </p:grpSpPr>
        <p:sp>
          <p:nvSpPr>
            <p:cNvPr id="5130" name="Text Box 12"/>
            <p:cNvSpPr txBox="1">
              <a:spLocks noChangeArrowheads="1"/>
            </p:cNvSpPr>
            <p:nvPr/>
          </p:nvSpPr>
          <p:spPr bwMode="auto">
            <a:xfrm>
              <a:off x="4014" y="2354"/>
              <a:ext cx="1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800" i="1">
                  <a:solidFill>
                    <a:srgbClr val="000000"/>
                  </a:solidFill>
                </a:rPr>
                <a:t>z</a:t>
              </a:r>
            </a:p>
          </p:txBody>
        </p:sp>
        <p:sp>
          <p:nvSpPr>
            <p:cNvPr id="5131" name="Line 15"/>
            <p:cNvSpPr>
              <a:spLocks noChangeShapeType="1"/>
            </p:cNvSpPr>
            <p:nvPr/>
          </p:nvSpPr>
          <p:spPr bwMode="auto">
            <a:xfrm flipV="1">
              <a:off x="4088" y="2558"/>
              <a:ext cx="0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32" name="Line 16"/>
            <p:cNvSpPr>
              <a:spLocks noChangeShapeType="1"/>
            </p:cNvSpPr>
            <p:nvPr/>
          </p:nvSpPr>
          <p:spPr bwMode="auto">
            <a:xfrm flipH="1">
              <a:off x="3498" y="3375"/>
              <a:ext cx="59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33" name="Line 17"/>
            <p:cNvSpPr>
              <a:spLocks noChangeShapeType="1"/>
            </p:cNvSpPr>
            <p:nvPr/>
          </p:nvSpPr>
          <p:spPr bwMode="auto">
            <a:xfrm>
              <a:off x="4088" y="3375"/>
              <a:ext cx="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34" name="AutoShape 18"/>
            <p:cNvSpPr>
              <a:spLocks noChangeArrowheads="1"/>
            </p:cNvSpPr>
            <p:nvPr/>
          </p:nvSpPr>
          <p:spPr bwMode="auto">
            <a:xfrm>
              <a:off x="4587" y="2847"/>
              <a:ext cx="45" cy="4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5135" name="Line 19"/>
            <p:cNvSpPr>
              <a:spLocks noChangeShapeType="1"/>
            </p:cNvSpPr>
            <p:nvPr/>
          </p:nvSpPr>
          <p:spPr bwMode="auto">
            <a:xfrm flipH="1">
              <a:off x="4088" y="2865"/>
              <a:ext cx="522" cy="5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36" name="Text Box 23"/>
            <p:cNvSpPr txBox="1">
              <a:spLocks noChangeArrowheads="1"/>
            </p:cNvSpPr>
            <p:nvPr/>
          </p:nvSpPr>
          <p:spPr bwMode="auto">
            <a:xfrm>
              <a:off x="3334" y="3687"/>
              <a:ext cx="1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800" i="1">
                  <a:solidFill>
                    <a:srgbClr val="000000"/>
                  </a:solidFill>
                </a:rPr>
                <a:t>x</a:t>
              </a:r>
            </a:p>
          </p:txBody>
        </p:sp>
        <p:sp>
          <p:nvSpPr>
            <p:cNvPr id="5137" name="Text Box 24"/>
            <p:cNvSpPr txBox="1">
              <a:spLocks noChangeArrowheads="1"/>
            </p:cNvSpPr>
            <p:nvPr/>
          </p:nvSpPr>
          <p:spPr bwMode="auto">
            <a:xfrm>
              <a:off x="4949" y="3376"/>
              <a:ext cx="1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800" i="1">
                  <a:solidFill>
                    <a:srgbClr val="000000"/>
                  </a:solidFill>
                </a:rPr>
                <a:t>y</a:t>
              </a:r>
            </a:p>
          </p:txBody>
        </p:sp>
        <p:graphicFrame>
          <p:nvGraphicFramePr>
            <p:cNvPr id="5125" name="Object 5"/>
            <p:cNvGraphicFramePr>
              <a:graphicFrameLocks noChangeAspect="1"/>
            </p:cNvGraphicFramePr>
            <p:nvPr/>
          </p:nvGraphicFramePr>
          <p:xfrm>
            <a:off x="4634" y="2674"/>
            <a:ext cx="384" cy="128"/>
          </p:xfrm>
          <a:graphic>
            <a:graphicData uri="http://schemas.openxmlformats.org/presentationml/2006/ole">
              <p:oleObj spid="_x0000_s51205" name="Equation" r:id="rId6" imgW="609480" imgH="203040" progId="Equation.DSMT4">
                <p:embed/>
              </p:oleObj>
            </a:graphicData>
          </a:graphic>
        </p:graphicFrame>
      </p:grpSp>
      <p:sp>
        <p:nvSpPr>
          <p:cNvPr id="29" name="矩形 28"/>
          <p:cNvSpPr/>
          <p:nvPr/>
        </p:nvSpPr>
        <p:spPr>
          <a:xfrm>
            <a:off x="5067300" y="1763713"/>
            <a:ext cx="2473325" cy="3540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CC00FF"/>
              </a:buClr>
              <a:buSzPct val="75000"/>
              <a:defRPr/>
            </a:pPr>
            <a:r>
              <a:rPr kumimoji="0" lang="en-US" altLang="zh-TW" sz="1800" kern="0" dirty="0">
                <a:solidFill>
                  <a:srgbClr val="000000"/>
                </a:solidFill>
                <a:latin typeface="Times New Roman"/>
                <a:ea typeface="新細明體"/>
              </a:rPr>
              <a:t>1. </a:t>
            </a:r>
            <a:r>
              <a:rPr kumimoji="0" lang="en-US" altLang="zh-TW" sz="1800" kern="0" dirty="0">
                <a:solidFill>
                  <a:srgbClr val="FF0000"/>
                </a:solidFill>
                <a:latin typeface="Times New Roman"/>
                <a:ea typeface="新細明體"/>
              </a:rPr>
              <a:t>Cartesian</a:t>
            </a:r>
            <a:r>
              <a:rPr kumimoji="0" lang="en-US" altLang="zh-TW" sz="1800" kern="0" dirty="0">
                <a:solidFill>
                  <a:srgbClr val="000000"/>
                </a:solidFill>
                <a:latin typeface="Times New Roman"/>
                <a:ea typeface="新細明體"/>
              </a:rPr>
              <a:t> coordinates:</a:t>
            </a: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39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23515E4-C4E9-4562-BA01-A02B9AC27C44}" type="slidenum">
              <a:rPr lang="en-US" altLang="zh-TW" smtClean="0">
                <a:ea typeface="新細明體" charset="-120"/>
              </a:rPr>
              <a:pPr/>
              <a:t>4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/>
              <a:t>Sound vs. Frequency</a:t>
            </a:r>
            <a:endParaRPr lang="en-US" altLang="zh-TW" smtClean="0"/>
          </a:p>
        </p:txBody>
      </p:sp>
      <p:graphicFrame>
        <p:nvGraphicFramePr>
          <p:cNvPr id="48200" name="Group 72"/>
          <p:cNvGraphicFramePr>
            <a:graphicFrameLocks noGrp="1"/>
          </p:cNvGraphicFramePr>
          <p:nvPr/>
        </p:nvGraphicFramePr>
        <p:xfrm>
          <a:off x="1258888" y="1887538"/>
          <a:ext cx="6842125" cy="4275519"/>
        </p:xfrm>
        <a:graphic>
          <a:graphicData uri="http://schemas.openxmlformats.org/drawingml/2006/table">
            <a:tbl>
              <a:tblPr/>
              <a:tblGrid>
                <a:gridCol w="649287"/>
                <a:gridCol w="2016125"/>
                <a:gridCol w="4176713"/>
              </a:tblGrid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endParaRPr kumimoji="0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Frequency range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Descriptions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3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Infrasound</a:t>
                      </a:r>
                    </a:p>
                  </a:txBody>
                  <a:tcPr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&lt; 10 Hz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Inaudible by human, but audible by some animals, e.g. dogs, elephants, whales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Audible sound</a:t>
                      </a:r>
                    </a:p>
                  </a:txBody>
                  <a:tcPr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32 ~ 512 Hz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64 ~ 128 Hz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512 ~ 2048 Hz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2048 ~ 8192 Hz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8192 ~ 16384 Hz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Bass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Super bass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Telephone speech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Presence range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Brilliance range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Ultrasound</a:t>
                      </a:r>
                    </a:p>
                  </a:txBody>
                  <a:tcPr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&gt; 20 kHz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Inaudible by human, but audible by some animals, e.g. dogs, dolphins,  and bats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>
          <a:xfrm>
            <a:off x="836613" y="414338"/>
            <a:ext cx="7772400" cy="1104900"/>
          </a:xfrm>
        </p:spPr>
        <p:txBody>
          <a:bodyPr/>
          <a:lstStyle/>
          <a:p>
            <a:pPr eaLnBrk="1" hangingPunct="1"/>
            <a:r>
              <a:rPr lang="en-US" altLang="zh-TW" sz="2800" smtClean="0"/>
              <a:t>Series Expansion of Helmholtz Equation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1090265" y="2049463"/>
          <a:ext cx="5641975" cy="2819400"/>
        </p:xfrm>
        <a:graphic>
          <a:graphicData uri="http://schemas.openxmlformats.org/presentationml/2006/ole">
            <p:oleObj spid="_x0000_s52226" name="Equation" r:id="rId3" imgW="2946240" imgH="1917360" progId="Equation.DSMT4">
              <p:embed/>
            </p:oleObj>
          </a:graphicData>
        </a:graphic>
      </p:graphicFrame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5727700" y="3781425"/>
            <a:ext cx="2940050" cy="2482850"/>
            <a:chOff x="3277" y="2354"/>
            <a:chExt cx="1852" cy="1564"/>
          </a:xfrm>
        </p:grpSpPr>
        <p:sp>
          <p:nvSpPr>
            <p:cNvPr id="6154" name="Text Box 12"/>
            <p:cNvSpPr txBox="1">
              <a:spLocks noChangeArrowheads="1"/>
            </p:cNvSpPr>
            <p:nvPr/>
          </p:nvSpPr>
          <p:spPr bwMode="auto">
            <a:xfrm>
              <a:off x="4014" y="2354"/>
              <a:ext cx="1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800" i="1">
                  <a:solidFill>
                    <a:srgbClr val="000000"/>
                  </a:solidFill>
                </a:rPr>
                <a:t>z</a:t>
              </a:r>
            </a:p>
          </p:txBody>
        </p:sp>
        <p:graphicFrame>
          <p:nvGraphicFramePr>
            <p:cNvPr id="6147" name="Object 3"/>
            <p:cNvGraphicFramePr>
              <a:graphicFrameLocks noChangeAspect="1"/>
            </p:cNvGraphicFramePr>
            <p:nvPr/>
          </p:nvGraphicFramePr>
          <p:xfrm>
            <a:off x="4050" y="3668"/>
            <a:ext cx="83" cy="109"/>
          </p:xfrm>
          <a:graphic>
            <a:graphicData uri="http://schemas.openxmlformats.org/presentationml/2006/ole">
              <p:oleObj spid="_x0000_s52227" name="方程式" r:id="rId4" imgW="139680" imgH="190440" progId="Equation.3">
                <p:embed/>
              </p:oleObj>
            </a:graphicData>
          </a:graphic>
        </p:graphicFrame>
        <p:sp>
          <p:nvSpPr>
            <p:cNvPr id="6155" name="Line 15"/>
            <p:cNvSpPr>
              <a:spLocks noChangeShapeType="1"/>
            </p:cNvSpPr>
            <p:nvPr/>
          </p:nvSpPr>
          <p:spPr bwMode="auto">
            <a:xfrm flipV="1">
              <a:off x="4088" y="2558"/>
              <a:ext cx="0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56" name="Line 16"/>
            <p:cNvSpPr>
              <a:spLocks noChangeShapeType="1"/>
            </p:cNvSpPr>
            <p:nvPr/>
          </p:nvSpPr>
          <p:spPr bwMode="auto">
            <a:xfrm flipH="1">
              <a:off x="3498" y="3375"/>
              <a:ext cx="59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57" name="Line 17"/>
            <p:cNvSpPr>
              <a:spLocks noChangeShapeType="1"/>
            </p:cNvSpPr>
            <p:nvPr/>
          </p:nvSpPr>
          <p:spPr bwMode="auto">
            <a:xfrm>
              <a:off x="4088" y="3375"/>
              <a:ext cx="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58" name="AutoShape 18"/>
            <p:cNvSpPr>
              <a:spLocks noChangeArrowheads="1"/>
            </p:cNvSpPr>
            <p:nvPr/>
          </p:nvSpPr>
          <p:spPr bwMode="auto">
            <a:xfrm>
              <a:off x="4587" y="2847"/>
              <a:ext cx="45" cy="4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6159" name="Line 19"/>
            <p:cNvSpPr>
              <a:spLocks noChangeShapeType="1"/>
            </p:cNvSpPr>
            <p:nvPr/>
          </p:nvSpPr>
          <p:spPr bwMode="auto">
            <a:xfrm flipH="1">
              <a:off x="4088" y="2865"/>
              <a:ext cx="522" cy="5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60" name="Line 20"/>
            <p:cNvSpPr>
              <a:spLocks noChangeShapeType="1"/>
            </p:cNvSpPr>
            <p:nvPr/>
          </p:nvSpPr>
          <p:spPr bwMode="auto">
            <a:xfrm>
              <a:off x="4610" y="2865"/>
              <a:ext cx="0" cy="7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61" name="Line 21"/>
            <p:cNvSpPr>
              <a:spLocks noChangeShapeType="1"/>
            </p:cNvSpPr>
            <p:nvPr/>
          </p:nvSpPr>
          <p:spPr bwMode="auto">
            <a:xfrm>
              <a:off x="4099" y="3375"/>
              <a:ext cx="511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62" name="Freeform 22"/>
            <p:cNvSpPr>
              <a:spLocks/>
            </p:cNvSpPr>
            <p:nvPr/>
          </p:nvSpPr>
          <p:spPr bwMode="auto">
            <a:xfrm>
              <a:off x="3816" y="3503"/>
              <a:ext cx="539" cy="136"/>
            </a:xfrm>
            <a:custGeom>
              <a:avLst/>
              <a:gdLst>
                <a:gd name="T0" fmla="*/ 0 w 539"/>
                <a:gd name="T1" fmla="*/ 70 h 136"/>
                <a:gd name="T2" fmla="*/ 170 w 539"/>
                <a:gd name="T3" fmla="*/ 127 h 136"/>
                <a:gd name="T4" fmla="*/ 340 w 539"/>
                <a:gd name="T5" fmla="*/ 127 h 136"/>
                <a:gd name="T6" fmla="*/ 482 w 539"/>
                <a:gd name="T7" fmla="*/ 70 h 136"/>
                <a:gd name="T8" fmla="*/ 539 w 539"/>
                <a:gd name="T9" fmla="*/ 14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9"/>
                <a:gd name="T16" fmla="*/ 0 h 136"/>
                <a:gd name="T17" fmla="*/ 539 w 539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9" h="136">
                  <a:moveTo>
                    <a:pt x="0" y="70"/>
                  </a:moveTo>
                  <a:cubicBezTo>
                    <a:pt x="56" y="94"/>
                    <a:pt x="113" y="118"/>
                    <a:pt x="170" y="127"/>
                  </a:cubicBezTo>
                  <a:cubicBezTo>
                    <a:pt x="227" y="136"/>
                    <a:pt x="288" y="136"/>
                    <a:pt x="340" y="127"/>
                  </a:cubicBezTo>
                  <a:cubicBezTo>
                    <a:pt x="392" y="118"/>
                    <a:pt x="449" y="89"/>
                    <a:pt x="482" y="70"/>
                  </a:cubicBezTo>
                  <a:cubicBezTo>
                    <a:pt x="515" y="51"/>
                    <a:pt x="534" y="0"/>
                    <a:pt x="539" y="1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63" name="Text Box 23"/>
            <p:cNvSpPr txBox="1">
              <a:spLocks noChangeArrowheads="1"/>
            </p:cNvSpPr>
            <p:nvPr/>
          </p:nvSpPr>
          <p:spPr bwMode="auto">
            <a:xfrm>
              <a:off x="3334" y="3687"/>
              <a:ext cx="1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800" i="1">
                  <a:solidFill>
                    <a:srgbClr val="000000"/>
                  </a:solidFill>
                </a:rPr>
                <a:t>x</a:t>
              </a:r>
            </a:p>
          </p:txBody>
        </p:sp>
        <p:sp>
          <p:nvSpPr>
            <p:cNvPr id="6164" name="Text Box 24"/>
            <p:cNvSpPr txBox="1">
              <a:spLocks noChangeArrowheads="1"/>
            </p:cNvSpPr>
            <p:nvPr/>
          </p:nvSpPr>
          <p:spPr bwMode="auto">
            <a:xfrm>
              <a:off x="4949" y="3376"/>
              <a:ext cx="1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800" i="1">
                  <a:solidFill>
                    <a:srgbClr val="000000"/>
                  </a:solidFill>
                </a:rPr>
                <a:t>y</a:t>
              </a:r>
            </a:p>
          </p:txBody>
        </p:sp>
        <p:sp>
          <p:nvSpPr>
            <p:cNvPr id="6165" name="Text Box 25"/>
            <p:cNvSpPr txBox="1">
              <a:spLocks noChangeArrowheads="1"/>
            </p:cNvSpPr>
            <p:nvPr/>
          </p:nvSpPr>
          <p:spPr bwMode="auto">
            <a:xfrm>
              <a:off x="4354" y="3351"/>
              <a:ext cx="1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800" i="1">
                  <a:solidFill>
                    <a:srgbClr val="000000"/>
                  </a:solidFill>
                </a:rPr>
                <a:t>r</a:t>
              </a:r>
            </a:p>
          </p:txBody>
        </p:sp>
        <p:graphicFrame>
          <p:nvGraphicFramePr>
            <p:cNvPr id="6148" name="Object 4"/>
            <p:cNvGraphicFramePr>
              <a:graphicFrameLocks noChangeAspect="1"/>
            </p:cNvGraphicFramePr>
            <p:nvPr/>
          </p:nvGraphicFramePr>
          <p:xfrm>
            <a:off x="4614" y="2666"/>
            <a:ext cx="424" cy="144"/>
          </p:xfrm>
          <a:graphic>
            <a:graphicData uri="http://schemas.openxmlformats.org/presentationml/2006/ole">
              <p:oleObj spid="_x0000_s52228" name="方程式" r:id="rId5" imgW="672840" imgH="228600" progId="Equation.3">
                <p:embed/>
              </p:oleObj>
            </a:graphicData>
          </a:graphic>
        </p:graphicFrame>
        <p:sp>
          <p:nvSpPr>
            <p:cNvPr id="6166" name="Text Box 27"/>
            <p:cNvSpPr txBox="1">
              <a:spLocks noChangeArrowheads="1"/>
            </p:cNvSpPr>
            <p:nvPr/>
          </p:nvSpPr>
          <p:spPr bwMode="auto">
            <a:xfrm>
              <a:off x="4600" y="3124"/>
              <a:ext cx="1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800" i="1">
                  <a:solidFill>
                    <a:srgbClr val="000000"/>
                  </a:solidFill>
                </a:rPr>
                <a:t>z</a:t>
              </a:r>
            </a:p>
          </p:txBody>
        </p:sp>
        <p:graphicFrame>
          <p:nvGraphicFramePr>
            <p:cNvPr id="6149" name="Object 5"/>
            <p:cNvGraphicFramePr>
              <a:graphicFrameLocks noChangeAspect="1"/>
            </p:cNvGraphicFramePr>
            <p:nvPr/>
          </p:nvGraphicFramePr>
          <p:xfrm>
            <a:off x="3277" y="2775"/>
            <a:ext cx="624" cy="576"/>
          </p:xfrm>
          <a:graphic>
            <a:graphicData uri="http://schemas.openxmlformats.org/presentationml/2006/ole">
              <p:oleObj spid="_x0000_s52229" name="Equation" r:id="rId6" imgW="672840" imgH="622080" progId="Equation.DSMT4">
                <p:embed/>
              </p:oleObj>
            </a:graphicData>
          </a:graphic>
        </p:graphicFrame>
      </p:grpSp>
      <p:sp>
        <p:nvSpPr>
          <p:cNvPr id="28" name="矩形 27"/>
          <p:cNvSpPr/>
          <p:nvPr/>
        </p:nvSpPr>
        <p:spPr>
          <a:xfrm>
            <a:off x="994296" y="1584325"/>
            <a:ext cx="26416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7800" indent="-177800">
              <a:spcBef>
                <a:spcPct val="20000"/>
              </a:spcBef>
              <a:buClr>
                <a:srgbClr val="CC00FF"/>
              </a:buClr>
              <a:buSzPct val="75000"/>
              <a:defRPr/>
            </a:pPr>
            <a:r>
              <a:rPr kumimoji="0" lang="en-US" altLang="zh-TW" sz="1800" kern="0" dirty="0">
                <a:solidFill>
                  <a:srgbClr val="000000"/>
                </a:solidFill>
                <a:latin typeface="Times New Roman"/>
                <a:ea typeface="新細明體"/>
              </a:rPr>
              <a:t>2. </a:t>
            </a:r>
            <a:r>
              <a:rPr kumimoji="0" lang="en-US" altLang="zh-TW" sz="1800" kern="0" dirty="0">
                <a:solidFill>
                  <a:srgbClr val="FF0000"/>
                </a:solidFill>
                <a:latin typeface="Times New Roman"/>
                <a:ea typeface="新細明體"/>
              </a:rPr>
              <a:t>Cylindrical</a:t>
            </a:r>
            <a:r>
              <a:rPr kumimoji="0" lang="en-US" altLang="zh-TW" sz="1800" kern="0" dirty="0">
                <a:solidFill>
                  <a:srgbClr val="000000"/>
                </a:solidFill>
                <a:latin typeface="Times New Roman"/>
                <a:ea typeface="新細明體"/>
              </a:rPr>
              <a:t> coordinates:</a:t>
            </a:r>
          </a:p>
        </p:txBody>
      </p:sp>
      <p:sp>
        <p:nvSpPr>
          <p:cNvPr id="22" name="文字方塊 21"/>
          <p:cNvSpPr txBox="1"/>
          <p:nvPr/>
        </p:nvSpPr>
        <p:spPr>
          <a:xfrm>
            <a:off x="855389" y="4964113"/>
            <a:ext cx="5084763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TW" sz="1600" b="1" dirty="0">
                <a:latin typeface="+mn-lt"/>
                <a:ea typeface="新細明體" pitchFamily="18" charset="-120"/>
              </a:rPr>
              <a:t>References</a:t>
            </a:r>
          </a:p>
          <a:p>
            <a:pPr marL="261938" indent="-261938">
              <a:buFont typeface="+mj-lt"/>
              <a:buAutoNum type="arabicPeriod"/>
              <a:defRPr/>
            </a:pPr>
            <a:r>
              <a:rPr lang="en-US" altLang="zh-TW" sz="1600" dirty="0">
                <a:latin typeface="+mn-lt"/>
                <a:ea typeface="新細明體" pitchFamily="18" charset="-120"/>
              </a:rPr>
              <a:t>Morse and </a:t>
            </a:r>
            <a:r>
              <a:rPr lang="en-US" altLang="zh-TW" sz="1600" dirty="0" err="1">
                <a:latin typeface="+mn-lt"/>
                <a:ea typeface="新細明體" pitchFamily="18" charset="-120"/>
              </a:rPr>
              <a:t>Ingard</a:t>
            </a:r>
            <a:r>
              <a:rPr lang="en-US" altLang="zh-TW" sz="1600" dirty="0">
                <a:latin typeface="+mn-lt"/>
                <a:ea typeface="新細明體" pitchFamily="18" charset="-120"/>
              </a:rPr>
              <a:t>, Theoretical Acoustics </a:t>
            </a:r>
          </a:p>
          <a:p>
            <a:pPr marL="261938" indent="-261938">
              <a:buFont typeface="+mj-lt"/>
              <a:buAutoNum type="arabicPeriod"/>
              <a:defRPr/>
            </a:pPr>
            <a:r>
              <a:rPr lang="en-US" altLang="zh-TW" sz="1600" dirty="0">
                <a:latin typeface="+mn-lt"/>
                <a:ea typeface="新細明體" pitchFamily="18" charset="-120"/>
              </a:rPr>
              <a:t>E. Williams, Fourier Acoustics</a:t>
            </a:r>
          </a:p>
          <a:p>
            <a:pPr marL="261938" indent="-261938">
              <a:buFont typeface="+mj-lt"/>
              <a:buAutoNum type="arabicPeriod"/>
              <a:defRPr/>
            </a:pPr>
            <a:r>
              <a:rPr lang="en-US" altLang="zh-TW" sz="1600" dirty="0" err="1">
                <a:latin typeface="+mn-lt"/>
                <a:ea typeface="新細明體" pitchFamily="18" charset="-120"/>
              </a:rPr>
              <a:t>Arfken</a:t>
            </a:r>
            <a:r>
              <a:rPr lang="en-US" altLang="zh-TW" sz="1600" dirty="0">
                <a:latin typeface="+mn-lt"/>
                <a:ea typeface="新細明體" pitchFamily="18" charset="-120"/>
              </a:rPr>
              <a:t>, Mathematical Methods for Physicists</a:t>
            </a:r>
          </a:p>
          <a:p>
            <a:pPr marL="261938" indent="-261938">
              <a:buFont typeface="+mj-lt"/>
              <a:buAutoNum type="arabicPeriod"/>
              <a:defRPr/>
            </a:pPr>
            <a:r>
              <a:rPr lang="en-US" altLang="zh-TW" sz="1600" dirty="0">
                <a:latin typeface="+mn-lt"/>
                <a:ea typeface="新細明體" pitchFamily="18" charset="-120"/>
              </a:rPr>
              <a:t>Morse and </a:t>
            </a:r>
            <a:r>
              <a:rPr lang="en-US" altLang="zh-TW" sz="1600" dirty="0" err="1">
                <a:latin typeface="+mn-lt"/>
                <a:ea typeface="新細明體" pitchFamily="18" charset="-120"/>
              </a:rPr>
              <a:t>Feshbach</a:t>
            </a:r>
            <a:r>
              <a:rPr lang="en-US" altLang="zh-TW" sz="1600" dirty="0">
                <a:latin typeface="+mn-lt"/>
                <a:ea typeface="新細明體" pitchFamily="18" charset="-120"/>
              </a:rPr>
              <a:t>, </a:t>
            </a:r>
            <a:r>
              <a:rPr lang="en-US" altLang="zh-TW" sz="1600" dirty="0">
                <a:ea typeface="新細明體" pitchFamily="18" charset="-120"/>
              </a:rPr>
              <a:t>Methods for Theoretical Physicists</a:t>
            </a:r>
          </a:p>
          <a:p>
            <a:pPr marL="261938" indent="-261938">
              <a:buFont typeface="+mj-lt"/>
              <a:buAutoNum type="arabicPeriod"/>
              <a:defRPr/>
            </a:pPr>
            <a:r>
              <a:rPr lang="en-US" altLang="zh-TW" sz="1600" dirty="0" err="1">
                <a:latin typeface="+mn-lt"/>
                <a:ea typeface="新細明體" pitchFamily="18" charset="-120"/>
              </a:rPr>
              <a:t>Teutsch</a:t>
            </a:r>
            <a:r>
              <a:rPr lang="en-US" altLang="zh-TW" sz="1600" dirty="0">
                <a:latin typeface="+mn-lt"/>
                <a:ea typeface="新細明體" pitchFamily="18" charset="-120"/>
              </a:rPr>
              <a:t>, Modal Array Signal Processing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zh-TW" altLang="en-US" sz="1600" dirty="0">
              <a:latin typeface="+mn-lt"/>
              <a:ea typeface="新細明體" pitchFamily="18" charset="-120"/>
            </a:endParaRPr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40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01254" y="954088"/>
            <a:ext cx="3814762" cy="360362"/>
          </a:xfrm>
        </p:spPr>
        <p:txBody>
          <a:bodyPr>
            <a:noAutofit/>
          </a:bodyPr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z="1600" smtClean="0"/>
              <a:t>3. </a:t>
            </a:r>
            <a:r>
              <a:rPr lang="en-US" altLang="zh-TW" sz="1600" smtClean="0">
                <a:solidFill>
                  <a:srgbClr val="FF0000"/>
                </a:solidFill>
              </a:rPr>
              <a:t>Spherical</a:t>
            </a:r>
            <a:r>
              <a:rPr lang="en-US" altLang="zh-TW" sz="1600" smtClean="0"/>
              <a:t> coordinates: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1600" smtClean="0"/>
              <a:t>   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1600" smtClean="0"/>
              <a:t> 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1600" smtClean="0"/>
              <a:t>		    		    :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z="1600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z="1600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z="1600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1600" smtClean="0"/>
              <a:t>		</a:t>
            </a:r>
            <a:endParaRPr lang="en-US" altLang="zh-TW" sz="1600" i="1" smtClean="0"/>
          </a:p>
        </p:txBody>
      </p:sp>
      <p:sp>
        <p:nvSpPr>
          <p:cNvPr id="71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826000" y="1771650"/>
            <a:ext cx="3783013" cy="4090988"/>
          </a:xfrm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1126083" y="1628775"/>
          <a:ext cx="5318125" cy="4738688"/>
        </p:xfrm>
        <a:graphic>
          <a:graphicData uri="http://schemas.openxmlformats.org/presentationml/2006/ole">
            <p:oleObj spid="_x0000_s53250" name="Equation" r:id="rId3" imgW="3517560" imgH="3073320" progId="Equation.DSMT4">
              <p:embed/>
            </p:oleObj>
          </a:graphicData>
        </a:graphic>
      </p:graphicFrame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5427663" y="1763713"/>
            <a:ext cx="2835275" cy="3417887"/>
            <a:chOff x="3419" y="1111"/>
            <a:chExt cx="1786" cy="2153"/>
          </a:xfrm>
        </p:grpSpPr>
        <p:graphicFrame>
          <p:nvGraphicFramePr>
            <p:cNvPr id="7171" name="Object 3"/>
            <p:cNvGraphicFramePr>
              <a:graphicFrameLocks noChangeAspect="1"/>
            </p:cNvGraphicFramePr>
            <p:nvPr/>
          </p:nvGraphicFramePr>
          <p:xfrm>
            <a:off x="3929" y="2670"/>
            <a:ext cx="907" cy="594"/>
          </p:xfrm>
          <a:graphic>
            <a:graphicData uri="http://schemas.openxmlformats.org/presentationml/2006/ole">
              <p:oleObj spid="_x0000_s53251" name="方程式" r:id="rId4" imgW="1104840" imgH="723600" progId="Equation.3">
                <p:embed/>
              </p:oleObj>
            </a:graphicData>
          </a:graphic>
        </p:graphicFrame>
        <p:sp>
          <p:nvSpPr>
            <p:cNvPr id="7178" name="Text Box 11"/>
            <p:cNvSpPr txBox="1">
              <a:spLocks noChangeArrowheads="1"/>
            </p:cNvSpPr>
            <p:nvPr/>
          </p:nvSpPr>
          <p:spPr bwMode="auto">
            <a:xfrm>
              <a:off x="3419" y="2387"/>
              <a:ext cx="1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800" i="1">
                  <a:solidFill>
                    <a:srgbClr val="000000"/>
                  </a:solidFill>
                </a:rPr>
                <a:t>x</a:t>
              </a:r>
            </a:p>
          </p:txBody>
        </p:sp>
        <p:sp>
          <p:nvSpPr>
            <p:cNvPr id="7179" name="Text Box 12"/>
            <p:cNvSpPr txBox="1">
              <a:spLocks noChangeArrowheads="1"/>
            </p:cNvSpPr>
            <p:nvPr/>
          </p:nvSpPr>
          <p:spPr bwMode="auto">
            <a:xfrm>
              <a:off x="4012" y="1111"/>
              <a:ext cx="1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800" i="1">
                  <a:solidFill>
                    <a:srgbClr val="000000"/>
                  </a:solidFill>
                </a:rPr>
                <a:t>z</a:t>
              </a:r>
            </a:p>
          </p:txBody>
        </p:sp>
        <p:graphicFrame>
          <p:nvGraphicFramePr>
            <p:cNvPr id="7172" name="Object 4"/>
            <p:cNvGraphicFramePr>
              <a:graphicFrameLocks noChangeAspect="1"/>
            </p:cNvGraphicFramePr>
            <p:nvPr/>
          </p:nvGraphicFramePr>
          <p:xfrm>
            <a:off x="4145" y="2367"/>
            <a:ext cx="92" cy="145"/>
          </p:xfrm>
          <a:graphic>
            <a:graphicData uri="http://schemas.openxmlformats.org/presentationml/2006/ole">
              <p:oleObj spid="_x0000_s53252" name="方程式" r:id="rId5" imgW="139680" imgH="228600" progId="Equation.3">
                <p:embed/>
              </p:oleObj>
            </a:graphicData>
          </a:graphic>
        </p:graphicFrame>
        <p:sp>
          <p:nvSpPr>
            <p:cNvPr id="7180" name="Line 15"/>
            <p:cNvSpPr>
              <a:spLocks noChangeShapeType="1"/>
            </p:cNvSpPr>
            <p:nvPr/>
          </p:nvSpPr>
          <p:spPr bwMode="auto">
            <a:xfrm flipV="1">
              <a:off x="4164" y="1285"/>
              <a:ext cx="0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81" name="Line 16"/>
            <p:cNvSpPr>
              <a:spLocks noChangeShapeType="1"/>
            </p:cNvSpPr>
            <p:nvPr/>
          </p:nvSpPr>
          <p:spPr bwMode="auto">
            <a:xfrm flipH="1">
              <a:off x="3574" y="2102"/>
              <a:ext cx="59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82" name="Line 17"/>
            <p:cNvSpPr>
              <a:spLocks noChangeShapeType="1"/>
            </p:cNvSpPr>
            <p:nvPr/>
          </p:nvSpPr>
          <p:spPr bwMode="auto">
            <a:xfrm>
              <a:off x="4164" y="2102"/>
              <a:ext cx="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83" name="AutoShape 18"/>
            <p:cNvSpPr>
              <a:spLocks noChangeArrowheads="1"/>
            </p:cNvSpPr>
            <p:nvPr/>
          </p:nvSpPr>
          <p:spPr bwMode="auto">
            <a:xfrm>
              <a:off x="4663" y="1574"/>
              <a:ext cx="45" cy="4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7184" name="Line 19"/>
            <p:cNvSpPr>
              <a:spLocks noChangeShapeType="1"/>
            </p:cNvSpPr>
            <p:nvPr/>
          </p:nvSpPr>
          <p:spPr bwMode="auto">
            <a:xfrm flipH="1">
              <a:off x="4164" y="1592"/>
              <a:ext cx="522" cy="5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85" name="Line 20"/>
            <p:cNvSpPr>
              <a:spLocks noChangeShapeType="1"/>
            </p:cNvSpPr>
            <p:nvPr/>
          </p:nvSpPr>
          <p:spPr bwMode="auto">
            <a:xfrm>
              <a:off x="4686" y="1592"/>
              <a:ext cx="0" cy="7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86" name="Line 21"/>
            <p:cNvSpPr>
              <a:spLocks noChangeShapeType="1"/>
            </p:cNvSpPr>
            <p:nvPr/>
          </p:nvSpPr>
          <p:spPr bwMode="auto">
            <a:xfrm>
              <a:off x="4175" y="2102"/>
              <a:ext cx="511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87" name="Freeform 22"/>
            <p:cNvSpPr>
              <a:spLocks/>
            </p:cNvSpPr>
            <p:nvPr/>
          </p:nvSpPr>
          <p:spPr bwMode="auto">
            <a:xfrm>
              <a:off x="3892" y="2230"/>
              <a:ext cx="539" cy="136"/>
            </a:xfrm>
            <a:custGeom>
              <a:avLst/>
              <a:gdLst>
                <a:gd name="T0" fmla="*/ 0 w 539"/>
                <a:gd name="T1" fmla="*/ 70 h 136"/>
                <a:gd name="T2" fmla="*/ 170 w 539"/>
                <a:gd name="T3" fmla="*/ 127 h 136"/>
                <a:gd name="T4" fmla="*/ 340 w 539"/>
                <a:gd name="T5" fmla="*/ 127 h 136"/>
                <a:gd name="T6" fmla="*/ 482 w 539"/>
                <a:gd name="T7" fmla="*/ 70 h 136"/>
                <a:gd name="T8" fmla="*/ 539 w 539"/>
                <a:gd name="T9" fmla="*/ 14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9"/>
                <a:gd name="T16" fmla="*/ 0 h 136"/>
                <a:gd name="T17" fmla="*/ 539 w 539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9" h="136">
                  <a:moveTo>
                    <a:pt x="0" y="70"/>
                  </a:moveTo>
                  <a:cubicBezTo>
                    <a:pt x="56" y="94"/>
                    <a:pt x="113" y="118"/>
                    <a:pt x="170" y="127"/>
                  </a:cubicBezTo>
                  <a:cubicBezTo>
                    <a:pt x="227" y="136"/>
                    <a:pt x="288" y="136"/>
                    <a:pt x="340" y="127"/>
                  </a:cubicBezTo>
                  <a:cubicBezTo>
                    <a:pt x="392" y="118"/>
                    <a:pt x="449" y="89"/>
                    <a:pt x="482" y="70"/>
                  </a:cubicBezTo>
                  <a:cubicBezTo>
                    <a:pt x="515" y="51"/>
                    <a:pt x="534" y="0"/>
                    <a:pt x="539" y="1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88" name="Text Box 23"/>
            <p:cNvSpPr txBox="1">
              <a:spLocks noChangeArrowheads="1"/>
            </p:cNvSpPr>
            <p:nvPr/>
          </p:nvSpPr>
          <p:spPr bwMode="auto">
            <a:xfrm>
              <a:off x="5025" y="2103"/>
              <a:ext cx="1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800" i="1">
                  <a:solidFill>
                    <a:srgbClr val="000000"/>
                  </a:solidFill>
                </a:rPr>
                <a:t>y</a:t>
              </a:r>
            </a:p>
          </p:txBody>
        </p:sp>
        <p:sp>
          <p:nvSpPr>
            <p:cNvPr id="7189" name="Text Box 24"/>
            <p:cNvSpPr txBox="1">
              <a:spLocks noChangeArrowheads="1"/>
            </p:cNvSpPr>
            <p:nvPr/>
          </p:nvSpPr>
          <p:spPr bwMode="auto">
            <a:xfrm>
              <a:off x="4487" y="1650"/>
              <a:ext cx="1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800" i="1">
                  <a:solidFill>
                    <a:srgbClr val="000000"/>
                  </a:solidFill>
                </a:rPr>
                <a:t>r</a:t>
              </a:r>
            </a:p>
          </p:txBody>
        </p:sp>
        <p:graphicFrame>
          <p:nvGraphicFramePr>
            <p:cNvPr id="7173" name="Object 5"/>
            <p:cNvGraphicFramePr>
              <a:graphicFrameLocks noChangeAspect="1"/>
            </p:cNvGraphicFramePr>
            <p:nvPr/>
          </p:nvGraphicFramePr>
          <p:xfrm>
            <a:off x="4686" y="1393"/>
            <a:ext cx="432" cy="144"/>
          </p:xfrm>
          <a:graphic>
            <a:graphicData uri="http://schemas.openxmlformats.org/presentationml/2006/ole">
              <p:oleObj spid="_x0000_s53253" name="方程式" r:id="rId6" imgW="685800" imgH="228600" progId="Equation.3">
                <p:embed/>
              </p:oleObj>
            </a:graphicData>
          </a:graphic>
        </p:graphicFrame>
        <p:graphicFrame>
          <p:nvGraphicFramePr>
            <p:cNvPr id="7174" name="Object 6"/>
            <p:cNvGraphicFramePr>
              <a:graphicFrameLocks noChangeAspect="1"/>
            </p:cNvGraphicFramePr>
            <p:nvPr/>
          </p:nvGraphicFramePr>
          <p:xfrm>
            <a:off x="4289" y="1593"/>
            <a:ext cx="88" cy="120"/>
          </p:xfrm>
          <a:graphic>
            <a:graphicData uri="http://schemas.openxmlformats.org/presentationml/2006/ole">
              <p:oleObj spid="_x0000_s53254" name="方程式" r:id="rId7" imgW="139680" imgH="190440" progId="Equation.3">
                <p:embed/>
              </p:oleObj>
            </a:graphicData>
          </a:graphic>
        </p:graphicFrame>
        <p:sp>
          <p:nvSpPr>
            <p:cNvPr id="7190" name="Freeform 27"/>
            <p:cNvSpPr>
              <a:spLocks/>
            </p:cNvSpPr>
            <p:nvPr/>
          </p:nvSpPr>
          <p:spPr bwMode="auto">
            <a:xfrm>
              <a:off x="4176" y="1702"/>
              <a:ext cx="283" cy="118"/>
            </a:xfrm>
            <a:custGeom>
              <a:avLst/>
              <a:gdLst>
                <a:gd name="T0" fmla="*/ 0 w 283"/>
                <a:gd name="T1" fmla="*/ 33 h 118"/>
                <a:gd name="T2" fmla="*/ 56 w 283"/>
                <a:gd name="T3" fmla="*/ 5 h 118"/>
                <a:gd name="T4" fmla="*/ 141 w 283"/>
                <a:gd name="T5" fmla="*/ 5 h 118"/>
                <a:gd name="T6" fmla="*/ 198 w 283"/>
                <a:gd name="T7" fmla="*/ 33 h 118"/>
                <a:gd name="T8" fmla="*/ 255 w 283"/>
                <a:gd name="T9" fmla="*/ 90 h 118"/>
                <a:gd name="T10" fmla="*/ 283 w 283"/>
                <a:gd name="T11" fmla="*/ 118 h 1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3"/>
                <a:gd name="T19" fmla="*/ 0 h 118"/>
                <a:gd name="T20" fmla="*/ 283 w 283"/>
                <a:gd name="T21" fmla="*/ 118 h 1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3" h="118">
                  <a:moveTo>
                    <a:pt x="0" y="33"/>
                  </a:moveTo>
                  <a:cubicBezTo>
                    <a:pt x="16" y="21"/>
                    <a:pt x="33" y="10"/>
                    <a:pt x="56" y="5"/>
                  </a:cubicBezTo>
                  <a:cubicBezTo>
                    <a:pt x="79" y="0"/>
                    <a:pt x="117" y="0"/>
                    <a:pt x="141" y="5"/>
                  </a:cubicBezTo>
                  <a:cubicBezTo>
                    <a:pt x="165" y="10"/>
                    <a:pt x="179" y="19"/>
                    <a:pt x="198" y="33"/>
                  </a:cubicBezTo>
                  <a:cubicBezTo>
                    <a:pt x="217" y="47"/>
                    <a:pt x="241" y="76"/>
                    <a:pt x="255" y="90"/>
                  </a:cubicBezTo>
                  <a:cubicBezTo>
                    <a:pt x="269" y="104"/>
                    <a:pt x="274" y="113"/>
                    <a:pt x="283" y="11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41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F82A4EB-F797-420B-9FE0-FA649752207E}" type="slidenum">
              <a:rPr lang="en-US" altLang="zh-TW" smtClean="0">
                <a:ea typeface="新細明體" charset="-120"/>
              </a:rPr>
              <a:pPr/>
              <a:t>42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8197" name="Text Box 2"/>
          <p:cNvSpPr txBox="1">
            <a:spLocks noChangeArrowheads="1"/>
          </p:cNvSpPr>
          <p:nvPr/>
        </p:nvSpPr>
        <p:spPr bwMode="auto">
          <a:xfrm>
            <a:off x="1001414" y="1604963"/>
            <a:ext cx="67389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2800" b="1" u="sng" dirty="0"/>
              <a:t>Def</a:t>
            </a:r>
            <a:r>
              <a:rPr lang="en-US" altLang="zh-TW" dirty="0"/>
              <a:t>   </a:t>
            </a:r>
            <a:r>
              <a:rPr lang="en-US" altLang="zh-TW" b="1" dirty="0">
                <a:solidFill>
                  <a:srgbClr val="FF0000"/>
                </a:solidFill>
              </a:rPr>
              <a:t>Dirac’s delta function</a:t>
            </a:r>
            <a:r>
              <a:rPr lang="en-US" altLang="zh-TW" dirty="0"/>
              <a:t> (operational properties)</a:t>
            </a:r>
          </a:p>
        </p:txBody>
      </p:sp>
      <p:graphicFrame>
        <p:nvGraphicFramePr>
          <p:cNvPr id="8194" name="Object 3"/>
          <p:cNvGraphicFramePr>
            <a:graphicFrameLocks noChangeAspect="1"/>
          </p:cNvGraphicFramePr>
          <p:nvPr/>
        </p:nvGraphicFramePr>
        <p:xfrm>
          <a:off x="1619250" y="3249613"/>
          <a:ext cx="5018088" cy="787400"/>
        </p:xfrm>
        <a:graphic>
          <a:graphicData uri="http://schemas.openxmlformats.org/presentationml/2006/ole">
            <p:oleObj spid="_x0000_s54274" name="方程式" r:id="rId3" imgW="2361960" imgH="380880" progId="Equation.3">
              <p:embed/>
            </p:oleObj>
          </a:graphicData>
        </a:graphic>
      </p:graphicFrame>
      <p:graphicFrame>
        <p:nvGraphicFramePr>
          <p:cNvPr id="8195" name="Object 4"/>
          <p:cNvGraphicFramePr>
            <a:graphicFrameLocks noChangeAspect="1"/>
          </p:cNvGraphicFramePr>
          <p:nvPr/>
        </p:nvGraphicFramePr>
        <p:xfrm>
          <a:off x="1646238" y="2393950"/>
          <a:ext cx="3663950" cy="785813"/>
        </p:xfrm>
        <a:graphic>
          <a:graphicData uri="http://schemas.openxmlformats.org/presentationml/2006/ole">
            <p:oleObj spid="_x0000_s54275" name="方程式" r:id="rId4" imgW="1777680" imgH="380880" progId="Equation.3">
              <p:embed/>
            </p:oleObj>
          </a:graphicData>
        </a:graphic>
      </p:graphicFrame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6896100" y="2438400"/>
            <a:ext cx="690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(3-8)</a:t>
            </a:r>
          </a:p>
        </p:txBody>
      </p:sp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6896100" y="3302000"/>
            <a:ext cx="690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(3-9)</a:t>
            </a:r>
          </a:p>
        </p:txBody>
      </p:sp>
      <p:sp>
        <p:nvSpPr>
          <p:cNvPr id="8200" name="Text Box 7"/>
          <p:cNvSpPr txBox="1">
            <a:spLocks noChangeArrowheads="1"/>
          </p:cNvSpPr>
          <p:nvPr/>
        </p:nvSpPr>
        <p:spPr bwMode="auto">
          <a:xfrm>
            <a:off x="2854325" y="3833813"/>
            <a:ext cx="4103688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(the sifting property)</a:t>
            </a:r>
          </a:p>
        </p:txBody>
      </p:sp>
      <p:pic>
        <p:nvPicPr>
          <p:cNvPr id="8201" name="Picture 9" descr="Paul%20Dira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7163" y="3743325"/>
            <a:ext cx="2251075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" name="Rectangle 11"/>
          <p:cNvSpPr>
            <a:spLocks noChangeArrowheads="1"/>
          </p:cNvSpPr>
          <p:nvPr/>
        </p:nvSpPr>
        <p:spPr bwMode="auto">
          <a:xfrm>
            <a:off x="1149350" y="4778375"/>
            <a:ext cx="5132388" cy="14652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r>
              <a:rPr lang="en-US" altLang="zh-TW" sz="1800" b="1"/>
              <a:t>Paul Adrien Maurice Dirac</a:t>
            </a:r>
            <a:r>
              <a:rPr lang="en-US" altLang="zh-TW" sz="1800"/>
              <a:t> (1902 –1984) was a British theoretical physicist. Dirac made fundamental contributions to the early development of quantum mechanics.  </a:t>
            </a:r>
            <a:r>
              <a:rPr lang="en-US" altLang="zh-TW" sz="1800">
                <a:solidFill>
                  <a:srgbClr val="000000"/>
                </a:solidFill>
              </a:rPr>
              <a:t>Dirac shared the Nobel Prize in physics for 1933 with Erwin Schrodinger.</a:t>
            </a:r>
            <a:r>
              <a:rPr lang="en-US" altLang="zh-TW" sz="1800"/>
              <a:t> </a:t>
            </a: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976064" y="381000"/>
            <a:ext cx="7772400" cy="1066800"/>
          </a:xfrm>
        </p:spPr>
        <p:txBody>
          <a:bodyPr/>
          <a:lstStyle/>
          <a:p>
            <a:pPr eaLnBrk="1" hangingPunct="1"/>
            <a:r>
              <a:rPr lang="en-US" altLang="zh-TW" sz="3600" dirty="0" smtClean="0"/>
              <a:t>The </a:t>
            </a:r>
            <a:r>
              <a:rPr lang="en-US" altLang="zh-TW" sz="4000" dirty="0" smtClean="0">
                <a:ea typeface="全真楷書" pitchFamily="49" charset="-120"/>
              </a:rPr>
              <a:t>Green’s Function (GF)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投影片編號版面配置區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27C9D8E-CEDB-4D01-8DD0-BC8770B51313}" type="slidenum">
              <a:rPr lang="en-US" altLang="zh-TW" smtClean="0">
                <a:ea typeface="新細明體" charset="-120"/>
              </a:rPr>
              <a:pPr/>
              <a:t>43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9222" name="Text Box 2"/>
          <p:cNvSpPr txBox="1">
            <a:spLocks noChangeArrowheads="1"/>
          </p:cNvSpPr>
          <p:nvPr/>
        </p:nvSpPr>
        <p:spPr bwMode="auto">
          <a:xfrm>
            <a:off x="971600" y="1916832"/>
            <a:ext cx="47852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/>
              <a:t>Inhomogeneous Helmholtz equation:</a:t>
            </a:r>
          </a:p>
        </p:txBody>
      </p:sp>
      <p:graphicFrame>
        <p:nvGraphicFramePr>
          <p:cNvPr id="9218" name="Object 6"/>
          <p:cNvGraphicFramePr>
            <a:graphicFrameLocks noChangeAspect="1"/>
          </p:cNvGraphicFramePr>
          <p:nvPr/>
        </p:nvGraphicFramePr>
        <p:xfrm>
          <a:off x="2147888" y="3024188"/>
          <a:ext cx="4213225" cy="496887"/>
        </p:xfrm>
        <a:graphic>
          <a:graphicData uri="http://schemas.openxmlformats.org/presentationml/2006/ole">
            <p:oleObj spid="_x0000_s55298" name="方程式" r:id="rId3" imgW="2044440" imgH="241200" progId="Equation.3">
              <p:embed/>
            </p:oleObj>
          </a:graphicData>
        </a:graphic>
      </p:graphicFrame>
      <p:graphicFrame>
        <p:nvGraphicFramePr>
          <p:cNvPr id="9219" name="Object 7"/>
          <p:cNvGraphicFramePr>
            <a:graphicFrameLocks noChangeAspect="1"/>
          </p:cNvGraphicFramePr>
          <p:nvPr/>
        </p:nvGraphicFramePr>
        <p:xfrm>
          <a:off x="2081213" y="4329113"/>
          <a:ext cx="4867275" cy="942975"/>
        </p:xfrm>
        <a:graphic>
          <a:graphicData uri="http://schemas.openxmlformats.org/presentationml/2006/ole">
            <p:oleObj spid="_x0000_s55299" name="Equation" r:id="rId4" imgW="2361960" imgH="457200" progId="Equation.DSMT4">
              <p:embed/>
            </p:oleObj>
          </a:graphicData>
        </a:graphic>
      </p:graphicFrame>
      <p:sp>
        <p:nvSpPr>
          <p:cNvPr id="9223" name="Text Box 8"/>
          <p:cNvSpPr txBox="1">
            <a:spLocks noChangeArrowheads="1"/>
          </p:cNvSpPr>
          <p:nvPr/>
        </p:nvSpPr>
        <p:spPr bwMode="auto">
          <a:xfrm>
            <a:off x="7262813" y="3068638"/>
            <a:ext cx="817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(3-13)</a:t>
            </a:r>
          </a:p>
        </p:txBody>
      </p:sp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1114425" y="3878263"/>
            <a:ext cx="1009303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400" dirty="0"/>
              <a:t>where</a:t>
            </a:r>
          </a:p>
        </p:txBody>
      </p:sp>
      <p:sp>
        <p:nvSpPr>
          <p:cNvPr id="9225" name="Text Box 11"/>
          <p:cNvSpPr txBox="1">
            <a:spLocks noChangeArrowheads="1"/>
          </p:cNvSpPr>
          <p:nvPr/>
        </p:nvSpPr>
        <p:spPr bwMode="auto">
          <a:xfrm>
            <a:off x="1150938" y="5499100"/>
            <a:ext cx="585152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400" dirty="0"/>
              <a:t>Note: Various conventions exist, varying in</a:t>
            </a:r>
          </a:p>
        </p:txBody>
      </p:sp>
      <p:graphicFrame>
        <p:nvGraphicFramePr>
          <p:cNvPr id="9220" name="Object 12"/>
          <p:cNvGraphicFramePr>
            <a:graphicFrameLocks noChangeAspect="1"/>
          </p:cNvGraphicFramePr>
          <p:nvPr>
            <p:ph/>
          </p:nvPr>
        </p:nvGraphicFramePr>
        <p:xfrm>
          <a:off x="6294016" y="5598442"/>
          <a:ext cx="1230312" cy="350838"/>
        </p:xfrm>
        <a:graphic>
          <a:graphicData uri="http://schemas.openxmlformats.org/presentationml/2006/ole">
            <p:oleObj spid="_x0000_s55300" name="Equation" r:id="rId5" imgW="622080" imgH="177480" progId="Equation.DSMT4">
              <p:embed/>
            </p:oleObj>
          </a:graphicData>
        </a:graphic>
      </p:graphicFrame>
      <p:sp>
        <p:nvSpPr>
          <p:cNvPr id="9226" name="Text Box 14"/>
          <p:cNvSpPr txBox="1">
            <a:spLocks noChangeArrowheads="1"/>
          </p:cNvSpPr>
          <p:nvPr/>
        </p:nvSpPr>
        <p:spPr bwMode="auto">
          <a:xfrm>
            <a:off x="4572000" y="3563938"/>
            <a:ext cx="2160588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olidFill>
                  <a:srgbClr val="FF0000"/>
                </a:solidFill>
              </a:rPr>
              <a:t>(point mass source)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投影片編號版面配置區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84A7ABE-810B-417E-94D1-16D8B3670C41}" type="slidenum">
              <a:rPr lang="en-US" altLang="zh-TW" smtClean="0">
                <a:ea typeface="新細明體" charset="-120"/>
              </a:rPr>
              <a:pPr/>
              <a:t>44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0249" name="Text Box 3"/>
          <p:cNvSpPr txBox="1">
            <a:spLocks noChangeArrowheads="1"/>
          </p:cNvSpPr>
          <p:nvPr/>
        </p:nvSpPr>
        <p:spPr bwMode="auto">
          <a:xfrm>
            <a:off x="381000" y="1600200"/>
            <a:ext cx="8382000" cy="15525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TW">
              <a:ea typeface="全真楷書" pitchFamily="49" charset="-120"/>
            </a:endParaRPr>
          </a:p>
          <a:p>
            <a:pPr>
              <a:spcBef>
                <a:spcPct val="50000"/>
              </a:spcBef>
            </a:pPr>
            <a:endParaRPr lang="zh-TW" altLang="zh-TW">
              <a:ea typeface="全真楷書" pitchFamily="49" charset="-120"/>
            </a:endParaRPr>
          </a:p>
          <a:p>
            <a:pPr>
              <a:spcBef>
                <a:spcPct val="50000"/>
              </a:spcBef>
            </a:pPr>
            <a:endParaRPr lang="en-US" altLang="zh-TW">
              <a:ea typeface="全真楷書" pitchFamily="49" charset="-120"/>
            </a:endParaRPr>
          </a:p>
        </p:txBody>
      </p:sp>
      <p:graphicFrame>
        <p:nvGraphicFramePr>
          <p:cNvPr id="10242" name="Object 4"/>
          <p:cNvGraphicFramePr>
            <a:graphicFrameLocks noChangeAspect="1"/>
          </p:cNvGraphicFramePr>
          <p:nvPr/>
        </p:nvGraphicFramePr>
        <p:xfrm>
          <a:off x="4514850" y="3321050"/>
          <a:ext cx="112713" cy="214313"/>
        </p:xfrm>
        <a:graphic>
          <a:graphicData uri="http://schemas.openxmlformats.org/presentationml/2006/ole">
            <p:oleObj spid="_x0000_s56322" name="方程式" r:id="rId3" imgW="114120" imgH="215640" progId="Equation.3">
              <p:embed/>
            </p:oleObj>
          </a:graphicData>
        </a:graphic>
      </p:graphicFrame>
      <p:graphicFrame>
        <p:nvGraphicFramePr>
          <p:cNvPr id="10243" name="Object 5"/>
          <p:cNvGraphicFramePr>
            <a:graphicFrameLocks noChangeAspect="1"/>
          </p:cNvGraphicFramePr>
          <p:nvPr/>
        </p:nvGraphicFramePr>
        <p:xfrm>
          <a:off x="2681288" y="2619375"/>
          <a:ext cx="3195637" cy="1139825"/>
        </p:xfrm>
        <a:graphic>
          <a:graphicData uri="http://schemas.openxmlformats.org/presentationml/2006/ole">
            <p:oleObj spid="_x0000_s56323" name="Equation" r:id="rId4" imgW="965160" imgH="419040" progId="Equation.DSMT4">
              <p:embed/>
            </p:oleObj>
          </a:graphicData>
        </a:graphic>
      </p:graphicFrame>
      <p:graphicFrame>
        <p:nvGraphicFramePr>
          <p:cNvPr id="10244" name="Object 6"/>
          <p:cNvGraphicFramePr>
            <a:graphicFrameLocks noChangeAspect="1"/>
          </p:cNvGraphicFramePr>
          <p:nvPr/>
        </p:nvGraphicFramePr>
        <p:xfrm>
          <a:off x="2473325" y="3968750"/>
          <a:ext cx="5789613" cy="582613"/>
        </p:xfrm>
        <a:graphic>
          <a:graphicData uri="http://schemas.openxmlformats.org/presentationml/2006/ole">
            <p:oleObj spid="_x0000_s56324" name="Equation" r:id="rId5" imgW="1981080" imgH="253800" progId="Equation.DSMT4">
              <p:embed/>
            </p:oleObj>
          </a:graphicData>
        </a:graphic>
      </p:graphicFrame>
      <p:sp>
        <p:nvSpPr>
          <p:cNvPr id="10250" name="Rectangle 7"/>
          <p:cNvSpPr>
            <a:spLocks noChangeArrowheads="1"/>
          </p:cNvSpPr>
          <p:nvPr/>
        </p:nvSpPr>
        <p:spPr bwMode="auto">
          <a:xfrm>
            <a:off x="755650" y="458788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kumimoji="0" lang="en-US" altLang="zh-TW" sz="3200">
                <a:solidFill>
                  <a:srgbClr val="FF0000"/>
                </a:solidFill>
              </a:rPr>
              <a:t>Free space Green’s Function</a:t>
            </a:r>
            <a:r>
              <a:rPr kumimoji="0" lang="en-US" altLang="zh-TW" sz="3200">
                <a:solidFill>
                  <a:schemeClr val="tx2"/>
                </a:solidFill>
              </a:rPr>
              <a:t> (3D)</a:t>
            </a:r>
            <a:endParaRPr kumimoji="0" lang="en-US" altLang="zh-TW" sz="3200">
              <a:solidFill>
                <a:schemeClr val="tx2"/>
              </a:solidFill>
              <a:ea typeface="全真中隸書" pitchFamily="49" charset="-120"/>
            </a:endParaRPr>
          </a:p>
        </p:txBody>
      </p:sp>
      <p:sp>
        <p:nvSpPr>
          <p:cNvPr id="10251" name="Text Box 8"/>
          <p:cNvSpPr txBox="1">
            <a:spLocks noChangeArrowheads="1"/>
          </p:cNvSpPr>
          <p:nvPr/>
        </p:nvSpPr>
        <p:spPr bwMode="auto">
          <a:xfrm>
            <a:off x="1196975" y="4419600"/>
            <a:ext cx="65532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à"/>
            </a:pPr>
            <a:r>
              <a:rPr lang="en-US" altLang="zh-TW" sz="2000"/>
              <a:t>The spherical wave produced by a </a:t>
            </a:r>
            <a:r>
              <a:rPr lang="en-US" altLang="zh-TW" sz="2000">
                <a:solidFill>
                  <a:srgbClr val="FF0000"/>
                </a:solidFill>
              </a:rPr>
              <a:t>point source (monopole)</a:t>
            </a:r>
          </a:p>
        </p:txBody>
      </p:sp>
      <p:sp>
        <p:nvSpPr>
          <p:cNvPr id="10252" name="Text Box 9"/>
          <p:cNvSpPr txBox="1">
            <a:spLocks noChangeArrowheads="1"/>
          </p:cNvSpPr>
          <p:nvPr/>
        </p:nvSpPr>
        <p:spPr bwMode="auto">
          <a:xfrm>
            <a:off x="1484313" y="4014788"/>
            <a:ext cx="115252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where</a:t>
            </a:r>
          </a:p>
        </p:txBody>
      </p:sp>
      <p:graphicFrame>
        <p:nvGraphicFramePr>
          <p:cNvPr id="10245" name="Object 10"/>
          <p:cNvGraphicFramePr>
            <a:graphicFrameLocks noChangeAspect="1"/>
          </p:cNvGraphicFramePr>
          <p:nvPr/>
        </p:nvGraphicFramePr>
        <p:xfrm>
          <a:off x="1285875" y="4937125"/>
          <a:ext cx="3556000" cy="1101725"/>
        </p:xfrm>
        <a:graphic>
          <a:graphicData uri="http://schemas.openxmlformats.org/presentationml/2006/ole">
            <p:oleObj spid="_x0000_s56325" name="Equation" r:id="rId6" imgW="1968480" imgH="609480" progId="Equation.DSMT4">
              <p:embed/>
            </p:oleObj>
          </a:graphicData>
        </a:graphic>
      </p:graphicFrame>
      <p:graphicFrame>
        <p:nvGraphicFramePr>
          <p:cNvPr id="10246" name="Object 11"/>
          <p:cNvGraphicFramePr>
            <a:graphicFrameLocks noChangeAspect="1"/>
          </p:cNvGraphicFramePr>
          <p:nvPr/>
        </p:nvGraphicFramePr>
        <p:xfrm>
          <a:off x="4976813" y="4949825"/>
          <a:ext cx="3735387" cy="1062038"/>
        </p:xfrm>
        <a:graphic>
          <a:graphicData uri="http://schemas.openxmlformats.org/presentationml/2006/ole">
            <p:oleObj spid="_x0000_s56326" name="Equation" r:id="rId7" imgW="2145960" imgH="609480" progId="Equation.DSMT4">
              <p:embed/>
            </p:oleObj>
          </a:graphicData>
        </a:graphic>
      </p:graphicFrame>
      <p:sp>
        <p:nvSpPr>
          <p:cNvPr id="10253" name="Text Box 12"/>
          <p:cNvSpPr txBox="1">
            <a:spLocks noChangeArrowheads="1"/>
          </p:cNvSpPr>
          <p:nvPr/>
        </p:nvSpPr>
        <p:spPr bwMode="auto">
          <a:xfrm>
            <a:off x="5967413" y="3743325"/>
            <a:ext cx="1665287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olidFill>
                  <a:srgbClr val="FF0000"/>
                </a:solidFill>
              </a:rPr>
              <a:t>(Reciprocity)</a:t>
            </a:r>
          </a:p>
        </p:txBody>
      </p:sp>
      <p:graphicFrame>
        <p:nvGraphicFramePr>
          <p:cNvPr id="10247" name="Object 13"/>
          <p:cNvGraphicFramePr>
            <a:graphicFrameLocks noChangeAspect="1"/>
          </p:cNvGraphicFramePr>
          <p:nvPr/>
        </p:nvGraphicFramePr>
        <p:xfrm>
          <a:off x="885825" y="1854200"/>
          <a:ext cx="3551238" cy="449263"/>
        </p:xfrm>
        <a:graphic>
          <a:graphicData uri="http://schemas.openxmlformats.org/presentationml/2006/ole">
            <p:oleObj spid="_x0000_s56327" name="Equation" r:id="rId8" imgW="180324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B2BF681-4B63-4DE2-8D0D-02D8FC09E164}" type="slidenum">
              <a:rPr lang="en-US" altLang="zh-TW" smtClean="0">
                <a:ea typeface="新細明體" charset="-120"/>
              </a:rPr>
              <a:pPr/>
              <a:t>45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38200" y="1628775"/>
            <a:ext cx="7772400" cy="4114800"/>
          </a:xfrm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z="2800" smtClean="0">
                <a:ea typeface="標楷體" pitchFamily="65" charset="-120"/>
              </a:rPr>
              <a:t>Boundary Value Problem (BVP)</a:t>
            </a:r>
            <a:r>
              <a:rPr lang="en-US" altLang="zh-TW" sz="280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zh-TW" sz="2800" smtClean="0">
                <a:latin typeface="標楷體" pitchFamily="65" charset="-120"/>
                <a:ea typeface="標楷體" pitchFamily="65" charset="-120"/>
              </a:rPr>
              <a:t>邊界值問題:</a:t>
            </a:r>
            <a:endParaRPr lang="en-US" altLang="zh-TW" sz="2800" smtClean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z="2800" smtClean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 </a:t>
            </a:r>
          </a:p>
        </p:txBody>
      </p:sp>
      <p:graphicFrame>
        <p:nvGraphicFramePr>
          <p:cNvPr id="11266" name="Object 7"/>
          <p:cNvGraphicFramePr>
            <a:graphicFrameLocks noChangeAspect="1"/>
          </p:cNvGraphicFramePr>
          <p:nvPr/>
        </p:nvGraphicFramePr>
        <p:xfrm>
          <a:off x="4930775" y="3068638"/>
          <a:ext cx="3313113" cy="588962"/>
        </p:xfrm>
        <a:graphic>
          <a:graphicData uri="http://schemas.openxmlformats.org/presentationml/2006/ole">
            <p:oleObj spid="_x0000_s57346" name="方程式" r:id="rId3" imgW="1346040" imgH="228600" progId="Equation.3">
              <p:embed/>
            </p:oleObj>
          </a:graphicData>
        </a:graphic>
      </p:graphicFrame>
      <p:pic>
        <p:nvPicPr>
          <p:cNvPr id="11270" name="Picture 8" descr="3_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0938" y="2139950"/>
            <a:ext cx="3581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7" name="Object 12"/>
          <p:cNvGraphicFramePr>
            <a:graphicFrameLocks noChangeAspect="1"/>
          </p:cNvGraphicFramePr>
          <p:nvPr>
            <p:ph type="title"/>
          </p:nvPr>
        </p:nvGraphicFramePr>
        <p:xfrm>
          <a:off x="5021263" y="3946525"/>
          <a:ext cx="3736975" cy="1933575"/>
        </p:xfrm>
        <a:graphic>
          <a:graphicData uri="http://schemas.openxmlformats.org/presentationml/2006/ole">
            <p:oleObj spid="_x0000_s57347" name="Equation" r:id="rId5" imgW="2895480" imgH="1498320" progId="Equation.DSMT4">
              <p:embed/>
            </p:oleObj>
          </a:graphicData>
        </a:graphic>
      </p:graphicFrame>
      <p:sp>
        <p:nvSpPr>
          <p:cNvPr id="11271" name="Text Box 19"/>
          <p:cNvSpPr txBox="1">
            <a:spLocks noChangeArrowheads="1"/>
          </p:cNvSpPr>
          <p:nvPr/>
        </p:nvSpPr>
        <p:spPr bwMode="auto">
          <a:xfrm>
            <a:off x="836613" y="684213"/>
            <a:ext cx="6796087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3200">
                <a:solidFill>
                  <a:srgbClr val="0000FF"/>
                </a:solidFill>
              </a:rPr>
              <a:t>BVP of Acoustic Fields</a:t>
            </a:r>
          </a:p>
        </p:txBody>
      </p:sp>
      <p:sp>
        <p:nvSpPr>
          <p:cNvPr id="11272" name="Text Box 20"/>
          <p:cNvSpPr txBox="1">
            <a:spLocks noChangeArrowheads="1"/>
          </p:cNvSpPr>
          <p:nvPr/>
        </p:nvSpPr>
        <p:spPr bwMode="auto">
          <a:xfrm>
            <a:off x="1062038" y="5049838"/>
            <a:ext cx="3914775" cy="1311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261938" indent="-261938">
              <a:spcBef>
                <a:spcPct val="50000"/>
              </a:spcBef>
              <a:buFontTx/>
              <a:buBlip>
                <a:blip r:embed="rId6"/>
              </a:buBlip>
            </a:pPr>
            <a:r>
              <a:rPr lang="en-US" altLang="zh-TW" sz="2000"/>
              <a:t>Interior problem</a:t>
            </a:r>
          </a:p>
          <a:p>
            <a:pPr marL="261938" indent="-261938">
              <a:spcBef>
                <a:spcPct val="50000"/>
              </a:spcBef>
              <a:buFontTx/>
              <a:buBlip>
                <a:blip r:embed="rId6"/>
              </a:buBlip>
            </a:pPr>
            <a:r>
              <a:rPr lang="en-US" altLang="zh-TW" sz="2000" i="1"/>
              <a:t>f</a:t>
            </a:r>
            <a:r>
              <a:rPr lang="en-US" altLang="zh-TW" sz="2000"/>
              <a:t>(</a:t>
            </a:r>
            <a:r>
              <a:rPr lang="en-US" altLang="zh-TW" sz="2000" b="1"/>
              <a:t>x</a:t>
            </a:r>
            <a:r>
              <a:rPr lang="en-US" altLang="zh-TW" sz="2000"/>
              <a:t>) is a distributed source in </a:t>
            </a:r>
            <a:r>
              <a:rPr lang="en-US" altLang="zh-TW" sz="2000" i="1"/>
              <a:t>V</a:t>
            </a:r>
          </a:p>
          <a:p>
            <a:pPr marL="261938" indent="-261938">
              <a:spcBef>
                <a:spcPct val="50000"/>
              </a:spcBef>
              <a:buFontTx/>
              <a:buBlip>
                <a:blip r:embed="rId6"/>
              </a:buBlip>
            </a:pPr>
            <a:r>
              <a:rPr lang="en-US" altLang="zh-TW" sz="2000" b="1"/>
              <a:t>n</a:t>
            </a:r>
            <a:r>
              <a:rPr lang="en-US" altLang="zh-TW" sz="2000"/>
              <a:t> is the outward normal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AE6E862-6AD7-450A-97F2-FAFFA7C85062}" type="slidenum">
              <a:rPr lang="en-US" altLang="zh-TW" smtClean="0">
                <a:ea typeface="新細明體" charset="-120"/>
              </a:rPr>
              <a:pPr/>
              <a:t>46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2293" name="Text Box 2"/>
          <p:cNvSpPr txBox="1">
            <a:spLocks noChangeArrowheads="1"/>
          </p:cNvSpPr>
          <p:nvPr/>
        </p:nvSpPr>
        <p:spPr bwMode="auto">
          <a:xfrm>
            <a:off x="755650" y="908050"/>
            <a:ext cx="4826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800"/>
              <a:t>Solution of a BVP using the GF:</a:t>
            </a:r>
          </a:p>
        </p:txBody>
      </p:sp>
      <p:sp>
        <p:nvSpPr>
          <p:cNvPr id="12294" name="Text Box 3"/>
          <p:cNvSpPr txBox="1">
            <a:spLocks noChangeArrowheads="1"/>
          </p:cNvSpPr>
          <p:nvPr/>
        </p:nvSpPr>
        <p:spPr bwMode="auto">
          <a:xfrm>
            <a:off x="900113" y="1828800"/>
            <a:ext cx="3584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/>
              <a:t>By </a:t>
            </a:r>
            <a:r>
              <a:rPr lang="en-US" altLang="zh-TW">
                <a:solidFill>
                  <a:srgbClr val="FF0000"/>
                </a:solidFill>
              </a:rPr>
              <a:t>Green’s second identity</a:t>
            </a:r>
            <a:r>
              <a:rPr lang="en-US" altLang="zh-TW"/>
              <a:t>,</a:t>
            </a:r>
          </a:p>
        </p:txBody>
      </p:sp>
      <p:graphicFrame>
        <p:nvGraphicFramePr>
          <p:cNvPr id="12290" name="Object 4"/>
          <p:cNvGraphicFramePr>
            <a:graphicFrameLocks noChangeAspect="1"/>
          </p:cNvGraphicFramePr>
          <p:nvPr/>
        </p:nvGraphicFramePr>
        <p:xfrm>
          <a:off x="1130300" y="2409825"/>
          <a:ext cx="5649913" cy="1784350"/>
        </p:xfrm>
        <a:graphic>
          <a:graphicData uri="http://schemas.openxmlformats.org/presentationml/2006/ole">
            <p:oleObj spid="_x0000_s58370" name="Equation" r:id="rId3" imgW="2743200" imgH="863280" progId="Equation.DSMT4">
              <p:embed/>
            </p:oleObj>
          </a:graphicData>
        </a:graphic>
      </p:graphicFrame>
      <p:sp>
        <p:nvSpPr>
          <p:cNvPr id="12295" name="Text Box 5"/>
          <p:cNvSpPr txBox="1">
            <a:spLocks noChangeArrowheads="1"/>
          </p:cNvSpPr>
          <p:nvPr/>
        </p:nvSpPr>
        <p:spPr bwMode="auto">
          <a:xfrm>
            <a:off x="7315200" y="2484438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(3-17)</a:t>
            </a:r>
          </a:p>
        </p:txBody>
      </p:sp>
      <p:graphicFrame>
        <p:nvGraphicFramePr>
          <p:cNvPr id="12291" name="Object 10"/>
          <p:cNvGraphicFramePr>
            <a:graphicFrameLocks noChangeAspect="1"/>
          </p:cNvGraphicFramePr>
          <p:nvPr/>
        </p:nvGraphicFramePr>
        <p:xfrm>
          <a:off x="2222500" y="4689475"/>
          <a:ext cx="1674813" cy="944563"/>
        </p:xfrm>
        <a:graphic>
          <a:graphicData uri="http://schemas.openxmlformats.org/presentationml/2006/ole">
            <p:oleObj spid="_x0000_s58371" name="方程式" r:id="rId4" imgW="812520" imgH="457200" progId="Equation.3">
              <p:embed/>
            </p:oleObj>
          </a:graphicData>
        </a:graphic>
      </p:graphicFrame>
      <p:sp>
        <p:nvSpPr>
          <p:cNvPr id="12296" name="Text Box 11"/>
          <p:cNvSpPr txBox="1">
            <a:spLocks noChangeArrowheads="1"/>
          </p:cNvSpPr>
          <p:nvPr/>
        </p:nvSpPr>
        <p:spPr bwMode="auto">
          <a:xfrm>
            <a:off x="979488" y="4232275"/>
            <a:ext cx="1296987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Let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投影片編號版面配置區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AF5E296-DD46-4B92-AA98-79535CE23608}" type="slidenum">
              <a:rPr lang="en-US" altLang="zh-TW" smtClean="0">
                <a:ea typeface="新細明體" charset="-120"/>
              </a:rPr>
              <a:pPr/>
              <a:t>47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923925" y="1720850"/>
          <a:ext cx="6870700" cy="2428875"/>
        </p:xfrm>
        <a:graphic>
          <a:graphicData uri="http://schemas.openxmlformats.org/presentationml/2006/ole">
            <p:oleObj spid="_x0000_s59394" name="Equation" r:id="rId3" imgW="3593880" imgH="1295280" progId="Equation.DSMT4">
              <p:embed/>
            </p:oleObj>
          </a:graphicData>
        </a:graphic>
      </p:graphicFrame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1203325" y="4575175"/>
          <a:ext cx="6099175" cy="428625"/>
        </p:xfrm>
        <a:graphic>
          <a:graphicData uri="http://schemas.openxmlformats.org/presentationml/2006/ole">
            <p:oleObj spid="_x0000_s59395" name="方程式" r:id="rId4" imgW="3187440" imgH="228600" progId="Equation.3">
              <p:embed/>
            </p:oleObj>
          </a:graphicData>
        </a:graphic>
      </p:graphicFrame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836613" y="4097338"/>
            <a:ext cx="2592387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Then, using</a:t>
            </a:r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836613" y="5049838"/>
            <a:ext cx="76327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TW">
                <a:solidFill>
                  <a:schemeClr val="tx2"/>
                </a:solidFill>
              </a:rPr>
              <a:t>we end up with the </a:t>
            </a:r>
            <a:r>
              <a:rPr kumimoji="0" lang="en-US" altLang="zh-TW">
                <a:solidFill>
                  <a:srgbClr val="FF0000"/>
                </a:solidFill>
              </a:rPr>
              <a:t>Kirchhoff-Helmholtz integral equation</a:t>
            </a:r>
            <a:r>
              <a:rPr kumimoji="0" lang="en-US" altLang="zh-TW">
                <a:solidFill>
                  <a:schemeClr val="tx2"/>
                </a:solidFill>
              </a:rPr>
              <a:t>.</a:t>
            </a:r>
          </a:p>
        </p:txBody>
      </p:sp>
      <p:graphicFrame>
        <p:nvGraphicFramePr>
          <p:cNvPr id="13316" name="Object 11"/>
          <p:cNvGraphicFramePr>
            <a:graphicFrameLocks noChangeAspect="1"/>
          </p:cNvGraphicFramePr>
          <p:nvPr>
            <p:ph/>
          </p:nvPr>
        </p:nvGraphicFramePr>
        <p:xfrm>
          <a:off x="927100" y="5570538"/>
          <a:ext cx="7740650" cy="693737"/>
        </p:xfrm>
        <a:graphic>
          <a:graphicData uri="http://schemas.openxmlformats.org/presentationml/2006/ole">
            <p:oleObj spid="_x0000_s59396" name="Equation" r:id="rId5" imgW="4952880" imgH="4442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4663C1-BD91-44B5-8CAD-6DE8341390EC}" type="slidenum">
              <a:rPr lang="en-US" altLang="zh-TW" smtClean="0">
                <a:ea typeface="新細明體" charset="-120"/>
              </a:rPr>
              <a:pPr/>
              <a:t>48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1042988" y="1844675"/>
            <a:ext cx="7632700" cy="2232025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434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523875"/>
            <a:ext cx="7772400" cy="1104900"/>
          </a:xfrm>
        </p:spPr>
        <p:txBody>
          <a:bodyPr/>
          <a:lstStyle/>
          <a:p>
            <a:pPr eaLnBrk="1" hangingPunct="1"/>
            <a:r>
              <a:rPr lang="en-US" altLang="zh-TW" sz="2800" b="1" smtClean="0">
                <a:solidFill>
                  <a:schemeClr val="accent1"/>
                </a:solidFill>
                <a:ea typeface="全真楷書" pitchFamily="49" charset="-120"/>
              </a:rPr>
              <a:t>Kirchhoff-Helmholtz Integral Equation (KHIE)</a:t>
            </a:r>
          </a:p>
        </p:txBody>
      </p:sp>
      <p:sp>
        <p:nvSpPr>
          <p:cNvPr id="1434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1052513" y="2022475"/>
          <a:ext cx="4549775" cy="1063625"/>
        </p:xfrm>
        <a:graphic>
          <a:graphicData uri="http://schemas.openxmlformats.org/presentationml/2006/ole">
            <p:oleObj spid="_x0000_s60418" name="Equation" r:id="rId3" imgW="2184120" imgH="482400" progId="Equation.DSMT4">
              <p:embed/>
            </p:oleObj>
          </a:graphicData>
        </a:graphic>
      </p:graphicFrame>
      <p:graphicFrame>
        <p:nvGraphicFramePr>
          <p:cNvPr id="14339" name="Object 5"/>
          <p:cNvGraphicFramePr>
            <a:graphicFrameLocks noChangeAspect="1"/>
          </p:cNvGraphicFramePr>
          <p:nvPr/>
        </p:nvGraphicFramePr>
        <p:xfrm>
          <a:off x="2003425" y="2754313"/>
          <a:ext cx="6664325" cy="917575"/>
        </p:xfrm>
        <a:graphic>
          <a:graphicData uri="http://schemas.openxmlformats.org/presentationml/2006/ole">
            <p:oleObj spid="_x0000_s60419" name="Equation" r:id="rId4" imgW="2844720" imgH="431640" progId="Equation.DSMT4">
              <p:embed/>
            </p:oleObj>
          </a:graphicData>
        </a:graphic>
      </p:graphicFrame>
      <p:graphicFrame>
        <p:nvGraphicFramePr>
          <p:cNvPr id="14340" name="Object 7"/>
          <p:cNvGraphicFramePr>
            <a:graphicFrameLocks noChangeAspect="1"/>
          </p:cNvGraphicFramePr>
          <p:nvPr/>
        </p:nvGraphicFramePr>
        <p:xfrm>
          <a:off x="1292225" y="4373563"/>
          <a:ext cx="7335838" cy="1143000"/>
        </p:xfrm>
        <a:graphic>
          <a:graphicData uri="http://schemas.openxmlformats.org/presentationml/2006/ole">
            <p:oleObj spid="_x0000_s60420" name="Equation" r:id="rId5" imgW="3835080" imgH="609480" progId="Equation.DSMT4">
              <p:embed/>
            </p:oleObj>
          </a:graphicData>
        </a:graphic>
      </p:graphicFrame>
      <p:sp>
        <p:nvSpPr>
          <p:cNvPr id="14346" name="Text Box 8"/>
          <p:cNvSpPr txBox="1">
            <a:spLocks noChangeArrowheads="1"/>
          </p:cNvSpPr>
          <p:nvPr/>
        </p:nvSpPr>
        <p:spPr bwMode="auto">
          <a:xfrm>
            <a:off x="820738" y="4287838"/>
            <a:ext cx="48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>
                <a:sym typeface="Wingdings" pitchFamily="2" charset="2"/>
              </a:rPr>
              <a:t></a:t>
            </a:r>
            <a:endParaRPr lang="en-US" altLang="zh-TW"/>
          </a:p>
        </p:txBody>
      </p:sp>
      <p:sp>
        <p:nvSpPr>
          <p:cNvPr id="14347" name="Text Box 10"/>
          <p:cNvSpPr txBox="1">
            <a:spLocks noChangeArrowheads="1"/>
          </p:cNvSpPr>
          <p:nvPr/>
        </p:nvSpPr>
        <p:spPr bwMode="auto">
          <a:xfrm>
            <a:off x="5867400" y="2060575"/>
            <a:ext cx="15128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>
                <a:solidFill>
                  <a:srgbClr val="0000FF"/>
                </a:solidFill>
              </a:rPr>
              <a:t>(source term)</a:t>
            </a:r>
          </a:p>
        </p:txBody>
      </p:sp>
      <p:sp>
        <p:nvSpPr>
          <p:cNvPr id="14348" name="Text Box 11"/>
          <p:cNvSpPr txBox="1">
            <a:spLocks noChangeArrowheads="1"/>
          </p:cNvSpPr>
          <p:nvPr/>
        </p:nvSpPr>
        <p:spPr bwMode="auto">
          <a:xfrm>
            <a:off x="3708400" y="3644900"/>
            <a:ext cx="2016125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>
                <a:solidFill>
                  <a:srgbClr val="FF0000"/>
                </a:solidFill>
              </a:rPr>
              <a:t>(boundary terms)</a:t>
            </a:r>
          </a:p>
        </p:txBody>
      </p:sp>
      <p:graphicFrame>
        <p:nvGraphicFramePr>
          <p:cNvPr id="14341" name="Object 12"/>
          <p:cNvGraphicFramePr>
            <a:graphicFrameLocks noChangeAspect="1"/>
          </p:cNvGraphicFramePr>
          <p:nvPr/>
        </p:nvGraphicFramePr>
        <p:xfrm>
          <a:off x="2097088" y="5408613"/>
          <a:ext cx="2384425" cy="850900"/>
        </p:xfrm>
        <a:graphic>
          <a:graphicData uri="http://schemas.openxmlformats.org/presentationml/2006/ole">
            <p:oleObj spid="_x0000_s60421" name="Equation" r:id="rId6" imgW="965160" imgH="419040" progId="Equation.DSMT4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A73AC68-F519-434E-82E0-1829A45646E5}" type="slidenum">
              <a:rPr lang="en-US" altLang="zh-TW" smtClean="0">
                <a:ea typeface="新細明體" charset="-120"/>
              </a:rPr>
              <a:pPr/>
              <a:t>49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15362" name="Object 3"/>
          <p:cNvGraphicFramePr>
            <a:graphicFrameLocks noChangeAspect="1"/>
          </p:cNvGraphicFramePr>
          <p:nvPr/>
        </p:nvGraphicFramePr>
        <p:xfrm>
          <a:off x="746125" y="2349500"/>
          <a:ext cx="4606925" cy="3740150"/>
        </p:xfrm>
        <a:graphic>
          <a:graphicData uri="http://schemas.openxmlformats.org/presentationml/2006/ole">
            <p:oleObj spid="_x0000_s61442" name="Equation" r:id="rId3" imgW="2654280" imgH="2158920" progId="Equation.DSMT4">
              <p:embed/>
            </p:oleObj>
          </a:graphicData>
        </a:graphic>
      </p:graphicFrame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5651500" y="1763713"/>
            <a:ext cx="2746375" cy="1755775"/>
            <a:chOff x="3560" y="1508"/>
            <a:chExt cx="1730" cy="1106"/>
          </a:xfrm>
        </p:grpSpPr>
        <p:sp>
          <p:nvSpPr>
            <p:cNvPr id="15371" name="Freeform 6"/>
            <p:cNvSpPr>
              <a:spLocks/>
            </p:cNvSpPr>
            <p:nvPr/>
          </p:nvSpPr>
          <p:spPr bwMode="auto">
            <a:xfrm>
              <a:off x="3560" y="2108"/>
              <a:ext cx="1304" cy="506"/>
            </a:xfrm>
            <a:custGeom>
              <a:avLst/>
              <a:gdLst>
                <a:gd name="T0" fmla="*/ 0 w 1304"/>
                <a:gd name="T1" fmla="*/ 24 h 506"/>
                <a:gd name="T2" fmla="*/ 652 w 1304"/>
                <a:gd name="T3" fmla="*/ 80 h 506"/>
                <a:gd name="T4" fmla="*/ 1304 w 1304"/>
                <a:gd name="T5" fmla="*/ 506 h 506"/>
                <a:gd name="T6" fmla="*/ 0 60000 65536"/>
                <a:gd name="T7" fmla="*/ 0 60000 65536"/>
                <a:gd name="T8" fmla="*/ 0 60000 65536"/>
                <a:gd name="T9" fmla="*/ 0 w 1304"/>
                <a:gd name="T10" fmla="*/ 0 h 506"/>
                <a:gd name="T11" fmla="*/ 1304 w 1304"/>
                <a:gd name="T12" fmla="*/ 506 h 5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04" h="506">
                  <a:moveTo>
                    <a:pt x="0" y="24"/>
                  </a:moveTo>
                  <a:cubicBezTo>
                    <a:pt x="217" y="12"/>
                    <a:pt x="435" y="0"/>
                    <a:pt x="652" y="80"/>
                  </a:cubicBezTo>
                  <a:cubicBezTo>
                    <a:pt x="869" y="160"/>
                    <a:pt x="1196" y="435"/>
                    <a:pt x="1304" y="506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372" name="Line 7"/>
            <p:cNvSpPr>
              <a:spLocks noChangeShapeType="1"/>
            </p:cNvSpPr>
            <p:nvPr/>
          </p:nvSpPr>
          <p:spPr bwMode="auto">
            <a:xfrm flipV="1">
              <a:off x="4212" y="1820"/>
              <a:ext cx="993" cy="368"/>
            </a:xfrm>
            <a:prstGeom prst="line">
              <a:avLst/>
            </a:prstGeom>
            <a:noFill/>
            <a:ln w="12700" cap="sq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373" name="Line 8"/>
            <p:cNvSpPr>
              <a:spLocks noChangeShapeType="1"/>
            </p:cNvSpPr>
            <p:nvPr/>
          </p:nvSpPr>
          <p:spPr bwMode="auto">
            <a:xfrm flipV="1">
              <a:off x="4212" y="1763"/>
              <a:ext cx="114" cy="425"/>
            </a:xfrm>
            <a:prstGeom prst="line">
              <a:avLst/>
            </a:prstGeom>
            <a:noFill/>
            <a:ln w="12700" cap="sq">
              <a:solidFill>
                <a:srgbClr val="0000FF"/>
              </a:solidFill>
              <a:round/>
              <a:headEnd type="none" w="sm" len="sm"/>
              <a:tailEnd type="triangle" w="sm" len="sm"/>
            </a:ln>
          </p:spPr>
          <p:txBody>
            <a:bodyPr/>
            <a:lstStyle/>
            <a:p>
              <a:endParaRPr lang="zh-TW" altLang="en-US"/>
            </a:p>
          </p:txBody>
        </p:sp>
        <p:graphicFrame>
          <p:nvGraphicFramePr>
            <p:cNvPr id="15364" name="Object 9"/>
            <p:cNvGraphicFramePr>
              <a:graphicFrameLocks noChangeAspect="1"/>
            </p:cNvGraphicFramePr>
            <p:nvPr/>
          </p:nvGraphicFramePr>
          <p:xfrm>
            <a:off x="4241" y="1508"/>
            <a:ext cx="170" cy="170"/>
          </p:xfrm>
          <a:graphic>
            <a:graphicData uri="http://schemas.openxmlformats.org/presentationml/2006/ole">
              <p:oleObj spid="_x0000_s61444" name="方程式" r:id="rId4" imgW="126720" imgH="126720" progId="Equation.3">
                <p:embed/>
              </p:oleObj>
            </a:graphicData>
          </a:graphic>
        </p:graphicFrame>
        <p:graphicFrame>
          <p:nvGraphicFramePr>
            <p:cNvPr id="15365" name="Object 10"/>
            <p:cNvGraphicFramePr>
              <a:graphicFrameLocks noChangeAspect="1"/>
            </p:cNvGraphicFramePr>
            <p:nvPr/>
          </p:nvGraphicFramePr>
          <p:xfrm>
            <a:off x="4065" y="2205"/>
            <a:ext cx="238" cy="306"/>
          </p:xfrm>
          <a:graphic>
            <a:graphicData uri="http://schemas.openxmlformats.org/presentationml/2006/ole">
              <p:oleObj spid="_x0000_s61445" name="方程式" r:id="rId5" imgW="177480" imgH="228600" progId="Equation.3">
                <p:embed/>
              </p:oleObj>
            </a:graphicData>
          </a:graphic>
        </p:graphicFrame>
        <p:graphicFrame>
          <p:nvGraphicFramePr>
            <p:cNvPr id="15366" name="Object 11"/>
            <p:cNvGraphicFramePr>
              <a:graphicFrameLocks noChangeAspect="1"/>
            </p:cNvGraphicFramePr>
            <p:nvPr/>
          </p:nvGraphicFramePr>
          <p:xfrm>
            <a:off x="5120" y="1621"/>
            <a:ext cx="170" cy="170"/>
          </p:xfrm>
          <a:graphic>
            <a:graphicData uri="http://schemas.openxmlformats.org/presentationml/2006/ole">
              <p:oleObj spid="_x0000_s61446" name="方程式" r:id="rId6" imgW="126720" imgH="126720" progId="Equation.3">
                <p:embed/>
              </p:oleObj>
            </a:graphicData>
          </a:graphic>
        </p:graphicFrame>
        <p:graphicFrame>
          <p:nvGraphicFramePr>
            <p:cNvPr id="15367" name="Object 12"/>
            <p:cNvGraphicFramePr>
              <a:graphicFrameLocks noChangeAspect="1"/>
            </p:cNvGraphicFramePr>
            <p:nvPr/>
          </p:nvGraphicFramePr>
          <p:xfrm>
            <a:off x="4683" y="2032"/>
            <a:ext cx="204" cy="221"/>
          </p:xfrm>
          <a:graphic>
            <a:graphicData uri="http://schemas.openxmlformats.org/presentationml/2006/ole">
              <p:oleObj spid="_x0000_s61447" name="方程式" r:id="rId7" imgW="152280" imgH="164880" progId="Equation.3">
                <p:embed/>
              </p:oleObj>
            </a:graphicData>
          </a:graphic>
        </p:graphicFrame>
      </p:grpSp>
      <p:sp>
        <p:nvSpPr>
          <p:cNvPr id="15370" name="Text Box 13"/>
          <p:cNvSpPr txBox="1">
            <a:spLocks noChangeArrowheads="1"/>
          </p:cNvSpPr>
          <p:nvPr/>
        </p:nvSpPr>
        <p:spPr bwMode="auto">
          <a:xfrm>
            <a:off x="657225" y="1576388"/>
            <a:ext cx="454501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The dipole term in the KHIE:</a:t>
            </a:r>
          </a:p>
        </p:txBody>
      </p:sp>
      <p:graphicFrame>
        <p:nvGraphicFramePr>
          <p:cNvPr id="15363" name="Object 17"/>
          <p:cNvGraphicFramePr>
            <a:graphicFrameLocks noChangeAspect="1"/>
          </p:cNvGraphicFramePr>
          <p:nvPr/>
        </p:nvGraphicFramePr>
        <p:xfrm>
          <a:off x="5643563" y="3519488"/>
          <a:ext cx="2432050" cy="2787650"/>
        </p:xfrm>
        <a:graphic>
          <a:graphicData uri="http://schemas.openxmlformats.org/presentationml/2006/ole">
            <p:oleObj spid="_x0000_s61443" name="Equation" r:id="rId8" imgW="1726920" imgH="19810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1DD55-1E99-4F7C-B382-4FEC572E5BB9}" type="slidenum">
              <a:rPr lang="en-US" altLang="zh-TW" smtClean="0">
                <a:ea typeface="新細明體" charset="-120"/>
              </a:rPr>
              <a:pPr/>
              <a:t>5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>
                <a:ea typeface="全真楷書" pitchFamily="49" charset="-120"/>
              </a:rPr>
              <a:t>Vector calculus (high-dimensional space)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3635375" y="2057400"/>
          <a:ext cx="1944688" cy="1092200"/>
        </p:xfrm>
        <a:graphic>
          <a:graphicData uri="http://schemas.openxmlformats.org/presentationml/2006/ole">
            <p:oleObj spid="_x0000_s1026" name="Equation" r:id="rId3" imgW="1130040" imgH="634680" progId="Equation.DSMT4">
              <p:embed/>
            </p:oleObj>
          </a:graphicData>
        </a:graphic>
      </p:graphicFrame>
      <p:graphicFrame>
        <p:nvGraphicFramePr>
          <p:cNvPr id="2051" name="Object 5"/>
          <p:cNvGraphicFramePr>
            <a:graphicFrameLocks noChangeAspect="1"/>
          </p:cNvGraphicFramePr>
          <p:nvPr/>
        </p:nvGraphicFramePr>
        <p:xfrm>
          <a:off x="2266950" y="3678238"/>
          <a:ext cx="4486275" cy="687387"/>
        </p:xfrm>
        <a:graphic>
          <a:graphicData uri="http://schemas.openxmlformats.org/presentationml/2006/ole">
            <p:oleObj spid="_x0000_s1027" name="Equation" r:id="rId4" imgW="2489040" imgH="380880" progId="Equation.DSMT4">
              <p:embed/>
            </p:oleObj>
          </a:graphicData>
        </a:graphic>
      </p:graphicFrame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971873" y="1556792"/>
            <a:ext cx="4896271" cy="40011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Char char="u"/>
            </a:pPr>
            <a:r>
              <a:rPr lang="en-US" altLang="zh-TW" sz="2000" dirty="0">
                <a:solidFill>
                  <a:srgbClr val="0000FF"/>
                </a:solidFill>
              </a:rPr>
              <a:t>Differential </a:t>
            </a:r>
            <a:r>
              <a:rPr lang="en-US" altLang="zh-TW" sz="2000" dirty="0" smtClean="0">
                <a:solidFill>
                  <a:srgbClr val="0000FF"/>
                </a:solidFill>
              </a:rPr>
              <a:t>operators in vector calculus:</a:t>
            </a:r>
            <a:endParaRPr lang="en-US" altLang="zh-TW" sz="2000" dirty="0">
              <a:solidFill>
                <a:srgbClr val="0000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971872" y="3176141"/>
            <a:ext cx="32400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Char char="u"/>
            </a:pPr>
            <a:r>
              <a:rPr lang="en-US" altLang="zh-TW" sz="2000" dirty="0">
                <a:solidFill>
                  <a:srgbClr val="0000FF"/>
                </a:solidFill>
              </a:rPr>
              <a:t>Gauss divergence theorem: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971600" y="4365625"/>
            <a:ext cx="7705725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Char char="u"/>
            </a:pPr>
            <a:r>
              <a:rPr lang="en-US" altLang="zh-TW" sz="2000" dirty="0">
                <a:solidFill>
                  <a:srgbClr val="0000FF"/>
                </a:solidFill>
              </a:rPr>
              <a:t>Green’s second identity</a:t>
            </a:r>
            <a:r>
              <a:rPr lang="en-US" altLang="zh-TW" sz="2000" dirty="0">
                <a:solidFill>
                  <a:schemeClr val="tx1"/>
                </a:solidFill>
              </a:rPr>
              <a:t>: 3-dimensional integration by parts</a:t>
            </a:r>
          </a:p>
        </p:txBody>
      </p:sp>
      <p:graphicFrame>
        <p:nvGraphicFramePr>
          <p:cNvPr id="2052" name="Object 10"/>
          <p:cNvGraphicFramePr>
            <a:graphicFrameLocks noChangeAspect="1"/>
          </p:cNvGraphicFramePr>
          <p:nvPr/>
        </p:nvGraphicFramePr>
        <p:xfrm>
          <a:off x="1522413" y="4772025"/>
          <a:ext cx="6811962" cy="1609725"/>
        </p:xfrm>
        <a:graphic>
          <a:graphicData uri="http://schemas.openxmlformats.org/presentationml/2006/ole">
            <p:oleObj spid="_x0000_s1028" name="Equation" r:id="rId5" imgW="3657600" imgH="863280" progId="Equation.DSMT4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251E12-BDDA-4811-BEB5-CE07A74DC34F}" type="slidenum">
              <a:rPr lang="en-US" altLang="zh-TW" smtClean="0">
                <a:ea typeface="新細明體" charset="-120"/>
              </a:rPr>
              <a:pPr/>
              <a:t>50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6391" name="Text Box 2"/>
          <p:cNvSpPr txBox="1">
            <a:spLocks noChangeArrowheads="1"/>
          </p:cNvSpPr>
          <p:nvPr/>
        </p:nvSpPr>
        <p:spPr bwMode="auto">
          <a:xfrm>
            <a:off x="6705600" y="2241550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(3-22)</a:t>
            </a:r>
          </a:p>
        </p:txBody>
      </p:sp>
      <p:sp>
        <p:nvSpPr>
          <p:cNvPr id="16392" name="Text Box 3"/>
          <p:cNvSpPr txBox="1">
            <a:spLocks noChangeArrowheads="1"/>
          </p:cNvSpPr>
          <p:nvPr/>
        </p:nvSpPr>
        <p:spPr bwMode="auto">
          <a:xfrm>
            <a:off x="1219200" y="4365625"/>
            <a:ext cx="5327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/>
              <a:t>st. some “prescribed” BCs at our disposal.</a:t>
            </a:r>
          </a:p>
        </p:txBody>
      </p:sp>
      <p:graphicFrame>
        <p:nvGraphicFramePr>
          <p:cNvPr id="16386" name="Object 4"/>
          <p:cNvGraphicFramePr>
            <a:graphicFrameLocks noChangeAspect="1"/>
          </p:cNvGraphicFramePr>
          <p:nvPr/>
        </p:nvGraphicFramePr>
        <p:xfrm>
          <a:off x="2108200" y="2241550"/>
          <a:ext cx="3797300" cy="471488"/>
        </p:xfrm>
        <a:graphic>
          <a:graphicData uri="http://schemas.openxmlformats.org/presentationml/2006/ole">
            <p:oleObj spid="_x0000_s62466" name="方程式" r:id="rId3" imgW="1841400" imgH="228600" progId="Equation.3">
              <p:embed/>
            </p:oleObj>
          </a:graphicData>
        </a:graphic>
      </p:graphicFrame>
      <p:graphicFrame>
        <p:nvGraphicFramePr>
          <p:cNvPr id="16387" name="Object 5"/>
          <p:cNvGraphicFramePr>
            <a:graphicFrameLocks noChangeAspect="1"/>
          </p:cNvGraphicFramePr>
          <p:nvPr/>
        </p:nvGraphicFramePr>
        <p:xfrm>
          <a:off x="1179513" y="2927350"/>
          <a:ext cx="7092950" cy="471488"/>
        </p:xfrm>
        <a:graphic>
          <a:graphicData uri="http://schemas.openxmlformats.org/presentationml/2006/ole">
            <p:oleObj spid="_x0000_s62467" name="Equation" r:id="rId4" imgW="3276360" imgH="228600" progId="Equation.DSMT4">
              <p:embed/>
            </p:oleObj>
          </a:graphicData>
        </a:graphic>
      </p:graphicFrame>
      <p:graphicFrame>
        <p:nvGraphicFramePr>
          <p:cNvPr id="16388" name="Object 6"/>
          <p:cNvGraphicFramePr>
            <a:graphicFrameLocks noChangeAspect="1"/>
          </p:cNvGraphicFramePr>
          <p:nvPr/>
        </p:nvGraphicFramePr>
        <p:xfrm>
          <a:off x="2425700" y="3689350"/>
          <a:ext cx="2801938" cy="498475"/>
        </p:xfrm>
        <a:graphic>
          <a:graphicData uri="http://schemas.openxmlformats.org/presentationml/2006/ole">
            <p:oleObj spid="_x0000_s62468" name="方程式" r:id="rId5" imgW="1358640" imgH="241200" progId="Equation.3">
              <p:embed/>
            </p:oleObj>
          </a:graphicData>
        </a:graphic>
      </p:graphicFrame>
      <p:sp>
        <p:nvSpPr>
          <p:cNvPr id="16393" name="Text Box 7"/>
          <p:cNvSpPr txBox="1">
            <a:spLocks noChangeArrowheads="1"/>
          </p:cNvSpPr>
          <p:nvPr/>
        </p:nvSpPr>
        <p:spPr bwMode="auto">
          <a:xfrm>
            <a:off x="1219200" y="1555750"/>
            <a:ext cx="5135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/>
              <a:t>Green’s function for a “</a:t>
            </a:r>
            <a:r>
              <a:rPr lang="en-US" altLang="zh-TW">
                <a:solidFill>
                  <a:srgbClr val="FF0000"/>
                </a:solidFill>
              </a:rPr>
              <a:t>bounded</a:t>
            </a:r>
            <a:r>
              <a:rPr lang="en-US" altLang="zh-TW"/>
              <a:t>” space:</a:t>
            </a:r>
          </a:p>
        </p:txBody>
      </p:sp>
      <p:graphicFrame>
        <p:nvGraphicFramePr>
          <p:cNvPr id="16389" name="Object 8"/>
          <p:cNvGraphicFramePr>
            <a:graphicFrameLocks noChangeAspect="1"/>
          </p:cNvGraphicFramePr>
          <p:nvPr/>
        </p:nvGraphicFramePr>
        <p:xfrm>
          <a:off x="928688" y="5045075"/>
          <a:ext cx="7874000" cy="1219200"/>
        </p:xfrm>
        <a:graphic>
          <a:graphicData uri="http://schemas.openxmlformats.org/presentationml/2006/ole">
            <p:oleObj spid="_x0000_s62469" name="Equation" r:id="rId6" imgW="4356000" imgH="672840" progId="Equation.DSMT4">
              <p:embed/>
            </p:oleObj>
          </a:graphicData>
        </a:graphic>
      </p:graphicFrame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755650" y="590550"/>
            <a:ext cx="7705725" cy="8302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>
                <a:sym typeface="Wingdings" pitchFamily="2" charset="2"/>
              </a:rPr>
              <a:t>To avoid the need that both BCs (</a:t>
            </a:r>
            <a:r>
              <a:rPr lang="en-US" altLang="zh-TW">
                <a:solidFill>
                  <a:srgbClr val="0000FF"/>
                </a:solidFill>
                <a:sym typeface="Wingdings" pitchFamily="2" charset="2"/>
              </a:rPr>
              <a:t>pressure</a:t>
            </a:r>
            <a:r>
              <a:rPr lang="en-US" altLang="zh-TW">
                <a:sym typeface="Wingdings" pitchFamily="2" charset="2"/>
              </a:rPr>
              <a:t> &amp; </a:t>
            </a:r>
            <a:r>
              <a:rPr lang="en-US" altLang="zh-TW">
                <a:solidFill>
                  <a:srgbClr val="0000FF"/>
                </a:solidFill>
                <a:sym typeface="Wingdings" pitchFamily="2" charset="2"/>
              </a:rPr>
              <a:t>velocity</a:t>
            </a:r>
            <a:r>
              <a:rPr lang="en-US" altLang="zh-TW">
                <a:sym typeface="Wingdings" pitchFamily="2" charset="2"/>
              </a:rPr>
              <a:t>) have to be known</a:t>
            </a:r>
            <a:r>
              <a:rPr lang="en-US" altLang="zh-TW"/>
              <a:t> in KHIE: </a:t>
            </a:r>
            <a:r>
              <a:rPr lang="en-US" altLang="zh-TW">
                <a:solidFill>
                  <a:srgbClr val="FF0000"/>
                </a:solidFill>
              </a:rPr>
              <a:t>special form of GF</a:t>
            </a:r>
            <a:r>
              <a:rPr lang="en-US" altLang="zh-TW"/>
              <a:t> or </a:t>
            </a:r>
            <a:r>
              <a:rPr lang="en-US" altLang="zh-TW">
                <a:solidFill>
                  <a:srgbClr val="FF0000"/>
                </a:solidFill>
              </a:rPr>
              <a:t>layer potential</a:t>
            </a:r>
            <a:endParaRPr lang="en-US" altLang="zh-TW">
              <a:solidFill>
                <a:srgbClr val="FF0000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B7FFAE2-3E0A-44FE-AD11-2F338183107F}" type="slidenum">
              <a:rPr lang="en-US" altLang="zh-TW" smtClean="0">
                <a:ea typeface="新細明體" charset="-120"/>
              </a:rPr>
              <a:pPr/>
              <a:t>51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7415" name="Text Box 2"/>
          <p:cNvSpPr txBox="1">
            <a:spLocks noChangeArrowheads="1"/>
          </p:cNvSpPr>
          <p:nvPr/>
        </p:nvSpPr>
        <p:spPr bwMode="auto">
          <a:xfrm>
            <a:off x="754063" y="1638300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/>
              <a:t>It can be proved that </a:t>
            </a:r>
            <a:r>
              <a:rPr lang="en-US" altLang="zh-TW" i="1"/>
              <a:t>G</a:t>
            </a:r>
            <a:r>
              <a:rPr lang="en-US" altLang="zh-TW"/>
              <a:t>(</a:t>
            </a:r>
            <a:r>
              <a:rPr lang="en-US" altLang="zh-TW" b="1"/>
              <a:t>x</a:t>
            </a:r>
            <a:r>
              <a:rPr lang="en-US" altLang="zh-TW"/>
              <a:t>, </a:t>
            </a:r>
            <a:r>
              <a:rPr lang="en-US" altLang="zh-TW" b="1"/>
              <a:t>x</a:t>
            </a:r>
            <a:r>
              <a:rPr lang="en-US" altLang="zh-TW" baseline="-25000"/>
              <a:t>0</a:t>
            </a:r>
            <a:r>
              <a:rPr lang="en-US" altLang="zh-TW"/>
              <a:t>) also satisfies the KHIE:</a:t>
            </a:r>
          </a:p>
        </p:txBody>
      </p:sp>
      <p:sp>
        <p:nvSpPr>
          <p:cNvPr id="17416" name="Text Box 3"/>
          <p:cNvSpPr txBox="1">
            <a:spLocks noChangeArrowheads="1"/>
          </p:cNvSpPr>
          <p:nvPr/>
        </p:nvSpPr>
        <p:spPr bwMode="auto">
          <a:xfrm>
            <a:off x="7851775" y="2940050"/>
            <a:ext cx="81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(3-23)</a:t>
            </a:r>
          </a:p>
        </p:txBody>
      </p:sp>
      <p:graphicFrame>
        <p:nvGraphicFramePr>
          <p:cNvPr id="17410" name="Object 4"/>
          <p:cNvGraphicFramePr>
            <a:graphicFrameLocks noChangeAspect="1"/>
          </p:cNvGraphicFramePr>
          <p:nvPr/>
        </p:nvGraphicFramePr>
        <p:xfrm>
          <a:off x="1096963" y="2168525"/>
          <a:ext cx="6805612" cy="1306513"/>
        </p:xfrm>
        <a:graphic>
          <a:graphicData uri="http://schemas.openxmlformats.org/presentationml/2006/ole">
            <p:oleObj spid="_x0000_s63490" name="Equation" r:id="rId3" imgW="3377880" imgH="838080" progId="Equation.DSMT4">
              <p:embed/>
            </p:oleObj>
          </a:graphicData>
        </a:graphic>
      </p:graphicFrame>
      <p:sp>
        <p:nvSpPr>
          <p:cNvPr id="17417" name="Text Box 5"/>
          <p:cNvSpPr txBox="1">
            <a:spLocks noChangeArrowheads="1"/>
          </p:cNvSpPr>
          <p:nvPr/>
        </p:nvSpPr>
        <p:spPr bwMode="auto">
          <a:xfrm>
            <a:off x="885825" y="3644900"/>
            <a:ext cx="3130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>
                <a:solidFill>
                  <a:srgbClr val="FF0000"/>
                </a:solidFill>
              </a:rPr>
              <a:t>Dirichlet</a:t>
            </a:r>
            <a:r>
              <a:rPr lang="en-US" altLang="zh-TW" sz="2000"/>
              <a:t> problem </a:t>
            </a:r>
            <a:r>
              <a:rPr lang="en-US" altLang="zh-TW" sz="2000">
                <a:sym typeface="Wingdings" pitchFamily="2" charset="2"/>
              </a:rPr>
              <a:t></a:t>
            </a:r>
            <a:r>
              <a:rPr lang="en-US" altLang="zh-TW" sz="2000"/>
              <a:t> Choose</a:t>
            </a:r>
          </a:p>
        </p:txBody>
      </p:sp>
      <p:graphicFrame>
        <p:nvGraphicFramePr>
          <p:cNvPr id="17411" name="Object 6"/>
          <p:cNvGraphicFramePr>
            <a:graphicFrameLocks noChangeAspect="1"/>
          </p:cNvGraphicFramePr>
          <p:nvPr/>
        </p:nvGraphicFramePr>
        <p:xfrm>
          <a:off x="4067175" y="3644900"/>
          <a:ext cx="3405188" cy="519113"/>
        </p:xfrm>
        <a:graphic>
          <a:graphicData uri="http://schemas.openxmlformats.org/presentationml/2006/ole">
            <p:oleObj spid="_x0000_s63491" name="方程式" r:id="rId4" imgW="1790640" imgH="279360" progId="Equation.3">
              <p:embed/>
            </p:oleObj>
          </a:graphicData>
        </a:graphic>
      </p:graphicFrame>
      <p:sp>
        <p:nvSpPr>
          <p:cNvPr id="17418" name="Text Box 7"/>
          <p:cNvSpPr txBox="1">
            <a:spLocks noChangeArrowheads="1"/>
          </p:cNvSpPr>
          <p:nvPr/>
        </p:nvSpPr>
        <p:spPr bwMode="auto">
          <a:xfrm>
            <a:off x="7851775" y="3679825"/>
            <a:ext cx="81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(3-24)</a:t>
            </a:r>
          </a:p>
        </p:txBody>
      </p:sp>
      <p:graphicFrame>
        <p:nvGraphicFramePr>
          <p:cNvPr id="17412" name="Object 8"/>
          <p:cNvGraphicFramePr>
            <a:graphicFrameLocks noChangeAspect="1"/>
          </p:cNvGraphicFramePr>
          <p:nvPr/>
        </p:nvGraphicFramePr>
        <p:xfrm>
          <a:off x="3765550" y="4173538"/>
          <a:ext cx="2535238" cy="520700"/>
        </p:xfrm>
        <a:graphic>
          <a:graphicData uri="http://schemas.openxmlformats.org/presentationml/2006/ole">
            <p:oleObj spid="_x0000_s63492" name="方程式" r:id="rId5" imgW="1333440" imgH="279360" progId="Equation.3">
              <p:embed/>
            </p:oleObj>
          </a:graphicData>
        </a:graphic>
      </p:graphicFrame>
      <p:sp>
        <p:nvSpPr>
          <p:cNvPr id="17419" name="Text Box 9"/>
          <p:cNvSpPr txBox="1">
            <a:spLocks noChangeArrowheads="1"/>
          </p:cNvSpPr>
          <p:nvPr/>
        </p:nvSpPr>
        <p:spPr bwMode="auto">
          <a:xfrm>
            <a:off x="7851775" y="4243388"/>
            <a:ext cx="81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(3-25)</a:t>
            </a:r>
          </a:p>
        </p:txBody>
      </p:sp>
      <p:graphicFrame>
        <p:nvGraphicFramePr>
          <p:cNvPr id="17413" name="Object 10"/>
          <p:cNvGraphicFramePr>
            <a:graphicFrameLocks noChangeAspect="1"/>
          </p:cNvGraphicFramePr>
          <p:nvPr/>
        </p:nvGraphicFramePr>
        <p:xfrm>
          <a:off x="2101850" y="4724400"/>
          <a:ext cx="4697413" cy="1347788"/>
        </p:xfrm>
        <a:graphic>
          <a:graphicData uri="http://schemas.openxmlformats.org/presentationml/2006/ole">
            <p:oleObj spid="_x0000_s63493" name="Equation" r:id="rId6" imgW="2260440" imgH="838080" progId="Equation.DSMT4">
              <p:embed/>
            </p:oleObj>
          </a:graphicData>
        </a:graphic>
      </p:graphicFrame>
      <p:sp>
        <p:nvSpPr>
          <p:cNvPr id="17420" name="Text Box 11"/>
          <p:cNvSpPr txBox="1">
            <a:spLocks noChangeArrowheads="1"/>
          </p:cNvSpPr>
          <p:nvPr/>
        </p:nvSpPr>
        <p:spPr bwMode="auto">
          <a:xfrm>
            <a:off x="7851775" y="5192713"/>
            <a:ext cx="81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(3-26)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925513" y="3924300"/>
            <a:ext cx="1576387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>
                <a:solidFill>
                  <a:srgbClr val="0000FF"/>
                </a:solidFill>
              </a:rPr>
              <a:t>(</a:t>
            </a:r>
            <a:r>
              <a:rPr lang="en-US" altLang="zh-TW" sz="2000" i="1">
                <a:solidFill>
                  <a:srgbClr val="0000FF"/>
                </a:solidFill>
              </a:rPr>
              <a:t>p</a:t>
            </a:r>
            <a:r>
              <a:rPr lang="en-US" altLang="zh-TW" sz="2000">
                <a:solidFill>
                  <a:srgbClr val="0000FF"/>
                </a:solidFill>
              </a:rPr>
              <a:t> given on </a:t>
            </a:r>
            <a:r>
              <a:rPr lang="en-US" altLang="zh-TW" sz="2000" i="1">
                <a:solidFill>
                  <a:srgbClr val="0000FF"/>
                </a:solidFill>
              </a:rPr>
              <a:t>S</a:t>
            </a:r>
            <a:r>
              <a:rPr lang="en-US" altLang="zh-TW" sz="2000">
                <a:solidFill>
                  <a:srgbClr val="0000FF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AEED7D1-2D21-4B3D-A900-37FC2631DA63}" type="slidenum">
              <a:rPr lang="en-US" altLang="zh-TW" smtClean="0">
                <a:ea typeface="新細明體" charset="-120"/>
              </a:rPr>
              <a:pPr/>
              <a:t>52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8439" name="Text Box 2"/>
          <p:cNvSpPr txBox="1">
            <a:spLocks noChangeArrowheads="1"/>
          </p:cNvSpPr>
          <p:nvPr/>
        </p:nvSpPr>
        <p:spPr bwMode="auto">
          <a:xfrm>
            <a:off x="688975" y="2084388"/>
            <a:ext cx="3217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>
                <a:solidFill>
                  <a:srgbClr val="FF0000"/>
                </a:solidFill>
              </a:rPr>
              <a:t>Neumann</a:t>
            </a:r>
            <a:r>
              <a:rPr lang="en-US" altLang="zh-TW" sz="2000"/>
              <a:t> problem </a:t>
            </a:r>
            <a:r>
              <a:rPr lang="en-US" altLang="zh-TW" sz="2000">
                <a:sym typeface="Wingdings" pitchFamily="2" charset="2"/>
              </a:rPr>
              <a:t></a:t>
            </a:r>
            <a:r>
              <a:rPr lang="en-US" altLang="zh-TW" sz="2000"/>
              <a:t> Choose</a:t>
            </a:r>
          </a:p>
        </p:txBody>
      </p:sp>
      <p:graphicFrame>
        <p:nvGraphicFramePr>
          <p:cNvPr id="18434" name="Object 3"/>
          <p:cNvGraphicFramePr>
            <a:graphicFrameLocks noChangeAspect="1"/>
          </p:cNvGraphicFramePr>
          <p:nvPr/>
        </p:nvGraphicFramePr>
        <p:xfrm>
          <a:off x="4251325" y="1989138"/>
          <a:ext cx="3460750" cy="614362"/>
        </p:xfrm>
        <a:graphic>
          <a:graphicData uri="http://schemas.openxmlformats.org/presentationml/2006/ole">
            <p:oleObj spid="_x0000_s64514" name="Equation" r:id="rId3" imgW="2044440" imgH="393480" progId="Equation.DSMT4">
              <p:embed/>
            </p:oleObj>
          </a:graphicData>
        </a:graphic>
      </p:graphicFrame>
      <p:sp>
        <p:nvSpPr>
          <p:cNvPr id="18440" name="Text Box 4"/>
          <p:cNvSpPr txBox="1">
            <a:spLocks noChangeArrowheads="1"/>
          </p:cNvSpPr>
          <p:nvPr/>
        </p:nvSpPr>
        <p:spPr bwMode="auto">
          <a:xfrm>
            <a:off x="8001000" y="2133600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(3-27)</a:t>
            </a:r>
          </a:p>
        </p:txBody>
      </p:sp>
      <p:graphicFrame>
        <p:nvGraphicFramePr>
          <p:cNvPr id="18435" name="Object 5"/>
          <p:cNvGraphicFramePr>
            <a:graphicFrameLocks noChangeAspect="1"/>
          </p:cNvGraphicFramePr>
          <p:nvPr/>
        </p:nvGraphicFramePr>
        <p:xfrm>
          <a:off x="3568700" y="2655888"/>
          <a:ext cx="2560638" cy="628650"/>
        </p:xfrm>
        <a:graphic>
          <a:graphicData uri="http://schemas.openxmlformats.org/presentationml/2006/ole">
            <p:oleObj spid="_x0000_s64515" name="Equation" r:id="rId4" imgW="1485720" imgH="393480" progId="Equation.DSMT4">
              <p:embed/>
            </p:oleObj>
          </a:graphicData>
        </a:graphic>
      </p:graphicFrame>
      <p:sp>
        <p:nvSpPr>
          <p:cNvPr id="18441" name="Text Box 6"/>
          <p:cNvSpPr txBox="1">
            <a:spLocks noChangeArrowheads="1"/>
          </p:cNvSpPr>
          <p:nvPr/>
        </p:nvSpPr>
        <p:spPr bwMode="auto">
          <a:xfrm>
            <a:off x="8001000" y="2744788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(3-28)</a:t>
            </a:r>
          </a:p>
        </p:txBody>
      </p:sp>
      <p:graphicFrame>
        <p:nvGraphicFramePr>
          <p:cNvPr id="18436" name="Object 7"/>
          <p:cNvGraphicFramePr>
            <a:graphicFrameLocks noChangeAspect="1"/>
          </p:cNvGraphicFramePr>
          <p:nvPr/>
        </p:nvGraphicFramePr>
        <p:xfrm>
          <a:off x="2141538" y="3429000"/>
          <a:ext cx="5243512" cy="1439863"/>
        </p:xfrm>
        <a:graphic>
          <a:graphicData uri="http://schemas.openxmlformats.org/presentationml/2006/ole">
            <p:oleObj spid="_x0000_s64516" name="Equation" r:id="rId5" imgW="2234880" imgH="838080" progId="Equation.DSMT4">
              <p:embed/>
            </p:oleObj>
          </a:graphicData>
        </a:graphic>
      </p:graphicFrame>
      <p:sp>
        <p:nvSpPr>
          <p:cNvPr id="18442" name="Text Box 8"/>
          <p:cNvSpPr txBox="1">
            <a:spLocks noChangeArrowheads="1"/>
          </p:cNvSpPr>
          <p:nvPr/>
        </p:nvSpPr>
        <p:spPr bwMode="auto">
          <a:xfrm>
            <a:off x="7956550" y="3968750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(3-29)</a:t>
            </a:r>
          </a:p>
        </p:txBody>
      </p:sp>
      <p:graphicFrame>
        <p:nvGraphicFramePr>
          <p:cNvPr id="18437" name="Object 9"/>
          <p:cNvGraphicFramePr>
            <a:graphicFrameLocks noChangeAspect="1"/>
          </p:cNvGraphicFramePr>
          <p:nvPr/>
        </p:nvGraphicFramePr>
        <p:xfrm>
          <a:off x="1257300" y="5168900"/>
          <a:ext cx="7454900" cy="1068388"/>
        </p:xfrm>
        <a:graphic>
          <a:graphicData uri="http://schemas.openxmlformats.org/presentationml/2006/ole">
            <p:oleObj spid="_x0000_s64517" name="Equation" r:id="rId6" imgW="4343400" imgH="672840" progId="Equation.DSMT4">
              <p:embed/>
            </p:oleObj>
          </a:graphicData>
        </a:graphic>
      </p:graphicFrame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746125" y="2393950"/>
            <a:ext cx="15763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>
                <a:solidFill>
                  <a:srgbClr val="0000FF"/>
                </a:solidFill>
              </a:rPr>
              <a:t>(</a:t>
            </a:r>
            <a:r>
              <a:rPr lang="en-US" altLang="zh-TW" sz="2000" i="1">
                <a:solidFill>
                  <a:srgbClr val="0000FF"/>
                </a:solidFill>
              </a:rPr>
              <a:t>u</a:t>
            </a:r>
            <a:r>
              <a:rPr lang="en-US" altLang="zh-TW" sz="2000">
                <a:solidFill>
                  <a:srgbClr val="0000FF"/>
                </a:solidFill>
              </a:rPr>
              <a:t> given on </a:t>
            </a:r>
            <a:r>
              <a:rPr lang="en-US" altLang="zh-TW" sz="2000" i="1">
                <a:solidFill>
                  <a:srgbClr val="0000FF"/>
                </a:solidFill>
              </a:rPr>
              <a:t>S</a:t>
            </a:r>
            <a:r>
              <a:rPr lang="en-US" altLang="zh-TW" sz="2000">
                <a:solidFill>
                  <a:srgbClr val="0000FF"/>
                </a:solidFill>
              </a:rPr>
              <a:t>)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657225" y="1636713"/>
            <a:ext cx="310515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On the other hand,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2FC7248-88CF-4D15-96EE-946256D00275}" type="slidenum">
              <a:rPr lang="en-US" altLang="zh-TW" smtClean="0">
                <a:ea typeface="新細明體" charset="-120"/>
              </a:rPr>
              <a:pPr/>
              <a:t>53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9461" name="Text Box 2"/>
          <p:cNvSpPr txBox="1">
            <a:spLocks noChangeArrowheads="1"/>
          </p:cNvSpPr>
          <p:nvPr/>
        </p:nvSpPr>
        <p:spPr bwMode="auto">
          <a:xfrm>
            <a:off x="728663" y="569913"/>
            <a:ext cx="6229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3200">
                <a:solidFill>
                  <a:srgbClr val="0000FF"/>
                </a:solidFill>
              </a:rPr>
              <a:t>Exterior problems of acoustics</a:t>
            </a:r>
          </a:p>
        </p:txBody>
      </p:sp>
      <p:graphicFrame>
        <p:nvGraphicFramePr>
          <p:cNvPr id="19458" name="Object 3"/>
          <p:cNvGraphicFramePr>
            <a:graphicFrameLocks noChangeAspect="1"/>
          </p:cNvGraphicFramePr>
          <p:nvPr/>
        </p:nvGraphicFramePr>
        <p:xfrm>
          <a:off x="1016000" y="1719263"/>
          <a:ext cx="7651750" cy="1658937"/>
        </p:xfrm>
        <a:graphic>
          <a:graphicData uri="http://schemas.openxmlformats.org/presentationml/2006/ole">
            <p:oleObj spid="_x0000_s65538" name="Equation" r:id="rId3" imgW="3162240" imgH="863280" progId="Equation.DSMT4">
              <p:embed/>
            </p:oleObj>
          </a:graphicData>
        </a:graphic>
      </p:graphicFrame>
      <p:pic>
        <p:nvPicPr>
          <p:cNvPr id="19462" name="Picture 27" descr="TMP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3503613"/>
            <a:ext cx="2835275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Line 28"/>
          <p:cNvSpPr>
            <a:spLocks noChangeShapeType="1"/>
          </p:cNvSpPr>
          <p:nvPr/>
        </p:nvSpPr>
        <p:spPr bwMode="auto">
          <a:xfrm flipH="1" flipV="1">
            <a:off x="5292725" y="3933825"/>
            <a:ext cx="215900" cy="2159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464" name="Line 29"/>
          <p:cNvSpPr>
            <a:spLocks noChangeShapeType="1"/>
          </p:cNvSpPr>
          <p:nvPr/>
        </p:nvSpPr>
        <p:spPr bwMode="auto">
          <a:xfrm>
            <a:off x="5580063" y="4221163"/>
            <a:ext cx="215900" cy="2159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19459" name="Object 30"/>
          <p:cNvGraphicFramePr>
            <a:graphicFrameLocks noChangeAspect="1"/>
          </p:cNvGraphicFramePr>
          <p:nvPr/>
        </p:nvGraphicFramePr>
        <p:xfrm>
          <a:off x="6911975" y="5229225"/>
          <a:ext cx="946150" cy="323850"/>
        </p:xfrm>
        <a:graphic>
          <a:graphicData uri="http://schemas.openxmlformats.org/presentationml/2006/ole">
            <p:oleObj spid="_x0000_s65539" name="Equation" r:id="rId5" imgW="482400" imgH="164880" progId="Equation.DSMT4">
              <p:embed/>
            </p:oleObj>
          </a:graphicData>
        </a:graphic>
      </p:graphicFrame>
      <p:sp>
        <p:nvSpPr>
          <p:cNvPr id="19465" name="Text Box 31"/>
          <p:cNvSpPr txBox="1">
            <a:spLocks noChangeArrowheads="1"/>
          </p:cNvSpPr>
          <p:nvPr/>
        </p:nvSpPr>
        <p:spPr bwMode="auto">
          <a:xfrm>
            <a:off x="1104900" y="5167313"/>
            <a:ext cx="2341563" cy="10064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 i="1">
                <a:solidFill>
                  <a:srgbClr val="0000FF"/>
                </a:solidFill>
              </a:rPr>
              <a:t>V</a:t>
            </a:r>
            <a:r>
              <a:rPr lang="en-US" altLang="zh-TW" sz="2000">
                <a:solidFill>
                  <a:srgbClr val="0000FF"/>
                </a:solidFill>
              </a:rPr>
              <a:t>  needs to be a simply connected domain.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AF0CAE-8DCB-4040-B4FA-D649F0C31685}" type="slidenum">
              <a:rPr lang="en-US" altLang="zh-TW" smtClean="0">
                <a:ea typeface="新細明體" charset="-120"/>
              </a:rPr>
              <a:pPr/>
              <a:t>54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20482" name="Object 4"/>
          <p:cNvGraphicFramePr>
            <a:graphicFrameLocks noChangeAspect="1"/>
          </p:cNvGraphicFramePr>
          <p:nvPr/>
        </p:nvGraphicFramePr>
        <p:xfrm>
          <a:off x="939800" y="1646238"/>
          <a:ext cx="6151563" cy="747712"/>
        </p:xfrm>
        <a:graphic>
          <a:graphicData uri="http://schemas.openxmlformats.org/presentationml/2006/ole">
            <p:oleObj spid="_x0000_s66562" name="Equation" r:id="rId3" imgW="2984400" imgH="457200" progId="Equation.DSMT4">
              <p:embed/>
            </p:oleObj>
          </a:graphicData>
        </a:graphic>
      </p:graphicFrame>
      <p:graphicFrame>
        <p:nvGraphicFramePr>
          <p:cNvPr id="20483" name="Object 5"/>
          <p:cNvGraphicFramePr>
            <a:graphicFrameLocks noChangeAspect="1"/>
          </p:cNvGraphicFramePr>
          <p:nvPr/>
        </p:nvGraphicFramePr>
        <p:xfrm>
          <a:off x="1474788" y="2314575"/>
          <a:ext cx="4530725" cy="727075"/>
        </p:xfrm>
        <a:graphic>
          <a:graphicData uri="http://schemas.openxmlformats.org/presentationml/2006/ole">
            <p:oleObj spid="_x0000_s66563" name="Equation" r:id="rId4" imgW="2197080" imgH="444240" progId="Equation.DSMT4">
              <p:embed/>
            </p:oleObj>
          </a:graphicData>
        </a:graphic>
      </p:graphicFrame>
      <p:graphicFrame>
        <p:nvGraphicFramePr>
          <p:cNvPr id="20484" name="Object 6"/>
          <p:cNvGraphicFramePr>
            <a:graphicFrameLocks noChangeAspect="1"/>
          </p:cNvGraphicFramePr>
          <p:nvPr/>
        </p:nvGraphicFramePr>
        <p:xfrm>
          <a:off x="1684338" y="3000375"/>
          <a:ext cx="3535362" cy="644525"/>
        </p:xfrm>
        <a:graphic>
          <a:graphicData uri="http://schemas.openxmlformats.org/presentationml/2006/ole">
            <p:oleObj spid="_x0000_s66564" name="Equation" r:id="rId5" imgW="1714320" imgH="393480" progId="Equation.3">
              <p:embed/>
            </p:oleObj>
          </a:graphicData>
        </a:graphic>
      </p:graphicFrame>
      <p:sp>
        <p:nvSpPr>
          <p:cNvPr id="20490" name="Text Box 7"/>
          <p:cNvSpPr txBox="1">
            <a:spLocks noChangeArrowheads="1"/>
          </p:cNvSpPr>
          <p:nvPr/>
        </p:nvSpPr>
        <p:spPr bwMode="auto">
          <a:xfrm>
            <a:off x="911225" y="243840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800"/>
              <a:t>or</a:t>
            </a:r>
          </a:p>
        </p:txBody>
      </p:sp>
      <p:graphicFrame>
        <p:nvGraphicFramePr>
          <p:cNvPr id="20485" name="Object 8"/>
          <p:cNvGraphicFramePr>
            <a:graphicFrameLocks noChangeAspect="1"/>
          </p:cNvGraphicFramePr>
          <p:nvPr/>
        </p:nvGraphicFramePr>
        <p:xfrm>
          <a:off x="1081088" y="3665538"/>
          <a:ext cx="6235700" cy="373062"/>
        </p:xfrm>
        <a:graphic>
          <a:graphicData uri="http://schemas.openxmlformats.org/presentationml/2006/ole">
            <p:oleObj spid="_x0000_s66565" name="Equation" r:id="rId6" imgW="3174840" imgH="228600" progId="Equation.DSMT4">
              <p:embed/>
            </p:oleObj>
          </a:graphicData>
        </a:graphic>
      </p:graphicFrame>
      <p:graphicFrame>
        <p:nvGraphicFramePr>
          <p:cNvPr id="20486" name="Object 9"/>
          <p:cNvGraphicFramePr>
            <a:graphicFrameLocks noChangeAspect="1"/>
          </p:cNvGraphicFramePr>
          <p:nvPr/>
        </p:nvGraphicFramePr>
        <p:xfrm>
          <a:off x="1692275" y="4810125"/>
          <a:ext cx="2514600" cy="644525"/>
        </p:xfrm>
        <a:graphic>
          <a:graphicData uri="http://schemas.openxmlformats.org/presentationml/2006/ole">
            <p:oleObj spid="_x0000_s66566" name="Equation" r:id="rId7" imgW="1218960" imgH="393480" progId="Equation.3">
              <p:embed/>
            </p:oleObj>
          </a:graphicData>
        </a:graphic>
      </p:graphicFrame>
      <p:graphicFrame>
        <p:nvGraphicFramePr>
          <p:cNvPr id="20487" name="Object 10"/>
          <p:cNvGraphicFramePr>
            <a:graphicFrameLocks noChangeAspect="1"/>
          </p:cNvGraphicFramePr>
          <p:nvPr/>
        </p:nvGraphicFramePr>
        <p:xfrm>
          <a:off x="1631950" y="4037013"/>
          <a:ext cx="3352800" cy="706437"/>
        </p:xfrm>
        <a:graphic>
          <a:graphicData uri="http://schemas.openxmlformats.org/presentationml/2006/ole">
            <p:oleObj spid="_x0000_s66567" name="Equation" r:id="rId8" imgW="1625400" imgH="431640" progId="Equation.DSMT4">
              <p:embed/>
            </p:oleObj>
          </a:graphicData>
        </a:graphic>
      </p:graphicFrame>
      <p:sp>
        <p:nvSpPr>
          <p:cNvPr id="20491" name="Text Box 12"/>
          <p:cNvSpPr txBox="1">
            <a:spLocks noChangeArrowheads="1"/>
          </p:cNvSpPr>
          <p:nvPr/>
        </p:nvSpPr>
        <p:spPr bwMode="auto">
          <a:xfrm>
            <a:off x="4268788" y="4922838"/>
            <a:ext cx="35925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</a:t>
            </a:r>
            <a:r>
              <a:rPr lang="en-US" altLang="zh-TW" sz="2000" i="1">
                <a:solidFill>
                  <a:srgbClr val="FF0000"/>
                </a:solidFill>
              </a:rPr>
              <a:t>Sommerfeld radiation condition</a:t>
            </a:r>
            <a:r>
              <a:rPr lang="en-US" altLang="zh-TW" sz="2000"/>
              <a:t>)</a:t>
            </a:r>
          </a:p>
        </p:txBody>
      </p:sp>
      <p:graphicFrame>
        <p:nvGraphicFramePr>
          <p:cNvPr id="20488" name="Object 13"/>
          <p:cNvGraphicFramePr>
            <a:graphicFrameLocks noChangeAspect="1"/>
          </p:cNvGraphicFramePr>
          <p:nvPr/>
        </p:nvGraphicFramePr>
        <p:xfrm>
          <a:off x="1285875" y="5543550"/>
          <a:ext cx="6526213" cy="762000"/>
        </p:xfrm>
        <a:graphic>
          <a:graphicData uri="http://schemas.openxmlformats.org/presentationml/2006/ole">
            <p:oleObj spid="_x0000_s66568" name="Equation" r:id="rId9" imgW="4127400" imgH="482400" progId="Equation.DSMT4">
              <p:embed/>
            </p:oleObj>
          </a:graphicData>
        </a:graphic>
      </p:graphicFrame>
      <p:sp>
        <p:nvSpPr>
          <p:cNvPr id="20492" name="Rectangle 26"/>
          <p:cNvSpPr>
            <a:spLocks noChangeArrowheads="1"/>
          </p:cNvSpPr>
          <p:nvPr/>
        </p:nvSpPr>
        <p:spPr bwMode="auto">
          <a:xfrm>
            <a:off x="755650" y="811213"/>
            <a:ext cx="4278313" cy="8302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altLang="zh-TW"/>
              <a:t>Radiation condition at infinity</a:t>
            </a:r>
          </a:p>
          <a:p>
            <a:r>
              <a:rPr lang="en-US" altLang="zh-TW">
                <a:sym typeface="Wingdings" pitchFamily="2" charset="2"/>
              </a:rPr>
              <a:t> Assume </a:t>
            </a:r>
            <a:r>
              <a:rPr lang="en-US" altLang="zh-TW"/>
              <a:t>source-free at infinity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DF4C21A-3776-41E5-8A69-B25F5D1D1C96}" type="slidenum">
              <a:rPr lang="en-US" altLang="zh-TW" smtClean="0">
                <a:ea typeface="新細明體" charset="-120"/>
              </a:rPr>
              <a:pPr/>
              <a:t>55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21506" name="Object 3"/>
          <p:cNvGraphicFramePr>
            <a:graphicFrameLocks noChangeAspect="1"/>
          </p:cNvGraphicFramePr>
          <p:nvPr/>
        </p:nvGraphicFramePr>
        <p:xfrm>
          <a:off x="892175" y="1806575"/>
          <a:ext cx="7640638" cy="1487488"/>
        </p:xfrm>
        <a:graphic>
          <a:graphicData uri="http://schemas.openxmlformats.org/presentationml/2006/ole">
            <p:oleObj spid="_x0000_s67586" name="Equation" r:id="rId3" imgW="3416040" imgH="838080" progId="Equation.DSMT4">
              <p:embed/>
            </p:oleObj>
          </a:graphicData>
        </a:graphic>
      </p:graphicFrame>
      <p:sp>
        <p:nvSpPr>
          <p:cNvPr id="21510" name="Text Box 4"/>
          <p:cNvSpPr txBox="1">
            <a:spLocks noChangeArrowheads="1"/>
          </p:cNvSpPr>
          <p:nvPr/>
        </p:nvSpPr>
        <p:spPr bwMode="auto">
          <a:xfrm>
            <a:off x="7542213" y="1898650"/>
            <a:ext cx="817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(3-31)</a:t>
            </a:r>
          </a:p>
        </p:txBody>
      </p:sp>
      <p:graphicFrame>
        <p:nvGraphicFramePr>
          <p:cNvPr id="21507" name="Object 5"/>
          <p:cNvGraphicFramePr>
            <a:graphicFrameLocks noChangeAspect="1"/>
          </p:cNvGraphicFramePr>
          <p:nvPr/>
        </p:nvGraphicFramePr>
        <p:xfrm>
          <a:off x="1890713" y="3482975"/>
          <a:ext cx="3311525" cy="1701800"/>
        </p:xfrm>
        <a:graphic>
          <a:graphicData uri="http://schemas.openxmlformats.org/presentationml/2006/ole">
            <p:oleObj spid="_x0000_s67587" name="方程式" r:id="rId4" imgW="1371600" imgH="888840" progId="Equation.3">
              <p:embed/>
            </p:oleObj>
          </a:graphicData>
        </a:graphic>
      </p:graphicFrame>
      <p:sp>
        <p:nvSpPr>
          <p:cNvPr id="21511" name="Text Box 6"/>
          <p:cNvSpPr txBox="1">
            <a:spLocks noChangeArrowheads="1"/>
          </p:cNvSpPr>
          <p:nvPr/>
        </p:nvSpPr>
        <p:spPr bwMode="auto">
          <a:xfrm>
            <a:off x="971550" y="1989138"/>
            <a:ext cx="439261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zh-TW"/>
          </a:p>
        </p:txBody>
      </p:sp>
      <p:sp>
        <p:nvSpPr>
          <p:cNvPr id="21512" name="Text Box 9"/>
          <p:cNvSpPr txBox="1">
            <a:spLocks noChangeArrowheads="1"/>
          </p:cNvSpPr>
          <p:nvPr/>
        </p:nvSpPr>
        <p:spPr bwMode="auto">
          <a:xfrm>
            <a:off x="873125" y="5122863"/>
            <a:ext cx="7704138" cy="1311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Discretization of the KHIE leads to the </a:t>
            </a:r>
            <a:r>
              <a:rPr lang="en-US" altLang="zh-TW" sz="2000">
                <a:solidFill>
                  <a:srgbClr val="0000FF"/>
                </a:solidFill>
              </a:rPr>
              <a:t>Direct Boundary Element Method (DBEM), </a:t>
            </a:r>
            <a:r>
              <a:rPr lang="en-US" altLang="zh-TW" sz="2000"/>
              <a:t>where the implicit </a:t>
            </a:r>
            <a:r>
              <a:rPr lang="en-US" altLang="zh-TW" sz="2000">
                <a:solidFill>
                  <a:srgbClr val="FF0000"/>
                </a:solidFill>
              </a:rPr>
              <a:t>BC @ infinity</a:t>
            </a:r>
            <a:r>
              <a:rPr lang="en-US" altLang="zh-TW" sz="2000"/>
              <a:t> has been nicely built into the  formulation.  The 3D problem has been reduced to a </a:t>
            </a:r>
            <a:r>
              <a:rPr lang="en-US" altLang="zh-TW" sz="2000">
                <a:solidFill>
                  <a:srgbClr val="FF0000"/>
                </a:solidFill>
              </a:rPr>
              <a:t>2D</a:t>
            </a:r>
            <a:r>
              <a:rPr lang="en-US" altLang="zh-TW" sz="2000"/>
              <a:t> problem if no source is present in </a:t>
            </a:r>
            <a:r>
              <a:rPr lang="en-US" altLang="zh-TW" sz="2000" i="1"/>
              <a:t>V</a:t>
            </a:r>
            <a:r>
              <a:rPr lang="en-US" altLang="zh-TW" sz="2000"/>
              <a:t>.  </a:t>
            </a:r>
            <a:r>
              <a:rPr lang="en-US" altLang="zh-TW" sz="2000">
                <a:sym typeface="Wingdings" pitchFamily="2" charset="2"/>
              </a:rPr>
              <a:t> not so for FEM !</a:t>
            </a:r>
          </a:p>
        </p:txBody>
      </p:sp>
      <p:graphicFrame>
        <p:nvGraphicFramePr>
          <p:cNvPr id="21508" name="Object 12"/>
          <p:cNvGraphicFramePr>
            <a:graphicFrameLocks noChangeAspect="1"/>
          </p:cNvGraphicFramePr>
          <p:nvPr/>
        </p:nvGraphicFramePr>
        <p:xfrm>
          <a:off x="6261100" y="3338513"/>
          <a:ext cx="1055688" cy="358775"/>
        </p:xfrm>
        <a:graphic>
          <a:graphicData uri="http://schemas.openxmlformats.org/presentationml/2006/ole">
            <p:oleObj spid="_x0000_s67588" name="Equation" r:id="rId5" imgW="596880" imgH="203040" progId="Equation.DSMT4">
              <p:embed/>
            </p:oleObj>
          </a:graphicData>
        </a:graphic>
      </p:graphicFrame>
      <p:sp>
        <p:nvSpPr>
          <p:cNvPr id="21513" name="文字方塊 8"/>
          <p:cNvSpPr txBox="1">
            <a:spLocks noChangeArrowheads="1"/>
          </p:cNvSpPr>
          <p:nvPr/>
        </p:nvSpPr>
        <p:spPr bwMode="auto">
          <a:xfrm>
            <a:off x="746125" y="1077913"/>
            <a:ext cx="36909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/>
              <a:t>In general,</a:t>
            </a:r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投影片編號版面配置區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A2F6D0A-F14E-4031-A105-EF0A15B84FD1}" type="slidenum">
              <a:rPr lang="en-US" altLang="zh-TW" smtClean="0">
                <a:ea typeface="新細明體" charset="-120"/>
              </a:rPr>
              <a:pPr/>
              <a:t>56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22537" name="Text Box 2"/>
          <p:cNvSpPr txBox="1">
            <a:spLocks noChangeArrowheads="1"/>
          </p:cNvSpPr>
          <p:nvPr/>
        </p:nvSpPr>
        <p:spPr bwMode="auto">
          <a:xfrm>
            <a:off x="850900" y="566738"/>
            <a:ext cx="7996238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i="1">
                <a:solidFill>
                  <a:srgbClr val="FF0000"/>
                </a:solidFill>
              </a:rPr>
              <a:t>Layer Potential</a:t>
            </a:r>
            <a:r>
              <a:rPr lang="en-US" altLang="zh-TW">
                <a:solidFill>
                  <a:srgbClr val="FF0000"/>
                </a:solidFill>
              </a:rPr>
              <a:t> </a:t>
            </a:r>
            <a:r>
              <a:rPr lang="en-US" altLang="zh-TW" i="1">
                <a:solidFill>
                  <a:srgbClr val="FF0000"/>
                </a:solidFill>
              </a:rPr>
              <a:t>Representation</a:t>
            </a:r>
          </a:p>
          <a:p>
            <a:pPr>
              <a:buSzPct val="60000"/>
              <a:buFont typeface="Wingdings" pitchFamily="2" charset="2"/>
              <a:buChar char="p"/>
            </a:pPr>
            <a:r>
              <a:rPr lang="en-US" altLang="zh-TW" sz="1400"/>
              <a:t> Only</a:t>
            </a:r>
            <a:r>
              <a:rPr lang="en-US" altLang="zh-TW" sz="1400">
                <a:solidFill>
                  <a:srgbClr val="0000FF"/>
                </a:solidFill>
              </a:rPr>
              <a:t> </a:t>
            </a:r>
            <a:r>
              <a:rPr lang="en-US" altLang="zh-TW" sz="1400">
                <a:sym typeface="Wingdings" pitchFamily="2" charset="2"/>
              </a:rPr>
              <a:t>one of the BCs (</a:t>
            </a:r>
            <a:r>
              <a:rPr lang="en-US" altLang="zh-TW" sz="1400">
                <a:solidFill>
                  <a:srgbClr val="0000FF"/>
                </a:solidFill>
                <a:sym typeface="Wingdings" pitchFamily="2" charset="2"/>
              </a:rPr>
              <a:t>pressure</a:t>
            </a:r>
            <a:r>
              <a:rPr lang="en-US" altLang="zh-TW" sz="1400">
                <a:sym typeface="Wingdings" pitchFamily="2" charset="2"/>
              </a:rPr>
              <a:t> &amp; </a:t>
            </a:r>
            <a:r>
              <a:rPr lang="en-US" altLang="zh-TW" sz="1400">
                <a:solidFill>
                  <a:srgbClr val="0000FF"/>
                </a:solidFill>
                <a:sym typeface="Wingdings" pitchFamily="2" charset="2"/>
              </a:rPr>
              <a:t>velocity</a:t>
            </a:r>
            <a:r>
              <a:rPr lang="en-US" altLang="zh-TW" sz="1400">
                <a:sym typeface="Wingdings" pitchFamily="2" charset="2"/>
              </a:rPr>
              <a:t>) needs to be known</a:t>
            </a:r>
          </a:p>
          <a:p>
            <a:pPr>
              <a:buSzPct val="60000"/>
              <a:buFont typeface="Wingdings" pitchFamily="2" charset="2"/>
              <a:buChar char="p"/>
            </a:pPr>
            <a:r>
              <a:rPr lang="en-US" altLang="zh-TW" sz="1400"/>
              <a:t> When the integral is evaluated ‘</a:t>
            </a:r>
            <a:r>
              <a:rPr lang="en-US" altLang="zh-TW" sz="1400">
                <a:solidFill>
                  <a:srgbClr val="FF0000"/>
                </a:solidFill>
              </a:rPr>
              <a:t>outside</a:t>
            </a:r>
            <a:r>
              <a:rPr lang="en-US" altLang="zh-TW" sz="1400"/>
              <a:t>’ the domain of interest, we do not obtain </a:t>
            </a:r>
            <a:r>
              <a:rPr lang="en-US" altLang="zh-TW" sz="1400">
                <a:solidFill>
                  <a:srgbClr val="FF0000"/>
                </a:solidFill>
              </a:rPr>
              <a:t>zero</a:t>
            </a:r>
            <a:r>
              <a:rPr lang="en-US" altLang="zh-TW" sz="1400"/>
              <a:t> as the KHIE yields.</a:t>
            </a:r>
          </a:p>
        </p:txBody>
      </p:sp>
      <p:sp>
        <p:nvSpPr>
          <p:cNvPr id="22538" name="Rectangle 3"/>
          <p:cNvSpPr>
            <a:spLocks noChangeArrowheads="1"/>
          </p:cNvSpPr>
          <p:nvPr/>
        </p:nvSpPr>
        <p:spPr bwMode="auto">
          <a:xfrm>
            <a:off x="854075" y="1685925"/>
            <a:ext cx="6927850" cy="1311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r>
              <a:rPr lang="en-US" altLang="zh-TW" sz="2000"/>
              <a:t>One draw back of the DBEM is that both the surface </a:t>
            </a:r>
            <a:r>
              <a:rPr lang="en-US" altLang="zh-TW" sz="2000">
                <a:solidFill>
                  <a:srgbClr val="0000FF"/>
                </a:solidFill>
              </a:rPr>
              <a:t>pressure</a:t>
            </a:r>
            <a:r>
              <a:rPr lang="en-US" altLang="zh-TW" sz="2000"/>
              <a:t> and </a:t>
            </a:r>
          </a:p>
          <a:p>
            <a:r>
              <a:rPr lang="en-US" altLang="zh-TW" sz="2000"/>
              <a:t>surface </a:t>
            </a:r>
            <a:r>
              <a:rPr lang="en-US" altLang="zh-TW" sz="2000">
                <a:solidFill>
                  <a:srgbClr val="0000FF"/>
                </a:solidFill>
              </a:rPr>
              <a:t>velocity</a:t>
            </a:r>
            <a:r>
              <a:rPr lang="en-US" altLang="zh-TW" sz="2000"/>
              <a:t> must be known.</a:t>
            </a:r>
          </a:p>
          <a:p>
            <a:endParaRPr lang="en-US" altLang="zh-TW" sz="2000"/>
          </a:p>
          <a:p>
            <a:r>
              <a:rPr lang="en-US" altLang="zh-TW" sz="2000"/>
              <a:t>The </a:t>
            </a:r>
            <a:r>
              <a:rPr lang="en-US" altLang="zh-TW" sz="2000">
                <a:solidFill>
                  <a:srgbClr val="FF0000"/>
                </a:solidFill>
              </a:rPr>
              <a:t>simple layer </a:t>
            </a:r>
            <a:r>
              <a:rPr lang="en-US" altLang="zh-TW" sz="2000"/>
              <a:t>potential :</a:t>
            </a:r>
          </a:p>
        </p:txBody>
      </p:sp>
      <p:sp>
        <p:nvSpPr>
          <p:cNvPr id="22539" name="Rectangle 4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2530" name="Object 5"/>
          <p:cNvGraphicFramePr>
            <a:graphicFrameLocks noChangeAspect="1"/>
          </p:cNvGraphicFramePr>
          <p:nvPr/>
        </p:nvGraphicFramePr>
        <p:xfrm>
          <a:off x="2681288" y="3078163"/>
          <a:ext cx="3224212" cy="665162"/>
        </p:xfrm>
        <a:graphic>
          <a:graphicData uri="http://schemas.openxmlformats.org/presentationml/2006/ole">
            <p:oleObj spid="_x0000_s68610" name="Equation" r:id="rId3" imgW="1841400" imgH="380880" progId="Equation.DSMT4">
              <p:embed/>
            </p:oleObj>
          </a:graphicData>
        </a:graphic>
      </p:graphicFrame>
      <p:graphicFrame>
        <p:nvGraphicFramePr>
          <p:cNvPr id="22531" name="Object 7"/>
          <p:cNvGraphicFramePr>
            <a:graphicFrameLocks noChangeAspect="1"/>
          </p:cNvGraphicFramePr>
          <p:nvPr/>
        </p:nvGraphicFramePr>
        <p:xfrm>
          <a:off x="1695450" y="4194175"/>
          <a:ext cx="1527175" cy="695325"/>
        </p:xfrm>
        <a:graphic>
          <a:graphicData uri="http://schemas.openxmlformats.org/presentationml/2006/ole">
            <p:oleObj spid="_x0000_s68611" name="Equation" r:id="rId4" imgW="939600" imgH="419040" progId="Equation.DSMT4">
              <p:embed/>
            </p:oleObj>
          </a:graphicData>
        </a:graphic>
      </p:graphicFrame>
      <p:sp>
        <p:nvSpPr>
          <p:cNvPr id="22540" name="Rectangle 8"/>
          <p:cNvSpPr>
            <a:spLocks noChangeArrowheads="1"/>
          </p:cNvSpPr>
          <p:nvPr/>
        </p:nvSpPr>
        <p:spPr bwMode="auto">
          <a:xfrm>
            <a:off x="3222625" y="4284663"/>
            <a:ext cx="5559425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r>
              <a:rPr lang="en-US" altLang="zh-TW" sz="1800"/>
              <a:t> is an unknown strength of the </a:t>
            </a:r>
            <a:r>
              <a:rPr lang="en-US" altLang="zh-TW" sz="1800">
                <a:solidFill>
                  <a:srgbClr val="FF0000"/>
                </a:solidFill>
              </a:rPr>
              <a:t>monopole</a:t>
            </a:r>
            <a:r>
              <a:rPr lang="en-US" altLang="zh-TW" sz="1800"/>
              <a:t> pressure gradient distribution on the boundary</a:t>
            </a:r>
            <a:r>
              <a:rPr lang="en-US" altLang="zh-TW" sz="1400"/>
              <a:t>. </a:t>
            </a:r>
            <a:endParaRPr lang="en-US" altLang="zh-TW"/>
          </a:p>
        </p:txBody>
      </p:sp>
      <p:sp>
        <p:nvSpPr>
          <p:cNvPr id="22541" name="Text Box 9"/>
          <p:cNvSpPr txBox="1">
            <a:spLocks noChangeArrowheads="1"/>
          </p:cNvSpPr>
          <p:nvPr/>
        </p:nvSpPr>
        <p:spPr bwMode="auto">
          <a:xfrm>
            <a:off x="1042988" y="4941888"/>
            <a:ext cx="720090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In this representation, the pressures are continuous across the boundary, while the </a:t>
            </a:r>
            <a:r>
              <a:rPr lang="en-US" altLang="zh-TW" sz="2000">
                <a:solidFill>
                  <a:srgbClr val="FF0000"/>
                </a:solidFill>
              </a:rPr>
              <a:t>velocities</a:t>
            </a:r>
            <a:r>
              <a:rPr lang="en-US" altLang="zh-TW" sz="2000"/>
              <a:t> are </a:t>
            </a:r>
            <a:r>
              <a:rPr lang="en-US" altLang="zh-TW" sz="2000">
                <a:solidFill>
                  <a:srgbClr val="FF0000"/>
                </a:solidFill>
              </a:rPr>
              <a:t>discontinuous</a:t>
            </a:r>
            <a:r>
              <a:rPr lang="en-US" altLang="zh-TW" sz="2000"/>
              <a:t> across the boundary.</a:t>
            </a:r>
            <a:r>
              <a:rPr lang="en-US" altLang="zh-TW"/>
              <a:t> 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372225" y="2643188"/>
            <a:ext cx="1979613" cy="876300"/>
            <a:chOff x="4014" y="1665"/>
            <a:chExt cx="1247" cy="552"/>
          </a:xfrm>
        </p:grpSpPr>
        <p:sp>
          <p:nvSpPr>
            <p:cNvPr id="22545" name="Freeform 11"/>
            <p:cNvSpPr>
              <a:spLocks/>
            </p:cNvSpPr>
            <p:nvPr/>
          </p:nvSpPr>
          <p:spPr bwMode="auto">
            <a:xfrm>
              <a:off x="4014" y="1820"/>
              <a:ext cx="1247" cy="397"/>
            </a:xfrm>
            <a:custGeom>
              <a:avLst/>
              <a:gdLst>
                <a:gd name="T0" fmla="*/ 0 w 1247"/>
                <a:gd name="T1" fmla="*/ 0 h 397"/>
                <a:gd name="T2" fmla="*/ 510 w 1247"/>
                <a:gd name="T3" fmla="*/ 85 h 397"/>
                <a:gd name="T4" fmla="*/ 1247 w 1247"/>
                <a:gd name="T5" fmla="*/ 397 h 397"/>
                <a:gd name="T6" fmla="*/ 0 60000 65536"/>
                <a:gd name="T7" fmla="*/ 0 60000 65536"/>
                <a:gd name="T8" fmla="*/ 0 60000 65536"/>
                <a:gd name="T9" fmla="*/ 0 w 1247"/>
                <a:gd name="T10" fmla="*/ 0 h 397"/>
                <a:gd name="T11" fmla="*/ 1247 w 1247"/>
                <a:gd name="T12" fmla="*/ 397 h 39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7" h="397">
                  <a:moveTo>
                    <a:pt x="0" y="0"/>
                  </a:moveTo>
                  <a:cubicBezTo>
                    <a:pt x="151" y="9"/>
                    <a:pt x="302" y="19"/>
                    <a:pt x="510" y="85"/>
                  </a:cubicBezTo>
                  <a:cubicBezTo>
                    <a:pt x="718" y="151"/>
                    <a:pt x="982" y="274"/>
                    <a:pt x="1247" y="397"/>
                  </a:cubicBezTo>
                </a:path>
              </a:pathLst>
            </a:custGeom>
            <a:noFill/>
            <a:ln w="28575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4184" y="1665"/>
              <a:ext cx="170" cy="212"/>
              <a:chOff x="4184" y="1665"/>
              <a:chExt cx="170" cy="212"/>
            </a:xfrm>
          </p:grpSpPr>
          <p:sp>
            <p:nvSpPr>
              <p:cNvPr id="22556" name="Oval 13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2557" name="Text Box 14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4383" y="1706"/>
              <a:ext cx="170" cy="212"/>
              <a:chOff x="4184" y="1665"/>
              <a:chExt cx="170" cy="212"/>
            </a:xfrm>
          </p:grpSpPr>
          <p:sp>
            <p:nvSpPr>
              <p:cNvPr id="22554" name="Oval 16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2555" name="Text Box 17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grpSp>
          <p:nvGrpSpPr>
            <p:cNvPr id="5" name="Group 18"/>
            <p:cNvGrpSpPr>
              <a:grpSpLocks/>
            </p:cNvGrpSpPr>
            <p:nvPr/>
          </p:nvGrpSpPr>
          <p:grpSpPr bwMode="auto">
            <a:xfrm>
              <a:off x="4609" y="1778"/>
              <a:ext cx="170" cy="212"/>
              <a:chOff x="4184" y="1665"/>
              <a:chExt cx="170" cy="212"/>
            </a:xfrm>
          </p:grpSpPr>
          <p:sp>
            <p:nvSpPr>
              <p:cNvPr id="22552" name="Oval 19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2553" name="Text Box 20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>
              <a:off x="4865" y="1891"/>
              <a:ext cx="170" cy="212"/>
              <a:chOff x="4184" y="1665"/>
              <a:chExt cx="170" cy="212"/>
            </a:xfrm>
          </p:grpSpPr>
          <p:sp>
            <p:nvSpPr>
              <p:cNvPr id="22550" name="Oval 22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2551" name="Text Box 23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</p:grpSp>
      <p:sp>
        <p:nvSpPr>
          <p:cNvPr id="22543" name="Rectangle 24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2532" name="Object 25"/>
          <p:cNvGraphicFramePr>
            <a:graphicFrameLocks noChangeAspect="1"/>
          </p:cNvGraphicFramePr>
          <p:nvPr/>
        </p:nvGraphicFramePr>
        <p:xfrm>
          <a:off x="1106488" y="5724525"/>
          <a:ext cx="3556000" cy="593725"/>
        </p:xfrm>
        <a:graphic>
          <a:graphicData uri="http://schemas.openxmlformats.org/presentationml/2006/ole">
            <p:oleObj spid="_x0000_s68612" name="Equation" r:id="rId5" imgW="2679700" imgH="444500" progId="Equation.DSMT4">
              <p:embed/>
            </p:oleObj>
          </a:graphicData>
        </a:graphic>
      </p:graphicFrame>
      <p:sp>
        <p:nvSpPr>
          <p:cNvPr id="22544" name="Rectangle 26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2533" name="Object 27"/>
          <p:cNvGraphicFramePr>
            <a:graphicFrameLocks noChangeAspect="1"/>
          </p:cNvGraphicFramePr>
          <p:nvPr/>
        </p:nvGraphicFramePr>
        <p:xfrm>
          <a:off x="4797425" y="5634038"/>
          <a:ext cx="1574800" cy="776287"/>
        </p:xfrm>
        <a:graphic>
          <a:graphicData uri="http://schemas.openxmlformats.org/presentationml/2006/ole">
            <p:oleObj spid="_x0000_s68613" name="Equation" r:id="rId6" imgW="1447800" imgH="711200" progId="Equation.DSMT4">
              <p:embed/>
            </p:oleObj>
          </a:graphicData>
        </a:graphic>
      </p:graphicFrame>
      <p:graphicFrame>
        <p:nvGraphicFramePr>
          <p:cNvPr id="22534" name="Object 28"/>
          <p:cNvGraphicFramePr>
            <a:graphicFrameLocks noChangeAspect="1"/>
          </p:cNvGraphicFramePr>
          <p:nvPr>
            <p:ph/>
          </p:nvPr>
        </p:nvGraphicFramePr>
        <p:xfrm>
          <a:off x="6416675" y="5768975"/>
          <a:ext cx="2295525" cy="511175"/>
        </p:xfrm>
        <a:graphic>
          <a:graphicData uri="http://schemas.openxmlformats.org/presentationml/2006/ole">
            <p:oleObj spid="_x0000_s68614" name="Equation" r:id="rId7" imgW="1765080" imgH="393480" progId="Equation.DSMT4">
              <p:embed/>
            </p:oleObj>
          </a:graphicData>
        </a:graphic>
      </p:graphicFrame>
      <p:graphicFrame>
        <p:nvGraphicFramePr>
          <p:cNvPr id="22535" name="Object 30"/>
          <p:cNvGraphicFramePr>
            <a:graphicFrameLocks noChangeAspect="1"/>
          </p:cNvGraphicFramePr>
          <p:nvPr/>
        </p:nvGraphicFramePr>
        <p:xfrm>
          <a:off x="1741488" y="3878263"/>
          <a:ext cx="5314950" cy="315912"/>
        </p:xfrm>
        <a:graphic>
          <a:graphicData uri="http://schemas.openxmlformats.org/presentationml/2006/ole">
            <p:oleObj spid="_x0000_s68615" name="Equation" r:id="rId8" imgW="3429000" imgH="203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投影片編號版面配置區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D59E9DB-8598-43AE-9D35-530309727F01}" type="slidenum">
              <a:rPr lang="en-US" altLang="zh-TW" smtClean="0">
                <a:ea typeface="新細明體" charset="-120"/>
              </a:rPr>
              <a:pPr/>
              <a:t>57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23560" name="Rectangle 2"/>
          <p:cNvSpPr>
            <a:spLocks noChangeArrowheads="1"/>
          </p:cNvSpPr>
          <p:nvPr/>
        </p:nvSpPr>
        <p:spPr bwMode="auto">
          <a:xfrm>
            <a:off x="854075" y="1530350"/>
            <a:ext cx="2986088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r>
              <a:rPr lang="en-US" altLang="zh-TW" sz="2000"/>
              <a:t>     </a:t>
            </a:r>
          </a:p>
          <a:p>
            <a:r>
              <a:rPr lang="en-US" altLang="zh-TW" sz="2000"/>
              <a:t>The </a:t>
            </a:r>
            <a:r>
              <a:rPr lang="en-US" altLang="zh-TW" sz="2000">
                <a:solidFill>
                  <a:srgbClr val="FF0000"/>
                </a:solidFill>
              </a:rPr>
              <a:t>double layer </a:t>
            </a:r>
            <a:r>
              <a:rPr lang="en-US" altLang="zh-TW" sz="2000"/>
              <a:t>potential :</a:t>
            </a:r>
          </a:p>
        </p:txBody>
      </p:sp>
      <p:sp>
        <p:nvSpPr>
          <p:cNvPr id="23561" name="Rectangle 3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3562" name="Rectangle 4"/>
          <p:cNvSpPr>
            <a:spLocks noChangeArrowheads="1"/>
          </p:cNvSpPr>
          <p:nvPr/>
        </p:nvSpPr>
        <p:spPr bwMode="auto">
          <a:xfrm>
            <a:off x="1692275" y="3213100"/>
            <a:ext cx="36195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r>
              <a:rPr lang="en-US" altLang="zh-TW" sz="1800" i="1"/>
              <a:t>G</a:t>
            </a:r>
            <a:r>
              <a:rPr lang="en-US" altLang="zh-TW" sz="1800"/>
              <a:t> is the free space Green’s function.</a:t>
            </a:r>
            <a:r>
              <a:rPr lang="en-US" altLang="zh-TW" sz="1400"/>
              <a:t>  </a:t>
            </a:r>
            <a:endParaRPr lang="en-US" altLang="zh-TW"/>
          </a:p>
        </p:txBody>
      </p:sp>
      <p:graphicFrame>
        <p:nvGraphicFramePr>
          <p:cNvPr id="23554" name="Object 5"/>
          <p:cNvGraphicFramePr>
            <a:graphicFrameLocks noChangeAspect="1"/>
          </p:cNvGraphicFramePr>
          <p:nvPr/>
        </p:nvGraphicFramePr>
        <p:xfrm>
          <a:off x="1771650" y="3608388"/>
          <a:ext cx="1270000" cy="388937"/>
        </p:xfrm>
        <a:graphic>
          <a:graphicData uri="http://schemas.openxmlformats.org/presentationml/2006/ole">
            <p:oleObj spid="_x0000_s69634" name="Equation" r:id="rId3" imgW="761760" imgH="228600" progId="Equation.DSMT4">
              <p:embed/>
            </p:oleObj>
          </a:graphicData>
        </a:graphic>
      </p:graphicFrame>
      <p:sp>
        <p:nvSpPr>
          <p:cNvPr id="23563" name="Rectangle 6"/>
          <p:cNvSpPr>
            <a:spLocks noChangeArrowheads="1"/>
          </p:cNvSpPr>
          <p:nvPr/>
        </p:nvSpPr>
        <p:spPr bwMode="auto">
          <a:xfrm>
            <a:off x="3086100" y="3643313"/>
            <a:ext cx="5535613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r>
              <a:rPr lang="en-US" altLang="zh-TW" sz="1800"/>
              <a:t> is an unknown strength of the </a:t>
            </a:r>
            <a:r>
              <a:rPr lang="en-US" altLang="zh-TW" sz="1800">
                <a:solidFill>
                  <a:srgbClr val="FF0000"/>
                </a:solidFill>
              </a:rPr>
              <a:t>dipole</a:t>
            </a:r>
            <a:r>
              <a:rPr lang="en-US" altLang="zh-TW" sz="1800"/>
              <a:t> pressure distribution on the boundary</a:t>
            </a:r>
            <a:r>
              <a:rPr lang="en-US" altLang="zh-TW" sz="1400"/>
              <a:t>. </a:t>
            </a:r>
            <a:endParaRPr lang="en-US" altLang="zh-TW"/>
          </a:p>
        </p:txBody>
      </p:sp>
      <p:sp>
        <p:nvSpPr>
          <p:cNvPr id="23564" name="Text Box 7"/>
          <p:cNvSpPr txBox="1">
            <a:spLocks noChangeArrowheads="1"/>
          </p:cNvSpPr>
          <p:nvPr/>
        </p:nvSpPr>
        <p:spPr bwMode="auto">
          <a:xfrm>
            <a:off x="1114425" y="4149725"/>
            <a:ext cx="7058025" cy="1311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In this representation, the </a:t>
            </a:r>
            <a:r>
              <a:rPr lang="en-US" altLang="zh-TW" sz="2000">
                <a:solidFill>
                  <a:srgbClr val="FF0000"/>
                </a:solidFill>
              </a:rPr>
              <a:t>pressures</a:t>
            </a:r>
            <a:r>
              <a:rPr lang="en-US" altLang="zh-TW" sz="2000"/>
              <a:t> are </a:t>
            </a:r>
            <a:r>
              <a:rPr lang="en-US" altLang="zh-TW" sz="2000">
                <a:solidFill>
                  <a:srgbClr val="FF0000"/>
                </a:solidFill>
              </a:rPr>
              <a:t>discontinuous</a:t>
            </a:r>
            <a:r>
              <a:rPr lang="en-US" altLang="zh-TW" sz="2000"/>
              <a:t> across the boundary, while the velocities are continuous across the boundary.  Discretization of the layer representation leads to the so-called </a:t>
            </a:r>
            <a:r>
              <a:rPr lang="en-US" altLang="zh-TW" sz="2000">
                <a:solidFill>
                  <a:srgbClr val="0000FF"/>
                </a:solidFill>
              </a:rPr>
              <a:t>Indirect Boundary Element Method</a:t>
            </a:r>
            <a:r>
              <a:rPr lang="en-US" altLang="zh-TW" sz="2000"/>
              <a:t> (</a:t>
            </a:r>
            <a:r>
              <a:rPr lang="en-US" altLang="zh-TW" sz="2000">
                <a:solidFill>
                  <a:srgbClr val="FF0000"/>
                </a:solidFill>
              </a:rPr>
              <a:t>IBEM</a:t>
            </a:r>
            <a:r>
              <a:rPr lang="en-US" altLang="zh-TW" sz="2000"/>
              <a:t>).  </a:t>
            </a:r>
          </a:p>
        </p:txBody>
      </p:sp>
      <p:sp>
        <p:nvSpPr>
          <p:cNvPr id="23565" name="Rectangle 8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3555" name="Object 9"/>
          <p:cNvGraphicFramePr>
            <a:graphicFrameLocks noChangeAspect="1"/>
          </p:cNvGraphicFramePr>
          <p:nvPr/>
        </p:nvGraphicFramePr>
        <p:xfrm>
          <a:off x="2238375" y="2290763"/>
          <a:ext cx="3440113" cy="777875"/>
        </p:xfrm>
        <a:graphic>
          <a:graphicData uri="http://schemas.openxmlformats.org/presentationml/2006/ole">
            <p:oleObj spid="_x0000_s69635" name="Equation" r:id="rId4" imgW="1981080" imgH="444240" progId="Equation.DSMT4">
              <p:embed/>
            </p:oleObj>
          </a:graphicData>
        </a:graphic>
      </p:graphicFrame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192838" y="2349500"/>
            <a:ext cx="2114550" cy="830263"/>
            <a:chOff x="3901" y="1480"/>
            <a:chExt cx="1332" cy="523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4042" y="1480"/>
              <a:ext cx="170" cy="212"/>
              <a:chOff x="4184" y="1665"/>
              <a:chExt cx="170" cy="212"/>
            </a:xfrm>
          </p:grpSpPr>
          <p:sp>
            <p:nvSpPr>
              <p:cNvPr id="23593" name="Oval 12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94" name="Text Box 13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grpSp>
          <p:nvGrpSpPr>
            <p:cNvPr id="4" name="Group 14"/>
            <p:cNvGrpSpPr>
              <a:grpSpLocks/>
            </p:cNvGrpSpPr>
            <p:nvPr/>
          </p:nvGrpSpPr>
          <p:grpSpPr bwMode="auto">
            <a:xfrm>
              <a:off x="4326" y="1508"/>
              <a:ext cx="170" cy="212"/>
              <a:chOff x="4184" y="1665"/>
              <a:chExt cx="170" cy="212"/>
            </a:xfrm>
          </p:grpSpPr>
          <p:sp>
            <p:nvSpPr>
              <p:cNvPr id="23591" name="Oval 15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92" name="Text Box 16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grpSp>
          <p:nvGrpSpPr>
            <p:cNvPr id="5" name="Group 17"/>
            <p:cNvGrpSpPr>
              <a:grpSpLocks/>
            </p:cNvGrpSpPr>
            <p:nvPr/>
          </p:nvGrpSpPr>
          <p:grpSpPr bwMode="auto">
            <a:xfrm>
              <a:off x="4751" y="1650"/>
              <a:ext cx="170" cy="212"/>
              <a:chOff x="4184" y="1665"/>
              <a:chExt cx="170" cy="212"/>
            </a:xfrm>
          </p:grpSpPr>
          <p:sp>
            <p:nvSpPr>
              <p:cNvPr id="23589" name="Oval 18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90" name="Text Box 19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grpSp>
          <p:nvGrpSpPr>
            <p:cNvPr id="6" name="Group 20"/>
            <p:cNvGrpSpPr>
              <a:grpSpLocks/>
            </p:cNvGrpSpPr>
            <p:nvPr/>
          </p:nvGrpSpPr>
          <p:grpSpPr bwMode="auto">
            <a:xfrm>
              <a:off x="4524" y="1551"/>
              <a:ext cx="170" cy="212"/>
              <a:chOff x="4184" y="1665"/>
              <a:chExt cx="170" cy="212"/>
            </a:xfrm>
          </p:grpSpPr>
          <p:sp>
            <p:nvSpPr>
              <p:cNvPr id="23587" name="Oval 21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88" name="Text Box 22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+</a:t>
                </a:r>
              </a:p>
            </p:txBody>
          </p:sp>
        </p:grpSp>
        <p:sp>
          <p:nvSpPr>
            <p:cNvPr id="23574" name="Freeform 23"/>
            <p:cNvSpPr>
              <a:spLocks/>
            </p:cNvSpPr>
            <p:nvPr/>
          </p:nvSpPr>
          <p:spPr bwMode="auto">
            <a:xfrm>
              <a:off x="3901" y="1678"/>
              <a:ext cx="1332" cy="312"/>
            </a:xfrm>
            <a:custGeom>
              <a:avLst/>
              <a:gdLst>
                <a:gd name="T0" fmla="*/ 0 w 1332"/>
                <a:gd name="T1" fmla="*/ 0 h 312"/>
                <a:gd name="T2" fmla="*/ 652 w 1332"/>
                <a:gd name="T3" fmla="*/ 57 h 312"/>
                <a:gd name="T4" fmla="*/ 1332 w 1332"/>
                <a:gd name="T5" fmla="*/ 312 h 312"/>
                <a:gd name="T6" fmla="*/ 0 60000 65536"/>
                <a:gd name="T7" fmla="*/ 0 60000 65536"/>
                <a:gd name="T8" fmla="*/ 0 60000 65536"/>
                <a:gd name="T9" fmla="*/ 0 w 1332"/>
                <a:gd name="T10" fmla="*/ 0 h 312"/>
                <a:gd name="T11" fmla="*/ 1332 w 1332"/>
                <a:gd name="T12" fmla="*/ 312 h 3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32" h="312">
                  <a:moveTo>
                    <a:pt x="0" y="0"/>
                  </a:moveTo>
                  <a:cubicBezTo>
                    <a:pt x="215" y="2"/>
                    <a:pt x="430" y="5"/>
                    <a:pt x="652" y="57"/>
                  </a:cubicBezTo>
                  <a:cubicBezTo>
                    <a:pt x="874" y="109"/>
                    <a:pt x="1219" y="270"/>
                    <a:pt x="1332" y="312"/>
                  </a:cubicBezTo>
                </a:path>
              </a:pathLst>
            </a:custGeom>
            <a:noFill/>
            <a:ln w="28575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014" y="1650"/>
              <a:ext cx="170" cy="212"/>
              <a:chOff x="4184" y="1665"/>
              <a:chExt cx="170" cy="212"/>
            </a:xfrm>
          </p:grpSpPr>
          <p:sp>
            <p:nvSpPr>
              <p:cNvPr id="23585" name="Oval 25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86" name="Text Box 26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-</a:t>
                </a:r>
              </a:p>
            </p:txBody>
          </p:sp>
        </p:grpSp>
        <p:grpSp>
          <p:nvGrpSpPr>
            <p:cNvPr id="8" name="Group 27"/>
            <p:cNvGrpSpPr>
              <a:grpSpLocks/>
            </p:cNvGrpSpPr>
            <p:nvPr/>
          </p:nvGrpSpPr>
          <p:grpSpPr bwMode="auto">
            <a:xfrm>
              <a:off x="4298" y="1678"/>
              <a:ext cx="170" cy="212"/>
              <a:chOff x="4184" y="1665"/>
              <a:chExt cx="170" cy="212"/>
            </a:xfrm>
          </p:grpSpPr>
          <p:sp>
            <p:nvSpPr>
              <p:cNvPr id="23583" name="Oval 28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84" name="Text Box 29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-</a:t>
                </a:r>
              </a:p>
            </p:txBody>
          </p:sp>
        </p:grpSp>
        <p:grpSp>
          <p:nvGrpSpPr>
            <p:cNvPr id="9" name="Group 30"/>
            <p:cNvGrpSpPr>
              <a:grpSpLocks/>
            </p:cNvGrpSpPr>
            <p:nvPr/>
          </p:nvGrpSpPr>
          <p:grpSpPr bwMode="auto">
            <a:xfrm>
              <a:off x="4496" y="1721"/>
              <a:ext cx="170" cy="212"/>
              <a:chOff x="4184" y="1665"/>
              <a:chExt cx="170" cy="212"/>
            </a:xfrm>
          </p:grpSpPr>
          <p:sp>
            <p:nvSpPr>
              <p:cNvPr id="23581" name="Oval 31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82" name="Text Box 32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-</a:t>
                </a:r>
              </a:p>
            </p:txBody>
          </p:sp>
        </p:grpSp>
        <p:grpSp>
          <p:nvGrpSpPr>
            <p:cNvPr id="10" name="Group 33"/>
            <p:cNvGrpSpPr>
              <a:grpSpLocks/>
            </p:cNvGrpSpPr>
            <p:nvPr/>
          </p:nvGrpSpPr>
          <p:grpSpPr bwMode="auto">
            <a:xfrm>
              <a:off x="4694" y="1791"/>
              <a:ext cx="170" cy="212"/>
              <a:chOff x="4184" y="1665"/>
              <a:chExt cx="170" cy="212"/>
            </a:xfrm>
          </p:grpSpPr>
          <p:sp>
            <p:nvSpPr>
              <p:cNvPr id="23579" name="Oval 34"/>
              <p:cNvSpPr>
                <a:spLocks noChangeArrowheads="1"/>
              </p:cNvSpPr>
              <p:nvPr/>
            </p:nvSpPr>
            <p:spPr bwMode="auto">
              <a:xfrm>
                <a:off x="4212" y="1706"/>
                <a:ext cx="142" cy="142"/>
              </a:xfrm>
              <a:prstGeom prst="ellips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3580" name="Text Box 35"/>
              <p:cNvSpPr txBox="1">
                <a:spLocks noChangeArrowheads="1"/>
              </p:cNvSpPr>
              <p:nvPr/>
            </p:nvSpPr>
            <p:spPr bwMode="auto">
              <a:xfrm>
                <a:off x="4184" y="1665"/>
                <a:ext cx="142" cy="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1600"/>
                  <a:t>-</a:t>
                </a:r>
              </a:p>
            </p:txBody>
          </p:sp>
        </p:grpSp>
      </p:grpSp>
      <p:sp>
        <p:nvSpPr>
          <p:cNvPr id="23567" name="Rectangle 36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3556" name="Object 37"/>
          <p:cNvGraphicFramePr>
            <a:graphicFrameLocks noChangeAspect="1"/>
          </p:cNvGraphicFramePr>
          <p:nvPr/>
        </p:nvGraphicFramePr>
        <p:xfrm>
          <a:off x="836613" y="5570538"/>
          <a:ext cx="3735387" cy="649287"/>
        </p:xfrm>
        <a:graphic>
          <a:graphicData uri="http://schemas.openxmlformats.org/presentationml/2006/ole">
            <p:oleObj spid="_x0000_s69636" name="Equation" r:id="rId5" imgW="2578100" imgH="444500" progId="Equation.DSMT4">
              <p:embed/>
            </p:oleObj>
          </a:graphicData>
        </a:graphic>
      </p:graphicFrame>
      <p:sp>
        <p:nvSpPr>
          <p:cNvPr id="23568" name="Rectangle 38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3557" name="Object 39"/>
          <p:cNvGraphicFramePr>
            <a:graphicFrameLocks noChangeAspect="1"/>
          </p:cNvGraphicFramePr>
          <p:nvPr/>
        </p:nvGraphicFramePr>
        <p:xfrm>
          <a:off x="4616450" y="5465763"/>
          <a:ext cx="1709738" cy="842962"/>
        </p:xfrm>
        <a:graphic>
          <a:graphicData uri="http://schemas.openxmlformats.org/presentationml/2006/ole">
            <p:oleObj spid="_x0000_s69637" name="Equation" r:id="rId6" imgW="1447800" imgH="711200" progId="Equation.DSMT4">
              <p:embed/>
            </p:oleObj>
          </a:graphicData>
        </a:graphic>
      </p:graphicFrame>
      <p:graphicFrame>
        <p:nvGraphicFramePr>
          <p:cNvPr id="23558" name="Object 40"/>
          <p:cNvGraphicFramePr>
            <a:graphicFrameLocks noChangeAspect="1"/>
          </p:cNvGraphicFramePr>
          <p:nvPr>
            <p:ph/>
          </p:nvPr>
        </p:nvGraphicFramePr>
        <p:xfrm>
          <a:off x="6327775" y="5665788"/>
          <a:ext cx="2430463" cy="373062"/>
        </p:xfrm>
        <a:graphic>
          <a:graphicData uri="http://schemas.openxmlformats.org/presentationml/2006/ole">
            <p:oleObj spid="_x0000_s69638" name="Equation" r:id="rId7" imgW="1574640" imgH="241200" progId="Equation.DSMT4">
              <p:embed/>
            </p:oleObj>
          </a:graphicData>
        </a:graphic>
      </p:graphicFrame>
      <p:sp>
        <p:nvSpPr>
          <p:cNvPr id="23569" name="Text Box 41"/>
          <p:cNvSpPr txBox="1">
            <a:spLocks noChangeArrowheads="1"/>
          </p:cNvSpPr>
          <p:nvPr/>
        </p:nvSpPr>
        <p:spPr bwMode="auto">
          <a:xfrm>
            <a:off x="927100" y="819150"/>
            <a:ext cx="7515225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zh-TW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F4D5E19-2AB0-4293-B715-D372A370DA2F}" type="slidenum">
              <a:rPr lang="en-US" altLang="zh-TW" smtClean="0">
                <a:ea typeface="新細明體" charset="-120"/>
              </a:rPr>
              <a:pPr/>
              <a:t>58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24581" name="Rectangle 2"/>
          <p:cNvSpPr>
            <a:spLocks noChangeArrowheads="1"/>
          </p:cNvSpPr>
          <p:nvPr/>
        </p:nvSpPr>
        <p:spPr bwMode="auto">
          <a:xfrm>
            <a:off x="854075" y="1677988"/>
            <a:ext cx="7858125" cy="16160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r>
              <a:rPr lang="en-US" altLang="zh-TW" sz="2000">
                <a:solidFill>
                  <a:schemeClr val="accent1"/>
                </a:solidFill>
              </a:rPr>
              <a:t>KHIE</a:t>
            </a:r>
            <a:r>
              <a:rPr lang="en-US" altLang="zh-TW" sz="2000">
                <a:sym typeface="Wingdings" pitchFamily="2" charset="2"/>
              </a:rPr>
              <a:t>: direct boundary element method (DBEM)</a:t>
            </a:r>
          </a:p>
          <a:p>
            <a:r>
              <a:rPr lang="en-US" altLang="zh-TW" sz="2000">
                <a:solidFill>
                  <a:schemeClr val="accent1"/>
                </a:solidFill>
                <a:sym typeface="Wingdings" pitchFamily="2" charset="2"/>
              </a:rPr>
              <a:t>Layer potential</a:t>
            </a:r>
            <a:r>
              <a:rPr lang="en-US" altLang="zh-TW" sz="2000">
                <a:sym typeface="Wingdings" pitchFamily="2" charset="2"/>
              </a:rPr>
              <a:t>: indirect boundary element method (IBEM)</a:t>
            </a:r>
          </a:p>
          <a:p>
            <a:r>
              <a:rPr lang="en-US" altLang="zh-TW" sz="2000">
                <a:solidFill>
                  <a:schemeClr val="accent1"/>
                </a:solidFill>
                <a:sym typeface="Wingdings" pitchFamily="2" charset="2"/>
              </a:rPr>
              <a:t>Equivalent source method (ESM): </a:t>
            </a:r>
            <a:r>
              <a:rPr lang="en-US" altLang="zh-TW" sz="2000">
                <a:solidFill>
                  <a:srgbClr val="000000"/>
                </a:solidFill>
                <a:sym typeface="Wingdings" pitchFamily="2" charset="2"/>
              </a:rPr>
              <a:t>numerical complications inherent to BEM-based approaches, e.g., non-uniqueness and singularity, can be circumvented.</a:t>
            </a:r>
            <a:r>
              <a:rPr lang="en-US" altLang="zh-TW" sz="2000">
                <a:solidFill>
                  <a:schemeClr val="accent1"/>
                </a:solidFill>
                <a:sym typeface="Wingdings" pitchFamily="2" charset="2"/>
              </a:rPr>
              <a:t> </a:t>
            </a:r>
          </a:p>
        </p:txBody>
      </p:sp>
      <p:sp>
        <p:nvSpPr>
          <p:cNvPr id="24582" name="Rectangle 3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3" name="Rectangle 4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4" name="Rectangle 5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5" name="Rectangle 6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6" name="Rectangle 7"/>
          <p:cNvSpPr>
            <a:spLocks noGrp="1" noChangeArrowheads="1"/>
          </p:cNvSpPr>
          <p:nvPr>
            <p:ph type="title"/>
          </p:nvPr>
        </p:nvSpPr>
        <p:spPr>
          <a:xfrm>
            <a:off x="838200" y="863600"/>
            <a:ext cx="7772400" cy="585788"/>
          </a:xfrm>
          <a:noFill/>
        </p:spPr>
        <p:txBody>
          <a:bodyPr/>
          <a:lstStyle/>
          <a:p>
            <a:pPr eaLnBrk="1" hangingPunct="1"/>
            <a:r>
              <a:rPr lang="en-US" altLang="zh-TW" sz="2800" smtClean="0"/>
              <a:t>Numerical methods for sound field computation</a:t>
            </a:r>
          </a:p>
        </p:txBody>
      </p:sp>
      <p:sp>
        <p:nvSpPr>
          <p:cNvPr id="24587" name="Rectangle 8"/>
          <p:cNvSpPr>
            <a:spLocks noChangeArrowheads="1"/>
          </p:cNvSpPr>
          <p:nvPr/>
        </p:nvSpPr>
        <p:spPr bwMode="auto">
          <a:xfrm>
            <a:off x="0" y="297180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4578" name="Object 9"/>
          <p:cNvGraphicFramePr>
            <a:graphicFrameLocks noChangeAspect="1"/>
          </p:cNvGraphicFramePr>
          <p:nvPr/>
        </p:nvGraphicFramePr>
        <p:xfrm>
          <a:off x="1776413" y="3306763"/>
          <a:ext cx="5727700" cy="1336675"/>
        </p:xfrm>
        <a:graphic>
          <a:graphicData uri="http://schemas.openxmlformats.org/presentationml/2006/ole">
            <p:oleObj spid="_x0000_s70658" name="Equation" r:id="rId3" imgW="3911400" imgH="914400" progId="Equation.DSMT4">
              <p:embed/>
            </p:oleObj>
          </a:graphicData>
        </a:graphic>
      </p:graphicFrame>
      <p:grpSp>
        <p:nvGrpSpPr>
          <p:cNvPr id="2" name="Group 10"/>
          <p:cNvGrpSpPr>
            <a:grpSpLocks noChangeAspect="1"/>
          </p:cNvGrpSpPr>
          <p:nvPr/>
        </p:nvGrpSpPr>
        <p:grpSpPr bwMode="auto">
          <a:xfrm>
            <a:off x="2411413" y="4360863"/>
            <a:ext cx="4546600" cy="2668587"/>
            <a:chOff x="1800" y="1530"/>
            <a:chExt cx="8280" cy="4860"/>
          </a:xfrm>
        </p:grpSpPr>
        <p:sp>
          <p:nvSpPr>
            <p:cNvPr id="24590" name="AutoShape 11"/>
            <p:cNvSpPr>
              <a:spLocks noChangeAspect="1" noChangeArrowheads="1"/>
            </p:cNvSpPr>
            <p:nvPr/>
          </p:nvSpPr>
          <p:spPr bwMode="auto">
            <a:xfrm>
              <a:off x="1800" y="1530"/>
              <a:ext cx="8280" cy="4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3240" y="2550"/>
              <a:ext cx="5580" cy="2400"/>
              <a:chOff x="3240" y="2550"/>
              <a:chExt cx="5580" cy="2400"/>
            </a:xfrm>
          </p:grpSpPr>
          <p:sp>
            <p:nvSpPr>
              <p:cNvPr id="24592" name="Freeform 13"/>
              <p:cNvSpPr>
                <a:spLocks/>
              </p:cNvSpPr>
              <p:nvPr/>
            </p:nvSpPr>
            <p:spPr bwMode="auto">
              <a:xfrm>
                <a:off x="3240" y="2550"/>
                <a:ext cx="2160" cy="1920"/>
              </a:xfrm>
              <a:custGeom>
                <a:avLst/>
                <a:gdLst>
                  <a:gd name="T0" fmla="*/ 120 w 2160"/>
                  <a:gd name="T1" fmla="*/ 240 h 1920"/>
                  <a:gd name="T2" fmla="*/ 120 w 2160"/>
                  <a:gd name="T3" fmla="*/ 780 h 1920"/>
                  <a:gd name="T4" fmla="*/ 480 w 2160"/>
                  <a:gd name="T5" fmla="*/ 1500 h 1920"/>
                  <a:gd name="T6" fmla="*/ 1740 w 2160"/>
                  <a:gd name="T7" fmla="*/ 1860 h 1920"/>
                  <a:gd name="T8" fmla="*/ 2100 w 2160"/>
                  <a:gd name="T9" fmla="*/ 1140 h 1920"/>
                  <a:gd name="T10" fmla="*/ 1380 w 2160"/>
                  <a:gd name="T11" fmla="*/ 600 h 1920"/>
                  <a:gd name="T12" fmla="*/ 840 w 2160"/>
                  <a:gd name="T13" fmla="*/ 60 h 1920"/>
                  <a:gd name="T14" fmla="*/ 120 w 2160"/>
                  <a:gd name="T15" fmla="*/ 240 h 19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60"/>
                  <a:gd name="T25" fmla="*/ 0 h 1920"/>
                  <a:gd name="T26" fmla="*/ 2160 w 2160"/>
                  <a:gd name="T27" fmla="*/ 1920 h 19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" h="1920">
                    <a:moveTo>
                      <a:pt x="120" y="240"/>
                    </a:moveTo>
                    <a:cubicBezTo>
                      <a:pt x="0" y="360"/>
                      <a:pt x="60" y="570"/>
                      <a:pt x="120" y="780"/>
                    </a:cubicBezTo>
                    <a:cubicBezTo>
                      <a:pt x="180" y="990"/>
                      <a:pt x="210" y="1320"/>
                      <a:pt x="480" y="1500"/>
                    </a:cubicBezTo>
                    <a:cubicBezTo>
                      <a:pt x="750" y="1680"/>
                      <a:pt x="1470" y="1920"/>
                      <a:pt x="1740" y="1860"/>
                    </a:cubicBezTo>
                    <a:cubicBezTo>
                      <a:pt x="2010" y="1800"/>
                      <a:pt x="2160" y="1350"/>
                      <a:pt x="2100" y="1140"/>
                    </a:cubicBezTo>
                    <a:cubicBezTo>
                      <a:pt x="2040" y="930"/>
                      <a:pt x="1590" y="780"/>
                      <a:pt x="1380" y="600"/>
                    </a:cubicBezTo>
                    <a:cubicBezTo>
                      <a:pt x="1170" y="420"/>
                      <a:pt x="1050" y="120"/>
                      <a:pt x="840" y="60"/>
                    </a:cubicBezTo>
                    <a:cubicBezTo>
                      <a:pt x="630" y="0"/>
                      <a:pt x="240" y="120"/>
                      <a:pt x="120" y="24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593" name="Text Box 14"/>
              <p:cNvSpPr txBox="1">
                <a:spLocks noChangeArrowheads="1"/>
              </p:cNvSpPr>
              <p:nvPr/>
            </p:nvSpPr>
            <p:spPr bwMode="auto">
              <a:xfrm>
                <a:off x="4140" y="3330"/>
                <a:ext cx="54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zh-TW" sz="1200" i="1"/>
                  <a:t>V</a:t>
                </a:r>
                <a:endParaRPr lang="en-US" altLang="zh-TW"/>
              </a:p>
            </p:txBody>
          </p:sp>
          <p:sp>
            <p:nvSpPr>
              <p:cNvPr id="24594" name="Text Box 15"/>
              <p:cNvSpPr txBox="1">
                <a:spLocks noChangeArrowheads="1"/>
              </p:cNvSpPr>
              <p:nvPr/>
            </p:nvSpPr>
            <p:spPr bwMode="auto">
              <a:xfrm>
                <a:off x="3960" y="4230"/>
                <a:ext cx="541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zh-TW" sz="1200" i="1"/>
                  <a:t>S</a:t>
                </a:r>
                <a:endParaRPr lang="en-US" altLang="zh-TW"/>
              </a:p>
            </p:txBody>
          </p:sp>
          <p:sp>
            <p:nvSpPr>
              <p:cNvPr id="24595" name="Freeform 16"/>
              <p:cNvSpPr>
                <a:spLocks/>
              </p:cNvSpPr>
              <p:nvPr/>
            </p:nvSpPr>
            <p:spPr bwMode="auto">
              <a:xfrm>
                <a:off x="6660" y="2610"/>
                <a:ext cx="2160" cy="1920"/>
              </a:xfrm>
              <a:custGeom>
                <a:avLst/>
                <a:gdLst>
                  <a:gd name="T0" fmla="*/ 120 w 2160"/>
                  <a:gd name="T1" fmla="*/ 240 h 1920"/>
                  <a:gd name="T2" fmla="*/ 120 w 2160"/>
                  <a:gd name="T3" fmla="*/ 780 h 1920"/>
                  <a:gd name="T4" fmla="*/ 480 w 2160"/>
                  <a:gd name="T5" fmla="*/ 1500 h 1920"/>
                  <a:gd name="T6" fmla="*/ 1740 w 2160"/>
                  <a:gd name="T7" fmla="*/ 1860 h 1920"/>
                  <a:gd name="T8" fmla="*/ 2100 w 2160"/>
                  <a:gd name="T9" fmla="*/ 1140 h 1920"/>
                  <a:gd name="T10" fmla="*/ 1380 w 2160"/>
                  <a:gd name="T11" fmla="*/ 600 h 1920"/>
                  <a:gd name="T12" fmla="*/ 840 w 2160"/>
                  <a:gd name="T13" fmla="*/ 60 h 1920"/>
                  <a:gd name="T14" fmla="*/ 120 w 2160"/>
                  <a:gd name="T15" fmla="*/ 240 h 19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60"/>
                  <a:gd name="T25" fmla="*/ 0 h 1920"/>
                  <a:gd name="T26" fmla="*/ 2160 w 2160"/>
                  <a:gd name="T27" fmla="*/ 1920 h 19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" h="1920">
                    <a:moveTo>
                      <a:pt x="120" y="240"/>
                    </a:moveTo>
                    <a:cubicBezTo>
                      <a:pt x="0" y="360"/>
                      <a:pt x="60" y="570"/>
                      <a:pt x="120" y="780"/>
                    </a:cubicBezTo>
                    <a:cubicBezTo>
                      <a:pt x="180" y="990"/>
                      <a:pt x="210" y="1320"/>
                      <a:pt x="480" y="1500"/>
                    </a:cubicBezTo>
                    <a:cubicBezTo>
                      <a:pt x="750" y="1680"/>
                      <a:pt x="1470" y="1920"/>
                      <a:pt x="1740" y="1860"/>
                    </a:cubicBezTo>
                    <a:cubicBezTo>
                      <a:pt x="2010" y="1800"/>
                      <a:pt x="2160" y="1350"/>
                      <a:pt x="2100" y="1140"/>
                    </a:cubicBezTo>
                    <a:cubicBezTo>
                      <a:pt x="2040" y="930"/>
                      <a:pt x="1590" y="780"/>
                      <a:pt x="1380" y="600"/>
                    </a:cubicBezTo>
                    <a:cubicBezTo>
                      <a:pt x="1170" y="420"/>
                      <a:pt x="1050" y="120"/>
                      <a:pt x="840" y="60"/>
                    </a:cubicBezTo>
                    <a:cubicBezTo>
                      <a:pt x="630" y="0"/>
                      <a:pt x="240" y="120"/>
                      <a:pt x="120" y="240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596" name="Oval 17"/>
              <p:cNvSpPr>
                <a:spLocks noChangeArrowheads="1"/>
              </p:cNvSpPr>
              <p:nvPr/>
            </p:nvSpPr>
            <p:spPr bwMode="auto">
              <a:xfrm>
                <a:off x="6660" y="2790"/>
                <a:ext cx="180" cy="18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597" name="Oval 18"/>
              <p:cNvSpPr>
                <a:spLocks noChangeArrowheads="1"/>
              </p:cNvSpPr>
              <p:nvPr/>
            </p:nvSpPr>
            <p:spPr bwMode="auto">
              <a:xfrm>
                <a:off x="6660" y="3150"/>
                <a:ext cx="180" cy="18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598" name="Oval 19"/>
              <p:cNvSpPr>
                <a:spLocks noChangeArrowheads="1"/>
              </p:cNvSpPr>
              <p:nvPr/>
            </p:nvSpPr>
            <p:spPr bwMode="auto">
              <a:xfrm>
                <a:off x="6840" y="3690"/>
                <a:ext cx="180" cy="18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599" name="Oval 20"/>
              <p:cNvSpPr>
                <a:spLocks noChangeArrowheads="1"/>
              </p:cNvSpPr>
              <p:nvPr/>
            </p:nvSpPr>
            <p:spPr bwMode="auto">
              <a:xfrm>
                <a:off x="7020" y="2610"/>
                <a:ext cx="180" cy="18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600" name="Oval 21"/>
              <p:cNvSpPr>
                <a:spLocks noChangeArrowheads="1"/>
              </p:cNvSpPr>
              <p:nvPr/>
            </p:nvSpPr>
            <p:spPr bwMode="auto">
              <a:xfrm>
                <a:off x="7380" y="2610"/>
                <a:ext cx="180" cy="18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601" name="Oval 22"/>
              <p:cNvSpPr>
                <a:spLocks noChangeArrowheads="1"/>
              </p:cNvSpPr>
              <p:nvPr/>
            </p:nvSpPr>
            <p:spPr bwMode="auto">
              <a:xfrm>
                <a:off x="7740" y="2790"/>
                <a:ext cx="180" cy="18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602" name="Oval 23"/>
              <p:cNvSpPr>
                <a:spLocks noChangeArrowheads="1"/>
              </p:cNvSpPr>
              <p:nvPr/>
            </p:nvSpPr>
            <p:spPr bwMode="auto">
              <a:xfrm>
                <a:off x="7200" y="4050"/>
                <a:ext cx="180" cy="18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603" name="Oval 24"/>
              <p:cNvSpPr>
                <a:spLocks noChangeArrowheads="1"/>
              </p:cNvSpPr>
              <p:nvPr/>
            </p:nvSpPr>
            <p:spPr bwMode="auto">
              <a:xfrm>
                <a:off x="7560" y="4230"/>
                <a:ext cx="180" cy="18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604" name="Oval 25"/>
              <p:cNvSpPr>
                <a:spLocks noChangeArrowheads="1"/>
              </p:cNvSpPr>
              <p:nvPr/>
            </p:nvSpPr>
            <p:spPr bwMode="auto">
              <a:xfrm>
                <a:off x="8100" y="4410"/>
                <a:ext cx="180" cy="18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605" name="Oval 26"/>
              <p:cNvSpPr>
                <a:spLocks noChangeArrowheads="1"/>
              </p:cNvSpPr>
              <p:nvPr/>
            </p:nvSpPr>
            <p:spPr bwMode="auto">
              <a:xfrm>
                <a:off x="8640" y="4050"/>
                <a:ext cx="180" cy="18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606" name="Oval 27"/>
              <p:cNvSpPr>
                <a:spLocks noChangeArrowheads="1"/>
              </p:cNvSpPr>
              <p:nvPr/>
            </p:nvSpPr>
            <p:spPr bwMode="auto">
              <a:xfrm>
                <a:off x="8100" y="3150"/>
                <a:ext cx="180" cy="18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607" name="Oval 28"/>
              <p:cNvSpPr>
                <a:spLocks noChangeArrowheads="1"/>
              </p:cNvSpPr>
              <p:nvPr/>
            </p:nvSpPr>
            <p:spPr bwMode="auto">
              <a:xfrm>
                <a:off x="8640" y="3510"/>
                <a:ext cx="180" cy="18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608" name="Text Box 29"/>
              <p:cNvSpPr txBox="1">
                <a:spLocks noChangeArrowheads="1"/>
              </p:cNvSpPr>
              <p:nvPr/>
            </p:nvSpPr>
            <p:spPr bwMode="auto">
              <a:xfrm>
                <a:off x="5440" y="2969"/>
                <a:ext cx="336" cy="8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zh-TW" altLang="zh-TW"/>
              </a:p>
            </p:txBody>
          </p:sp>
          <p:sp>
            <p:nvSpPr>
              <p:cNvPr id="24609" name="Text Box 30"/>
              <p:cNvSpPr txBox="1">
                <a:spLocks noChangeArrowheads="1"/>
              </p:cNvSpPr>
              <p:nvPr/>
            </p:nvSpPr>
            <p:spPr bwMode="auto">
              <a:xfrm>
                <a:off x="7380" y="3330"/>
                <a:ext cx="54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zh-TW" sz="1200" i="1"/>
                  <a:t>V</a:t>
                </a:r>
                <a:endParaRPr lang="en-US" altLang="zh-TW"/>
              </a:p>
            </p:txBody>
          </p:sp>
          <p:sp>
            <p:nvSpPr>
              <p:cNvPr id="24610" name="Text Box 31"/>
              <p:cNvSpPr txBox="1">
                <a:spLocks noChangeArrowheads="1"/>
              </p:cNvSpPr>
              <p:nvPr/>
            </p:nvSpPr>
            <p:spPr bwMode="auto">
              <a:xfrm>
                <a:off x="7560" y="4410"/>
                <a:ext cx="541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zh-TW" sz="1200" i="1"/>
                  <a:t>S</a:t>
                </a:r>
                <a:endParaRPr lang="en-US" altLang="zh-TW"/>
              </a:p>
            </p:txBody>
          </p:sp>
        </p:grpSp>
      </p:grpSp>
      <p:sp>
        <p:nvSpPr>
          <p:cNvPr id="24589" name="Rectangle 32"/>
          <p:cNvSpPr>
            <a:spLocks noChangeArrowheads="1"/>
          </p:cNvSpPr>
          <p:nvPr/>
        </p:nvSpPr>
        <p:spPr bwMode="auto">
          <a:xfrm>
            <a:off x="0" y="32623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4579" name="Object 33"/>
          <p:cNvGraphicFramePr>
            <a:graphicFrameLocks noChangeAspect="1"/>
          </p:cNvGraphicFramePr>
          <p:nvPr/>
        </p:nvGraphicFramePr>
        <p:xfrm>
          <a:off x="4570413" y="5049838"/>
          <a:ext cx="361950" cy="333375"/>
        </p:xfrm>
        <a:graphic>
          <a:graphicData uri="http://schemas.openxmlformats.org/presentationml/2006/ole">
            <p:oleObj spid="_x0000_s70659" name="Equation" r:id="rId4" imgW="126780" imgH="114102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FF3402D-871D-4920-9E4A-AB9CA3040AF0}" type="slidenum">
              <a:rPr lang="en-US" altLang="zh-TW" smtClean="0">
                <a:ea typeface="新細明體" charset="-120"/>
              </a:rPr>
              <a:pPr/>
              <a:t>59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1075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TW" sz="3600" smtClean="0"/>
              <a:t>3-3  </a:t>
            </a:r>
            <a:r>
              <a:rPr lang="zh-TW" altLang="en-US" sz="3600" smtClean="0">
                <a:ea typeface="標楷體" pitchFamily="65" charset="-120"/>
              </a:rPr>
              <a:t>基本聲源模型</a:t>
            </a:r>
            <a:r>
              <a:rPr lang="en-US" altLang="zh-TW" sz="3600" smtClean="0">
                <a:ea typeface="全真中隸書" pitchFamily="49" charset="-120"/>
              </a:rPr>
              <a:t>(basic source models)</a:t>
            </a:r>
          </a:p>
        </p:txBody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偶極子</a:t>
            </a:r>
            <a:r>
              <a:rPr lang="en-US" altLang="zh-TW" smtClean="0">
                <a:ea typeface="全真楷書" pitchFamily="49" charset="-120"/>
              </a:rPr>
              <a:t>(</a:t>
            </a:r>
            <a:r>
              <a:rPr lang="en-US" altLang="zh-TW" smtClean="0">
                <a:solidFill>
                  <a:srgbClr val="FF0000"/>
                </a:solidFill>
                <a:ea typeface="全真楷書" pitchFamily="49" charset="-120"/>
              </a:rPr>
              <a:t>dipole</a:t>
            </a:r>
            <a:r>
              <a:rPr lang="en-US" altLang="zh-TW" smtClean="0">
                <a:ea typeface="全真楷書" pitchFamily="49" charset="-120"/>
              </a:rPr>
              <a:t>):</a:t>
            </a: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mtClean="0"/>
              <a:t>         </a:t>
            </a:r>
          </a:p>
        </p:txBody>
      </p:sp>
      <p:pic>
        <p:nvPicPr>
          <p:cNvPr id="107525" name="Picture 9" descr="3_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286000"/>
            <a:ext cx="434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6" name="Text Box 10"/>
          <p:cNvSpPr txBox="1">
            <a:spLocks noChangeArrowheads="1"/>
          </p:cNvSpPr>
          <p:nvPr/>
        </p:nvSpPr>
        <p:spPr bwMode="auto">
          <a:xfrm>
            <a:off x="5741988" y="2420938"/>
            <a:ext cx="2933700" cy="2017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 b="1"/>
              <a:t>Applications: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TW" sz="1800"/>
              <a:t> Pressure-release surface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TW" sz="1800"/>
              <a:t> Fan and propeller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TW" sz="1800"/>
              <a:t> Unbaffled piston, speaker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TW" sz="1800"/>
              <a:t> Differential microphone</a:t>
            </a:r>
          </a:p>
        </p:txBody>
      </p:sp>
      <p:sp>
        <p:nvSpPr>
          <p:cNvPr id="107527" name="Text Box 11"/>
          <p:cNvSpPr txBox="1">
            <a:spLocks noChangeArrowheads="1"/>
          </p:cNvSpPr>
          <p:nvPr/>
        </p:nvSpPr>
        <p:spPr bwMode="auto">
          <a:xfrm>
            <a:off x="5832475" y="4862513"/>
            <a:ext cx="292576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>
                <a:solidFill>
                  <a:srgbClr val="FF0000"/>
                </a:solidFill>
                <a:sym typeface="Wingdings" pitchFamily="2" charset="2"/>
              </a:rPr>
              <a:t> Figure-8 pattern</a:t>
            </a:r>
            <a:endParaRPr lang="en-US" altLang="zh-TW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F06B06F-E85C-47E9-9C04-3F17F07147F1}" type="slidenum">
              <a:rPr lang="en-US" altLang="zh-TW" smtClean="0">
                <a:ea typeface="新細明體" charset="-120"/>
              </a:rPr>
              <a:pPr/>
              <a:t>6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>
                <a:ea typeface="全真楷書" pitchFamily="49" charset="-120"/>
              </a:rPr>
              <a:t>Differentiation &amp; Integration</a:t>
            </a:r>
          </a:p>
        </p:txBody>
      </p:sp>
      <p:sp>
        <p:nvSpPr>
          <p:cNvPr id="3078" name="Rectangle 24"/>
          <p:cNvSpPr>
            <a:spLocks noGrp="1" noChangeArrowheads="1"/>
          </p:cNvSpPr>
          <p:nvPr>
            <p:ph type="body" idx="1"/>
          </p:nvPr>
        </p:nvSpPr>
        <p:spPr>
          <a:xfrm>
            <a:off x="1435608" y="1412776"/>
            <a:ext cx="7498080" cy="4800600"/>
          </a:xfrm>
        </p:spPr>
        <p:txBody>
          <a:bodyPr/>
          <a:lstStyle/>
          <a:p>
            <a:pPr eaLnBrk="1" hangingPunct="1"/>
            <a:r>
              <a:rPr lang="en-US" altLang="zh-TW" sz="2800" dirty="0" smtClean="0">
                <a:ea typeface="全真楷書" pitchFamily="49" charset="-120"/>
              </a:rPr>
              <a:t>Material derivative </a:t>
            </a:r>
            <a:r>
              <a:rPr lang="en-US" altLang="zh-TW" sz="2000" dirty="0" smtClean="0">
                <a:ea typeface="全真楷書" pitchFamily="49" charset="-120"/>
                <a:sym typeface="Wingdings" pitchFamily="2" charset="2"/>
              </a:rPr>
              <a:t> multivariate differentiation/chain rule</a:t>
            </a:r>
            <a:endParaRPr lang="en-US" altLang="zh-TW" sz="2000" dirty="0" smtClean="0">
              <a:ea typeface="全真楷書" pitchFamily="49" charset="-120"/>
            </a:endParaRPr>
          </a:p>
          <a:p>
            <a:pPr eaLnBrk="1" hangingPunct="1"/>
            <a:endParaRPr lang="en-US" altLang="zh-TW" sz="2800" dirty="0" smtClean="0">
              <a:ea typeface="全真楷書" pitchFamily="49" charset="-120"/>
            </a:endParaRPr>
          </a:p>
          <a:p>
            <a:pPr eaLnBrk="1" hangingPunct="1"/>
            <a:endParaRPr lang="en-US" altLang="zh-TW" sz="2800" dirty="0" smtClean="0">
              <a:ea typeface="全真楷書" pitchFamily="49" charset="-120"/>
            </a:endParaRPr>
          </a:p>
          <a:p>
            <a:pPr eaLnBrk="1" hangingPunct="1"/>
            <a:endParaRPr lang="en-US" altLang="zh-TW" sz="2800" dirty="0" smtClean="0">
              <a:ea typeface="全真楷書" pitchFamily="49" charset="-120"/>
            </a:endParaRPr>
          </a:p>
          <a:p>
            <a:pPr eaLnBrk="1" hangingPunct="1"/>
            <a:r>
              <a:rPr lang="en-US" altLang="zh-TW" sz="2800" dirty="0" err="1" smtClean="0">
                <a:ea typeface="全真楷書" pitchFamily="49" charset="-120"/>
              </a:rPr>
              <a:t>Reynold’s</a:t>
            </a:r>
            <a:r>
              <a:rPr lang="en-US" altLang="zh-TW" sz="2800" dirty="0" smtClean="0">
                <a:ea typeface="全真楷書" pitchFamily="49" charset="-120"/>
              </a:rPr>
              <a:t> transport theorem</a:t>
            </a:r>
          </a:p>
        </p:txBody>
      </p:sp>
      <p:graphicFrame>
        <p:nvGraphicFramePr>
          <p:cNvPr id="3074" name="Object 21"/>
          <p:cNvGraphicFramePr>
            <a:graphicFrameLocks noChangeAspect="1"/>
          </p:cNvGraphicFramePr>
          <p:nvPr/>
        </p:nvGraphicFramePr>
        <p:xfrm>
          <a:off x="1979712" y="2146889"/>
          <a:ext cx="5472608" cy="922071"/>
        </p:xfrm>
        <a:graphic>
          <a:graphicData uri="http://schemas.openxmlformats.org/presentationml/2006/ole">
            <p:oleObj spid="_x0000_s2050" name="Equation" r:id="rId3" imgW="2336760" imgH="393480" progId="Equation.DSMT4">
              <p:embed/>
            </p:oleObj>
          </a:graphicData>
        </a:graphic>
      </p:graphicFrame>
      <p:graphicFrame>
        <p:nvGraphicFramePr>
          <p:cNvPr id="3075" name="Object 25"/>
          <p:cNvGraphicFramePr>
            <a:graphicFrameLocks noChangeAspect="1"/>
          </p:cNvGraphicFramePr>
          <p:nvPr/>
        </p:nvGraphicFramePr>
        <p:xfrm>
          <a:off x="1566019" y="4005064"/>
          <a:ext cx="7398469" cy="2236816"/>
        </p:xfrm>
        <a:graphic>
          <a:graphicData uri="http://schemas.openxmlformats.org/presentationml/2006/ole">
            <p:oleObj spid="_x0000_s2051" name="Equation" r:id="rId4" imgW="3784320" imgH="1143000" progId="Equation.DSMT4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89318E-884B-4FBA-B6F3-34CFAC17F2BF}" type="slidenum">
              <a:rPr lang="en-US" altLang="zh-TW" smtClean="0">
                <a:ea typeface="新細明體" charset="-120"/>
              </a:rPr>
              <a:pPr/>
              <a:t>60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30722" name="Object 5"/>
          <p:cNvGraphicFramePr>
            <a:graphicFrameLocks noChangeAspect="1"/>
          </p:cNvGraphicFramePr>
          <p:nvPr/>
        </p:nvGraphicFramePr>
        <p:xfrm>
          <a:off x="846138" y="1717675"/>
          <a:ext cx="7048500" cy="4627563"/>
        </p:xfrm>
        <a:graphic>
          <a:graphicData uri="http://schemas.openxmlformats.org/presentationml/2006/ole">
            <p:oleObj spid="_x0000_s71682" name="Equation" r:id="rId3" imgW="3708360" imgH="2438280" progId="Equation.DSMT4">
              <p:embed/>
            </p:oleObj>
          </a:graphicData>
        </a:graphic>
      </p:graphicFrame>
      <p:sp>
        <p:nvSpPr>
          <p:cNvPr id="30724" name="Text Box 9"/>
          <p:cNvSpPr txBox="1">
            <a:spLocks noChangeArrowheads="1"/>
          </p:cNvSpPr>
          <p:nvPr/>
        </p:nvSpPr>
        <p:spPr bwMode="auto">
          <a:xfrm>
            <a:off x="1106488" y="908050"/>
            <a:ext cx="7561262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>
                <a:solidFill>
                  <a:srgbClr val="FF0000"/>
                </a:solidFill>
              </a:rPr>
              <a:t>Dipole = 2 closely spaced out-of-phase monopoles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871B712-BA72-44AF-9938-6CED38B04EFD}" type="slidenum">
              <a:rPr lang="en-US" altLang="zh-TW" smtClean="0">
                <a:ea typeface="新細明體" charset="-120"/>
              </a:rPr>
              <a:pPr/>
              <a:t>61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1750" name="Text Box 2"/>
          <p:cNvSpPr txBox="1">
            <a:spLocks noChangeArrowheads="1"/>
          </p:cNvSpPr>
          <p:nvPr/>
        </p:nvSpPr>
        <p:spPr bwMode="auto">
          <a:xfrm>
            <a:off x="7677150" y="2349500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(3-46)</a:t>
            </a:r>
          </a:p>
        </p:txBody>
      </p:sp>
      <p:graphicFrame>
        <p:nvGraphicFramePr>
          <p:cNvPr id="31746" name="Object 4"/>
          <p:cNvGraphicFramePr>
            <a:graphicFrameLocks noChangeAspect="1"/>
          </p:cNvGraphicFramePr>
          <p:nvPr/>
        </p:nvGraphicFramePr>
        <p:xfrm>
          <a:off x="836613" y="3433763"/>
          <a:ext cx="5626100" cy="355600"/>
        </p:xfrm>
        <a:graphic>
          <a:graphicData uri="http://schemas.openxmlformats.org/presentationml/2006/ole">
            <p:oleObj spid="_x0000_s72706" name="Equation" r:id="rId3" imgW="3263760" imgH="203040" progId="Equation.DSMT4">
              <p:embed/>
            </p:oleObj>
          </a:graphicData>
        </a:graphic>
      </p:graphicFrame>
      <p:graphicFrame>
        <p:nvGraphicFramePr>
          <p:cNvPr id="31747" name="Object 5"/>
          <p:cNvGraphicFramePr>
            <a:graphicFrameLocks noChangeAspect="1"/>
          </p:cNvGraphicFramePr>
          <p:nvPr/>
        </p:nvGraphicFramePr>
        <p:xfrm>
          <a:off x="927100" y="3833813"/>
          <a:ext cx="6796088" cy="2463800"/>
        </p:xfrm>
        <a:graphic>
          <a:graphicData uri="http://schemas.openxmlformats.org/presentationml/2006/ole">
            <p:oleObj spid="_x0000_s72707" name="Equation" r:id="rId4" imgW="3644640" imgH="1320480" progId="Equation.DSMT4">
              <p:embed/>
            </p:oleObj>
          </a:graphicData>
        </a:graphic>
      </p:graphicFrame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701675" y="1584325"/>
            <a:ext cx="48164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400" dirty="0"/>
              <a:t>This gives</a:t>
            </a:r>
          </a:p>
        </p:txBody>
      </p:sp>
      <p:pic>
        <p:nvPicPr>
          <p:cNvPr id="31752" name="Picture 8" descr="3_7"/>
          <p:cNvPicPr>
            <a:picLocks noChangeAspect="1" noChangeArrowheads="1"/>
          </p:cNvPicPr>
          <p:nvPr/>
        </p:nvPicPr>
        <p:blipFill>
          <a:blip r:embed="rId5" cstate="print"/>
          <a:srcRect l="51279" b="57532"/>
          <a:stretch>
            <a:fillRect/>
          </a:stretch>
        </p:blipFill>
        <p:spPr bwMode="auto">
          <a:xfrm>
            <a:off x="6596063" y="2916238"/>
            <a:ext cx="211613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1748" name="Object 3"/>
          <p:cNvGraphicFramePr>
            <a:graphicFrameLocks noChangeAspect="1"/>
          </p:cNvGraphicFramePr>
          <p:nvPr/>
        </p:nvGraphicFramePr>
        <p:xfrm>
          <a:off x="881063" y="2154238"/>
          <a:ext cx="5851525" cy="825500"/>
        </p:xfrm>
        <a:graphic>
          <a:graphicData uri="http://schemas.openxmlformats.org/presentationml/2006/ole">
            <p:oleObj spid="_x0000_s72708" name="Equation" r:id="rId6" imgW="2971800" imgH="419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7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FA87941-71AC-4743-B71E-FD1FBEDAF3A4}" type="slidenum">
              <a:rPr lang="en-US" altLang="zh-TW" smtClean="0">
                <a:ea typeface="新細明體" charset="-120"/>
              </a:rPr>
              <a:pPr/>
              <a:t>62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32770" name="Object 3"/>
          <p:cNvGraphicFramePr>
            <a:graphicFrameLocks noChangeAspect="1"/>
          </p:cNvGraphicFramePr>
          <p:nvPr/>
        </p:nvGraphicFramePr>
        <p:xfrm>
          <a:off x="792163" y="2132013"/>
          <a:ext cx="4714875" cy="3829050"/>
        </p:xfrm>
        <a:graphic>
          <a:graphicData uri="http://schemas.openxmlformats.org/presentationml/2006/ole">
            <p:oleObj spid="_x0000_s73730" name="Equation" r:id="rId3" imgW="2654280" imgH="2158920" progId="Equation.DSMT4">
              <p:embed/>
            </p:oleObj>
          </a:graphicData>
        </a:graphic>
      </p:graphicFrame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5651500" y="1763713"/>
            <a:ext cx="2746375" cy="1755775"/>
            <a:chOff x="3560" y="1508"/>
            <a:chExt cx="1730" cy="1106"/>
          </a:xfrm>
        </p:grpSpPr>
        <p:sp>
          <p:nvSpPr>
            <p:cNvPr id="32780" name="Freeform 6"/>
            <p:cNvSpPr>
              <a:spLocks/>
            </p:cNvSpPr>
            <p:nvPr/>
          </p:nvSpPr>
          <p:spPr bwMode="auto">
            <a:xfrm>
              <a:off x="3560" y="2108"/>
              <a:ext cx="1304" cy="506"/>
            </a:xfrm>
            <a:custGeom>
              <a:avLst/>
              <a:gdLst>
                <a:gd name="T0" fmla="*/ 0 w 1304"/>
                <a:gd name="T1" fmla="*/ 24 h 506"/>
                <a:gd name="T2" fmla="*/ 652 w 1304"/>
                <a:gd name="T3" fmla="*/ 80 h 506"/>
                <a:gd name="T4" fmla="*/ 1304 w 1304"/>
                <a:gd name="T5" fmla="*/ 506 h 506"/>
                <a:gd name="T6" fmla="*/ 0 60000 65536"/>
                <a:gd name="T7" fmla="*/ 0 60000 65536"/>
                <a:gd name="T8" fmla="*/ 0 60000 65536"/>
                <a:gd name="T9" fmla="*/ 0 w 1304"/>
                <a:gd name="T10" fmla="*/ 0 h 506"/>
                <a:gd name="T11" fmla="*/ 1304 w 1304"/>
                <a:gd name="T12" fmla="*/ 506 h 5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04" h="506">
                  <a:moveTo>
                    <a:pt x="0" y="24"/>
                  </a:moveTo>
                  <a:cubicBezTo>
                    <a:pt x="217" y="12"/>
                    <a:pt x="435" y="0"/>
                    <a:pt x="652" y="80"/>
                  </a:cubicBezTo>
                  <a:cubicBezTo>
                    <a:pt x="869" y="160"/>
                    <a:pt x="1196" y="435"/>
                    <a:pt x="1304" y="506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2781" name="Line 7"/>
            <p:cNvSpPr>
              <a:spLocks noChangeShapeType="1"/>
            </p:cNvSpPr>
            <p:nvPr/>
          </p:nvSpPr>
          <p:spPr bwMode="auto">
            <a:xfrm flipV="1">
              <a:off x="4212" y="1820"/>
              <a:ext cx="993" cy="368"/>
            </a:xfrm>
            <a:prstGeom prst="line">
              <a:avLst/>
            </a:prstGeom>
            <a:noFill/>
            <a:ln w="12700" cap="sq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2782" name="Line 8"/>
            <p:cNvSpPr>
              <a:spLocks noChangeShapeType="1"/>
            </p:cNvSpPr>
            <p:nvPr/>
          </p:nvSpPr>
          <p:spPr bwMode="auto">
            <a:xfrm flipV="1">
              <a:off x="4212" y="1763"/>
              <a:ext cx="114" cy="425"/>
            </a:xfrm>
            <a:prstGeom prst="line">
              <a:avLst/>
            </a:prstGeom>
            <a:noFill/>
            <a:ln w="12700" cap="sq">
              <a:solidFill>
                <a:srgbClr val="0000FF"/>
              </a:solidFill>
              <a:round/>
              <a:headEnd type="none" w="sm" len="sm"/>
              <a:tailEnd type="triangle" w="sm" len="sm"/>
            </a:ln>
          </p:spPr>
          <p:txBody>
            <a:bodyPr/>
            <a:lstStyle/>
            <a:p>
              <a:endParaRPr lang="zh-TW" altLang="en-US"/>
            </a:p>
          </p:txBody>
        </p:sp>
        <p:graphicFrame>
          <p:nvGraphicFramePr>
            <p:cNvPr id="32773" name="Object 9"/>
            <p:cNvGraphicFramePr>
              <a:graphicFrameLocks noChangeAspect="1"/>
            </p:cNvGraphicFramePr>
            <p:nvPr/>
          </p:nvGraphicFramePr>
          <p:xfrm>
            <a:off x="4241" y="1508"/>
            <a:ext cx="170" cy="170"/>
          </p:xfrm>
          <a:graphic>
            <a:graphicData uri="http://schemas.openxmlformats.org/presentationml/2006/ole">
              <p:oleObj spid="_x0000_s73733" name="方程式" r:id="rId4" imgW="126720" imgH="126720" progId="Equation.3">
                <p:embed/>
              </p:oleObj>
            </a:graphicData>
          </a:graphic>
        </p:graphicFrame>
        <p:graphicFrame>
          <p:nvGraphicFramePr>
            <p:cNvPr id="32774" name="Object 10"/>
            <p:cNvGraphicFramePr>
              <a:graphicFrameLocks noChangeAspect="1"/>
            </p:cNvGraphicFramePr>
            <p:nvPr/>
          </p:nvGraphicFramePr>
          <p:xfrm>
            <a:off x="4065" y="2205"/>
            <a:ext cx="238" cy="306"/>
          </p:xfrm>
          <a:graphic>
            <a:graphicData uri="http://schemas.openxmlformats.org/presentationml/2006/ole">
              <p:oleObj spid="_x0000_s73734" name="方程式" r:id="rId5" imgW="177480" imgH="228600" progId="Equation.3">
                <p:embed/>
              </p:oleObj>
            </a:graphicData>
          </a:graphic>
        </p:graphicFrame>
        <p:graphicFrame>
          <p:nvGraphicFramePr>
            <p:cNvPr id="32775" name="Object 11"/>
            <p:cNvGraphicFramePr>
              <a:graphicFrameLocks noChangeAspect="1"/>
            </p:cNvGraphicFramePr>
            <p:nvPr/>
          </p:nvGraphicFramePr>
          <p:xfrm>
            <a:off x="5120" y="1621"/>
            <a:ext cx="170" cy="170"/>
          </p:xfrm>
          <a:graphic>
            <a:graphicData uri="http://schemas.openxmlformats.org/presentationml/2006/ole">
              <p:oleObj spid="_x0000_s73735" name="方程式" r:id="rId6" imgW="126720" imgH="126720" progId="Equation.3">
                <p:embed/>
              </p:oleObj>
            </a:graphicData>
          </a:graphic>
        </p:graphicFrame>
        <p:graphicFrame>
          <p:nvGraphicFramePr>
            <p:cNvPr id="32776" name="Object 12"/>
            <p:cNvGraphicFramePr>
              <a:graphicFrameLocks noChangeAspect="1"/>
            </p:cNvGraphicFramePr>
            <p:nvPr/>
          </p:nvGraphicFramePr>
          <p:xfrm>
            <a:off x="4683" y="2032"/>
            <a:ext cx="204" cy="221"/>
          </p:xfrm>
          <a:graphic>
            <a:graphicData uri="http://schemas.openxmlformats.org/presentationml/2006/ole">
              <p:oleObj spid="_x0000_s73736" name="方程式" r:id="rId7" imgW="152280" imgH="164880" progId="Equation.3">
                <p:embed/>
              </p:oleObj>
            </a:graphicData>
          </a:graphic>
        </p:graphicFrame>
      </p:grpSp>
      <p:sp>
        <p:nvSpPr>
          <p:cNvPr id="32779" name="Text Box 13"/>
          <p:cNvSpPr txBox="1">
            <a:spLocks noChangeArrowheads="1"/>
          </p:cNvSpPr>
          <p:nvPr/>
        </p:nvSpPr>
        <p:spPr bwMode="auto">
          <a:xfrm>
            <a:off x="657225" y="1576388"/>
            <a:ext cx="454501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Recall the dipole term in the KHIE:</a:t>
            </a:r>
          </a:p>
        </p:txBody>
      </p:sp>
      <p:graphicFrame>
        <p:nvGraphicFramePr>
          <p:cNvPr id="32771" name="Object 17"/>
          <p:cNvGraphicFramePr>
            <a:graphicFrameLocks noChangeAspect="1"/>
          </p:cNvGraphicFramePr>
          <p:nvPr/>
        </p:nvGraphicFramePr>
        <p:xfrm>
          <a:off x="5643563" y="3519488"/>
          <a:ext cx="2432050" cy="2787650"/>
        </p:xfrm>
        <a:graphic>
          <a:graphicData uri="http://schemas.openxmlformats.org/presentationml/2006/ole">
            <p:oleObj spid="_x0000_s73731" name="Equation" r:id="rId8" imgW="1726920" imgH="1981080" progId="Equation.DSMT4">
              <p:embed/>
            </p:oleObj>
          </a:graphicData>
        </a:graphic>
      </p:graphicFrame>
      <p:graphicFrame>
        <p:nvGraphicFramePr>
          <p:cNvPr id="32772" name="Object 14"/>
          <p:cNvGraphicFramePr>
            <a:graphicFrameLocks noChangeAspect="1"/>
          </p:cNvGraphicFramePr>
          <p:nvPr/>
        </p:nvGraphicFramePr>
        <p:xfrm>
          <a:off x="6777038" y="2438400"/>
          <a:ext cx="225425" cy="315913"/>
        </p:xfrm>
        <a:graphic>
          <a:graphicData uri="http://schemas.openxmlformats.org/presentationml/2006/ole">
            <p:oleObj spid="_x0000_s73732" name="Equation" r:id="rId9" imgW="126720" imgH="177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8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9883EF1-CBEE-4D5D-8B31-1043AEC4FF17}" type="slidenum">
              <a:rPr lang="en-US" altLang="zh-TW" smtClean="0">
                <a:ea typeface="新細明體" charset="-120"/>
              </a:rPr>
              <a:pPr/>
              <a:t>63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4829" name="Text Box 2"/>
          <p:cNvSpPr txBox="1">
            <a:spLocks noChangeArrowheads="1"/>
          </p:cNvSpPr>
          <p:nvPr/>
        </p:nvSpPr>
        <p:spPr bwMode="auto">
          <a:xfrm>
            <a:off x="6477000" y="2043113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(3-49)</a:t>
            </a:r>
          </a:p>
        </p:txBody>
      </p:sp>
      <p:graphicFrame>
        <p:nvGraphicFramePr>
          <p:cNvPr id="34818" name="Object 3"/>
          <p:cNvGraphicFramePr>
            <a:graphicFrameLocks noChangeAspect="1"/>
          </p:cNvGraphicFramePr>
          <p:nvPr/>
        </p:nvGraphicFramePr>
        <p:xfrm>
          <a:off x="1103313" y="1803400"/>
          <a:ext cx="4999037" cy="2435225"/>
        </p:xfrm>
        <a:graphic>
          <a:graphicData uri="http://schemas.openxmlformats.org/presentationml/2006/ole">
            <p:oleObj spid="_x0000_s74754" name="Equation" r:id="rId3" imgW="2425680" imgH="1180800" progId="Equation.DSMT4">
              <p:embed/>
            </p:oleObj>
          </a:graphicData>
        </a:graphic>
      </p:graphicFrame>
      <p:sp>
        <p:nvSpPr>
          <p:cNvPr id="34830" name="Text Box 4"/>
          <p:cNvSpPr txBox="1">
            <a:spLocks noChangeArrowheads="1"/>
          </p:cNvSpPr>
          <p:nvPr/>
        </p:nvSpPr>
        <p:spPr bwMode="auto">
          <a:xfrm>
            <a:off x="730250" y="998538"/>
            <a:ext cx="6181725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>
                <a:solidFill>
                  <a:srgbClr val="FF0000"/>
                </a:solidFill>
              </a:rPr>
              <a:t>Quadrupole</a:t>
            </a:r>
            <a:r>
              <a:rPr lang="en-US" altLang="zh-TW"/>
              <a:t>: 4 monopoles or 2 dipoles, e.g., bells</a:t>
            </a:r>
          </a:p>
        </p:txBody>
      </p:sp>
      <p:sp>
        <p:nvSpPr>
          <p:cNvPr id="34831" name="Text Box 5"/>
          <p:cNvSpPr txBox="1">
            <a:spLocks noChangeArrowheads="1"/>
          </p:cNvSpPr>
          <p:nvPr/>
        </p:nvSpPr>
        <p:spPr bwMode="auto">
          <a:xfrm>
            <a:off x="6477000" y="2881313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(3-50)</a:t>
            </a:r>
          </a:p>
        </p:txBody>
      </p:sp>
      <p:graphicFrame>
        <p:nvGraphicFramePr>
          <p:cNvPr id="34819" name="Object 6"/>
          <p:cNvGraphicFramePr>
            <a:graphicFrameLocks noChangeAspect="1"/>
          </p:cNvGraphicFramePr>
          <p:nvPr/>
        </p:nvGraphicFramePr>
        <p:xfrm>
          <a:off x="1066800" y="5776913"/>
          <a:ext cx="400050" cy="228600"/>
        </p:xfrm>
        <a:graphic>
          <a:graphicData uri="http://schemas.openxmlformats.org/presentationml/2006/ole">
            <p:oleObj spid="_x0000_s74755" name="Equation" r:id="rId4" imgW="266400" imgH="152280" progId="Equation.3">
              <p:embed/>
            </p:oleObj>
          </a:graphicData>
        </a:graphic>
      </p:graphicFrame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524000" y="4252913"/>
            <a:ext cx="1219200" cy="1676400"/>
            <a:chOff x="960" y="2256"/>
            <a:chExt cx="768" cy="1056"/>
          </a:xfrm>
        </p:grpSpPr>
        <p:sp>
          <p:nvSpPr>
            <p:cNvPr id="34847" name="Line 8"/>
            <p:cNvSpPr>
              <a:spLocks noChangeShapeType="1"/>
            </p:cNvSpPr>
            <p:nvPr/>
          </p:nvSpPr>
          <p:spPr bwMode="auto">
            <a:xfrm flipV="1">
              <a:off x="1536" y="2352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spAutoFit/>
            </a:bodyPr>
            <a:lstStyle/>
            <a:p>
              <a:endParaRPr lang="zh-TW" altLang="en-US"/>
            </a:p>
          </p:txBody>
        </p:sp>
        <p:sp>
          <p:nvSpPr>
            <p:cNvPr id="34848" name="Line 9"/>
            <p:cNvSpPr>
              <a:spLocks noChangeShapeType="1"/>
            </p:cNvSpPr>
            <p:nvPr/>
          </p:nvSpPr>
          <p:spPr bwMode="auto">
            <a:xfrm rot="10800000" flipV="1">
              <a:off x="960" y="2688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spAutoFit/>
            </a:bodyPr>
            <a:lstStyle/>
            <a:p>
              <a:endParaRPr lang="zh-TW" altLang="en-US"/>
            </a:p>
          </p:txBody>
        </p:sp>
        <p:sp>
          <p:nvSpPr>
            <p:cNvPr id="34849" name="Line 10"/>
            <p:cNvSpPr>
              <a:spLocks noChangeShapeType="1"/>
            </p:cNvSpPr>
            <p:nvPr/>
          </p:nvSpPr>
          <p:spPr bwMode="auto">
            <a:xfrm flipV="1">
              <a:off x="960" y="2640"/>
              <a:ext cx="576" cy="33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spAutoFit/>
            </a:bodyPr>
            <a:lstStyle/>
            <a:p>
              <a:endParaRPr lang="zh-TW" altLang="en-US"/>
            </a:p>
          </p:txBody>
        </p:sp>
        <p:sp>
          <p:nvSpPr>
            <p:cNvPr id="34850" name="Oval 11"/>
            <p:cNvSpPr>
              <a:spLocks noChangeArrowheads="1"/>
            </p:cNvSpPr>
            <p:nvPr/>
          </p:nvSpPr>
          <p:spPr bwMode="auto">
            <a:xfrm>
              <a:off x="1200" y="2784"/>
              <a:ext cx="48" cy="48"/>
            </a:xfrm>
            <a:prstGeom prst="ellipse">
              <a:avLst/>
            </a:prstGeom>
            <a:solidFill>
              <a:schemeClr val="tx1"/>
            </a:solidFill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TW" altLang="en-US"/>
            </a:p>
          </p:txBody>
        </p:sp>
        <p:graphicFrame>
          <p:nvGraphicFramePr>
            <p:cNvPr id="34825" name="Object 12"/>
            <p:cNvGraphicFramePr>
              <a:graphicFrameLocks noChangeAspect="1"/>
            </p:cNvGraphicFramePr>
            <p:nvPr/>
          </p:nvGraphicFramePr>
          <p:xfrm>
            <a:off x="1584" y="2256"/>
            <a:ext cx="144" cy="144"/>
          </p:xfrm>
          <a:graphic>
            <a:graphicData uri="http://schemas.openxmlformats.org/presentationml/2006/ole">
              <p:oleObj spid="_x0000_s74761" name="Equation" r:id="rId5" imgW="152280" imgH="152280" progId="Equation.3">
                <p:embed/>
              </p:oleObj>
            </a:graphicData>
          </a:graphic>
        </p:graphicFrame>
        <p:graphicFrame>
          <p:nvGraphicFramePr>
            <p:cNvPr id="34826" name="Object 13"/>
            <p:cNvGraphicFramePr>
              <a:graphicFrameLocks noChangeAspect="1"/>
            </p:cNvGraphicFramePr>
            <p:nvPr/>
          </p:nvGraphicFramePr>
          <p:xfrm>
            <a:off x="1152" y="2544"/>
            <a:ext cx="120" cy="156"/>
          </p:xfrm>
          <a:graphic>
            <a:graphicData uri="http://schemas.openxmlformats.org/presentationml/2006/ole">
              <p:oleObj spid="_x0000_s74762" name="Equation" r:id="rId6" imgW="126720" imgH="164880" progId="Equation.3">
                <p:embed/>
              </p:oleObj>
            </a:graphicData>
          </a:graphic>
        </p:graphicFrame>
        <p:graphicFrame>
          <p:nvGraphicFramePr>
            <p:cNvPr id="34827" name="Object 14"/>
            <p:cNvGraphicFramePr>
              <a:graphicFrameLocks noChangeAspect="1"/>
            </p:cNvGraphicFramePr>
            <p:nvPr/>
          </p:nvGraphicFramePr>
          <p:xfrm>
            <a:off x="1152" y="2880"/>
            <a:ext cx="168" cy="216"/>
          </p:xfrm>
          <a:graphic>
            <a:graphicData uri="http://schemas.openxmlformats.org/presentationml/2006/ole">
              <p:oleObj spid="_x0000_s74763" name="Equation" r:id="rId7" imgW="177480" imgH="228600" progId="Equation.3">
                <p:embed/>
              </p:oleObj>
            </a:graphicData>
          </a:graphic>
        </p:graphicFrame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4343400" y="3608388"/>
            <a:ext cx="552450" cy="2286000"/>
            <a:chOff x="2736" y="2064"/>
            <a:chExt cx="348" cy="1440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2736" y="2064"/>
              <a:ext cx="96" cy="624"/>
              <a:chOff x="2352" y="2064"/>
              <a:chExt cx="96" cy="624"/>
            </a:xfrm>
          </p:grpSpPr>
          <p:sp>
            <p:nvSpPr>
              <p:cNvPr id="34845" name="Line 17"/>
              <p:cNvSpPr>
                <a:spLocks noChangeShapeType="1"/>
              </p:cNvSpPr>
              <p:nvPr/>
            </p:nvSpPr>
            <p:spPr bwMode="auto">
              <a:xfrm flipV="1">
                <a:off x="2400" y="2064"/>
                <a:ext cx="0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anchor="ctr">
                <a:spAutoFit/>
              </a:bodyPr>
              <a:lstStyle/>
              <a:p>
                <a:endParaRPr lang="zh-TW" altLang="en-US"/>
              </a:p>
            </p:txBody>
          </p:sp>
          <p:sp>
            <p:nvSpPr>
              <p:cNvPr id="34846" name="Oval 18"/>
              <p:cNvSpPr>
                <a:spLocks noChangeArrowheads="1"/>
              </p:cNvSpPr>
              <p:nvPr/>
            </p:nvSpPr>
            <p:spPr bwMode="auto">
              <a:xfrm>
                <a:off x="2352" y="2448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TW" altLang="en-US"/>
              </a:p>
            </p:txBody>
          </p:sp>
        </p:grpSp>
        <p:grpSp>
          <p:nvGrpSpPr>
            <p:cNvPr id="5" name="Group 19"/>
            <p:cNvGrpSpPr>
              <a:grpSpLocks/>
            </p:cNvGrpSpPr>
            <p:nvPr/>
          </p:nvGrpSpPr>
          <p:grpSpPr bwMode="auto">
            <a:xfrm rot="10800000">
              <a:off x="2736" y="2880"/>
              <a:ext cx="96" cy="624"/>
              <a:chOff x="2352" y="2064"/>
              <a:chExt cx="96" cy="624"/>
            </a:xfrm>
          </p:grpSpPr>
          <p:sp>
            <p:nvSpPr>
              <p:cNvPr id="34843" name="Line 20"/>
              <p:cNvSpPr>
                <a:spLocks noChangeShapeType="1"/>
              </p:cNvSpPr>
              <p:nvPr/>
            </p:nvSpPr>
            <p:spPr bwMode="auto">
              <a:xfrm flipV="1">
                <a:off x="2400" y="2064"/>
                <a:ext cx="0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anchor="ctr">
                <a:spAutoFit/>
              </a:bodyPr>
              <a:lstStyle/>
              <a:p>
                <a:endParaRPr lang="zh-TW" altLang="en-US"/>
              </a:p>
            </p:txBody>
          </p:sp>
          <p:sp>
            <p:nvSpPr>
              <p:cNvPr id="34844" name="Oval 21"/>
              <p:cNvSpPr>
                <a:spLocks noChangeArrowheads="1"/>
              </p:cNvSpPr>
              <p:nvPr/>
            </p:nvSpPr>
            <p:spPr bwMode="auto">
              <a:xfrm>
                <a:off x="2352" y="2448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TW" altLang="en-US"/>
              </a:p>
            </p:txBody>
          </p:sp>
        </p:grpSp>
        <p:graphicFrame>
          <p:nvGraphicFramePr>
            <p:cNvPr id="34823" name="Object 22"/>
            <p:cNvGraphicFramePr>
              <a:graphicFrameLocks noChangeAspect="1"/>
            </p:cNvGraphicFramePr>
            <p:nvPr/>
          </p:nvGraphicFramePr>
          <p:xfrm>
            <a:off x="2832" y="2112"/>
            <a:ext cx="144" cy="144"/>
          </p:xfrm>
          <a:graphic>
            <a:graphicData uri="http://schemas.openxmlformats.org/presentationml/2006/ole">
              <p:oleObj spid="_x0000_s74759" name="Equation" r:id="rId8" imgW="152280" imgH="152280" progId="Equation.3">
                <p:embed/>
              </p:oleObj>
            </a:graphicData>
          </a:graphic>
        </p:graphicFrame>
        <p:graphicFrame>
          <p:nvGraphicFramePr>
            <p:cNvPr id="34824" name="Object 23"/>
            <p:cNvGraphicFramePr>
              <a:graphicFrameLocks noChangeAspect="1"/>
            </p:cNvGraphicFramePr>
            <p:nvPr/>
          </p:nvGraphicFramePr>
          <p:xfrm>
            <a:off x="2832" y="3360"/>
            <a:ext cx="252" cy="144"/>
          </p:xfrm>
          <a:graphic>
            <a:graphicData uri="http://schemas.openxmlformats.org/presentationml/2006/ole">
              <p:oleObj spid="_x0000_s74760" name="Equation" r:id="rId9" imgW="266400" imgH="152280" progId="Equation.3">
                <p:embed/>
              </p:oleObj>
            </a:graphicData>
          </a:graphic>
        </p:graphicFrame>
      </p:grp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6642100" y="4405313"/>
            <a:ext cx="990600" cy="152400"/>
            <a:chOff x="3696" y="2784"/>
            <a:chExt cx="624" cy="96"/>
          </a:xfrm>
        </p:grpSpPr>
        <p:sp>
          <p:nvSpPr>
            <p:cNvPr id="34839" name="Line 26"/>
            <p:cNvSpPr>
              <a:spLocks noChangeShapeType="1"/>
            </p:cNvSpPr>
            <p:nvPr/>
          </p:nvSpPr>
          <p:spPr bwMode="auto">
            <a:xfrm rot="5400000" flipV="1">
              <a:off x="4008" y="2520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zh-TW" altLang="en-US"/>
            </a:p>
          </p:txBody>
        </p:sp>
        <p:sp>
          <p:nvSpPr>
            <p:cNvPr id="34840" name="Oval 27"/>
            <p:cNvSpPr>
              <a:spLocks noChangeArrowheads="1"/>
            </p:cNvSpPr>
            <p:nvPr/>
          </p:nvSpPr>
          <p:spPr bwMode="auto">
            <a:xfrm>
              <a:off x="3936" y="2784"/>
              <a:ext cx="96" cy="9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TW" altLang="en-US"/>
            </a:p>
          </p:txBody>
        </p:sp>
      </p:grpSp>
      <p:graphicFrame>
        <p:nvGraphicFramePr>
          <p:cNvPr id="34820" name="Object 28"/>
          <p:cNvGraphicFramePr>
            <a:graphicFrameLocks noChangeAspect="1"/>
          </p:cNvGraphicFramePr>
          <p:nvPr/>
        </p:nvGraphicFramePr>
        <p:xfrm>
          <a:off x="7002463" y="4100513"/>
          <a:ext cx="228600" cy="228600"/>
        </p:xfrm>
        <a:graphic>
          <a:graphicData uri="http://schemas.openxmlformats.org/presentationml/2006/ole">
            <p:oleObj spid="_x0000_s74756" name="Equation" r:id="rId10" imgW="152280" imgH="152280" progId="Equation.3">
              <p:embed/>
            </p:oleObj>
          </a:graphicData>
        </a:graphic>
      </p:graphicFrame>
      <p:graphicFrame>
        <p:nvGraphicFramePr>
          <p:cNvPr id="34821" name="Object 29"/>
          <p:cNvGraphicFramePr>
            <a:graphicFrameLocks noChangeAspect="1"/>
          </p:cNvGraphicFramePr>
          <p:nvPr/>
        </p:nvGraphicFramePr>
        <p:xfrm>
          <a:off x="6827838" y="5243513"/>
          <a:ext cx="400050" cy="228600"/>
        </p:xfrm>
        <a:graphic>
          <a:graphicData uri="http://schemas.openxmlformats.org/presentationml/2006/ole">
            <p:oleObj spid="_x0000_s74757" name="Equation" r:id="rId11" imgW="266400" imgH="152280" progId="Equation.3">
              <p:embed/>
            </p:oleObj>
          </a:graphicData>
        </a:graphic>
      </p:graphicFrame>
      <p:sp>
        <p:nvSpPr>
          <p:cNvPr id="34835" name="Line 30"/>
          <p:cNvSpPr>
            <a:spLocks noChangeShapeType="1"/>
          </p:cNvSpPr>
          <p:nvPr/>
        </p:nvSpPr>
        <p:spPr bwMode="auto">
          <a:xfrm rot="16200000" flipV="1">
            <a:off x="7046913" y="4595813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zh-TW" altLang="en-US"/>
          </a:p>
        </p:txBody>
      </p:sp>
      <p:sp>
        <p:nvSpPr>
          <p:cNvPr id="34836" name="Oval 31"/>
          <p:cNvSpPr>
            <a:spLocks noChangeArrowheads="1"/>
          </p:cNvSpPr>
          <p:nvPr/>
        </p:nvSpPr>
        <p:spPr bwMode="auto">
          <a:xfrm rot="10800000">
            <a:off x="7008813" y="5014913"/>
            <a:ext cx="152400" cy="152400"/>
          </a:xfrm>
          <a:prstGeom prst="ellipse">
            <a:avLst/>
          </a:prstGeom>
          <a:solidFill>
            <a:schemeClr val="tx1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TW" altLang="en-US"/>
          </a:p>
        </p:txBody>
      </p:sp>
      <p:sp>
        <p:nvSpPr>
          <p:cNvPr id="34837" name="Text Box 33"/>
          <p:cNvSpPr txBox="1">
            <a:spLocks noChangeArrowheads="1"/>
          </p:cNvSpPr>
          <p:nvPr/>
        </p:nvSpPr>
        <p:spPr bwMode="auto">
          <a:xfrm>
            <a:off x="3311525" y="5949950"/>
            <a:ext cx="2339975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>
                <a:solidFill>
                  <a:srgbClr val="0000FF"/>
                </a:solidFill>
              </a:rPr>
              <a:t>Longitudinal quadrupole</a:t>
            </a:r>
          </a:p>
        </p:txBody>
      </p:sp>
      <p:sp>
        <p:nvSpPr>
          <p:cNvPr id="34838" name="Text Box 34"/>
          <p:cNvSpPr txBox="1">
            <a:spLocks noChangeArrowheads="1"/>
          </p:cNvSpPr>
          <p:nvPr/>
        </p:nvSpPr>
        <p:spPr bwMode="auto">
          <a:xfrm>
            <a:off x="6237288" y="5949950"/>
            <a:ext cx="2339975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>
                <a:solidFill>
                  <a:srgbClr val="0000FF"/>
                </a:solidFill>
              </a:rPr>
              <a:t>Lateral quadrupole</a:t>
            </a:r>
          </a:p>
        </p:txBody>
      </p:sp>
      <p:graphicFrame>
        <p:nvGraphicFramePr>
          <p:cNvPr id="34822" name="Rectangle 35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74758" name="Equation" r:id="rId12" imgW="0" imgH="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1F8DB85-5412-416B-B95B-B7F9EC253690}" type="slidenum">
              <a:rPr lang="en-US" altLang="zh-TW" smtClean="0">
                <a:ea typeface="新細明體" charset="-120"/>
              </a:rPr>
              <a:pPr/>
              <a:t>64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35842" name="Object 3"/>
          <p:cNvGraphicFramePr>
            <a:graphicFrameLocks noChangeAspect="1"/>
          </p:cNvGraphicFramePr>
          <p:nvPr/>
        </p:nvGraphicFramePr>
        <p:xfrm>
          <a:off x="863600" y="1719263"/>
          <a:ext cx="5553075" cy="4981575"/>
        </p:xfrm>
        <a:graphic>
          <a:graphicData uri="http://schemas.openxmlformats.org/presentationml/2006/ole">
            <p:oleObj spid="_x0000_s75778" name="Equation" r:id="rId3" imgW="3314520" imgH="2971800" progId="Equation.DSMT4">
              <p:embed/>
            </p:oleObj>
          </a:graphicData>
        </a:graphic>
      </p:graphicFrame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733425" y="863600"/>
            <a:ext cx="4370388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>
                <a:solidFill>
                  <a:srgbClr val="FF0000"/>
                </a:solidFill>
              </a:rPr>
              <a:t>Radiation patterns of Quadrupoles</a:t>
            </a:r>
          </a:p>
        </p:txBody>
      </p:sp>
      <p:pic>
        <p:nvPicPr>
          <p:cNvPr id="35845" name="Picture 33" descr="掃描0003"/>
          <p:cNvPicPr>
            <a:picLocks noChangeAspect="1" noChangeArrowheads="1"/>
          </p:cNvPicPr>
          <p:nvPr/>
        </p:nvPicPr>
        <p:blipFill>
          <a:blip r:embed="rId4" cstate="print"/>
          <a:srcRect r="58635"/>
          <a:stretch>
            <a:fillRect/>
          </a:stretch>
        </p:blipFill>
        <p:spPr bwMode="auto">
          <a:xfrm>
            <a:off x="6958013" y="1808163"/>
            <a:ext cx="13954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34" descr="掃描0003"/>
          <p:cNvPicPr>
            <a:picLocks noChangeAspect="1" noChangeArrowheads="1"/>
          </p:cNvPicPr>
          <p:nvPr/>
        </p:nvPicPr>
        <p:blipFill>
          <a:blip r:embed="rId4" cstate="print"/>
          <a:srcRect l="40047"/>
          <a:stretch>
            <a:fillRect/>
          </a:stretch>
        </p:blipFill>
        <p:spPr bwMode="auto">
          <a:xfrm>
            <a:off x="6735763" y="4022725"/>
            <a:ext cx="20224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1077913" y="2025650"/>
          <a:ext cx="6151562" cy="1911350"/>
        </p:xfrm>
        <a:graphic>
          <a:graphicData uri="http://schemas.openxmlformats.org/presentationml/2006/ole">
            <p:oleObj spid="_x0000_s76802" name="方程式" r:id="rId3" imgW="2984400" imgH="927000" progId="Equation.3">
              <p:embed/>
            </p:oleObj>
          </a:graphicData>
        </a:graphic>
      </p:graphicFrame>
      <p:sp>
        <p:nvSpPr>
          <p:cNvPr id="36868" name="Text Box 3"/>
          <p:cNvSpPr txBox="1">
            <a:spLocks noChangeArrowheads="1"/>
          </p:cNvSpPr>
          <p:nvPr/>
        </p:nvSpPr>
        <p:spPr bwMode="auto">
          <a:xfrm>
            <a:off x="657225" y="1133475"/>
            <a:ext cx="2779713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>
                <a:solidFill>
                  <a:srgbClr val="FF0000"/>
                </a:solidFill>
              </a:rPr>
              <a:t>Multipole expansion</a:t>
            </a:r>
            <a:r>
              <a:rPr lang="en-US" altLang="zh-TW"/>
              <a:t>:</a:t>
            </a:r>
          </a:p>
        </p:txBody>
      </p:sp>
      <p:sp>
        <p:nvSpPr>
          <p:cNvPr id="36869" name="Text Box 4"/>
          <p:cNvSpPr txBox="1">
            <a:spLocks noChangeArrowheads="1"/>
          </p:cNvSpPr>
          <p:nvPr/>
        </p:nvSpPr>
        <p:spPr bwMode="auto">
          <a:xfrm>
            <a:off x="7239000" y="3124200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/>
              <a:t>(3-52)</a:t>
            </a:r>
          </a:p>
        </p:txBody>
      </p:sp>
      <p:graphicFrame>
        <p:nvGraphicFramePr>
          <p:cNvPr id="36867" name="Object 5"/>
          <p:cNvGraphicFramePr>
            <a:graphicFrameLocks noChangeAspect="1"/>
          </p:cNvGraphicFramePr>
          <p:nvPr/>
        </p:nvGraphicFramePr>
        <p:xfrm>
          <a:off x="1143000" y="4038600"/>
          <a:ext cx="5654675" cy="890588"/>
        </p:xfrm>
        <a:graphic>
          <a:graphicData uri="http://schemas.openxmlformats.org/presentationml/2006/ole">
            <p:oleObj spid="_x0000_s76803" name="Equation" r:id="rId4" imgW="2743200" imgH="431640" progId="Equation.3">
              <p:embed/>
            </p:oleObj>
          </a:graphicData>
        </a:graphic>
      </p:graphicFrame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241425" y="4914900"/>
            <a:ext cx="1216025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olidFill>
                  <a:srgbClr val="3366FF"/>
                </a:solidFill>
              </a:rPr>
              <a:t>Monopole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2995613" y="4914900"/>
            <a:ext cx="1216025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olidFill>
                  <a:srgbClr val="3366FF"/>
                </a:solidFill>
              </a:rPr>
              <a:t>Dipole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4797425" y="4914900"/>
            <a:ext cx="161925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olidFill>
                  <a:srgbClr val="3366FF"/>
                </a:solidFill>
              </a:rPr>
              <a:t>Quadrupole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881063" y="1719263"/>
            <a:ext cx="6211887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/>
              <a:t>By multi-variable Taylor expansion,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1062038" y="5292725"/>
            <a:ext cx="7696200" cy="10620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261938" indent="-261938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TW" sz="1800"/>
              <a:t>The overall far-field radiation pattern depends upon which term is predominant in the above expansion.</a:t>
            </a:r>
          </a:p>
          <a:p>
            <a:pPr marL="261938" indent="-261938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TW" sz="1800"/>
              <a:t>Multipole expansion is similar, but not identical, to the spherical harmonics.</a:t>
            </a: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65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614363" y="819150"/>
            <a:ext cx="8188325" cy="584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3200">
                <a:solidFill>
                  <a:srgbClr val="FF0000"/>
                </a:solidFill>
              </a:rPr>
              <a:t>Spherical harmonics </a:t>
            </a:r>
            <a:r>
              <a:rPr lang="en-US" altLang="zh-TW" sz="3200"/>
              <a:t>(High-order Ambisonics):</a:t>
            </a:r>
          </a:p>
        </p:txBody>
      </p:sp>
      <p:pic>
        <p:nvPicPr>
          <p:cNvPr id="37892" name="Picture 5" descr="http://en.citizendium.org/images/thumb/e/ec/Spherical_harmonics.png/700px-Spherical_harmonic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6513" y="1943100"/>
            <a:ext cx="6181725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7890" name="Object 4"/>
          <p:cNvGraphicFramePr>
            <a:graphicFrameLocks noChangeAspect="1"/>
          </p:cNvGraphicFramePr>
          <p:nvPr/>
        </p:nvGraphicFramePr>
        <p:xfrm>
          <a:off x="746125" y="1854200"/>
          <a:ext cx="2746375" cy="2187575"/>
        </p:xfrm>
        <a:graphic>
          <a:graphicData uri="http://schemas.openxmlformats.org/presentationml/2006/ole">
            <p:oleObj spid="_x0000_s77826" name="Equation" r:id="rId4" imgW="2070000" imgH="1650960" progId="Equation.DSMT4">
              <p:embed/>
            </p:oleObj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44AF5-040C-4A77-9C07-FD1A8D25ABBD}" type="slidenum">
              <a:rPr lang="zh-TW" altLang="en-US" smtClean="0"/>
              <a:pPr/>
              <a:t>66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0D2390C-7759-4A80-88B2-06E808D659E6}" type="slidenum">
              <a:rPr lang="en-US" altLang="zh-TW" smtClean="0">
                <a:ea typeface="新細明體" charset="-120"/>
              </a:rPr>
              <a:pPr/>
              <a:t>67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8927" name="Text Box 2"/>
          <p:cNvSpPr txBox="1">
            <a:spLocks noChangeArrowheads="1"/>
          </p:cNvSpPr>
          <p:nvPr/>
        </p:nvSpPr>
        <p:spPr bwMode="auto">
          <a:xfrm>
            <a:off x="657225" y="823913"/>
            <a:ext cx="2293938" cy="57943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3200">
                <a:solidFill>
                  <a:srgbClr val="FF0000"/>
                </a:solidFill>
              </a:rPr>
              <a:t>Linear Array</a:t>
            </a:r>
          </a:p>
        </p:txBody>
      </p:sp>
      <p:sp>
        <p:nvSpPr>
          <p:cNvPr id="38928" name="Text Box 3"/>
          <p:cNvSpPr txBox="1">
            <a:spLocks noChangeArrowheads="1"/>
          </p:cNvSpPr>
          <p:nvPr/>
        </p:nvSpPr>
        <p:spPr bwMode="auto">
          <a:xfrm>
            <a:off x="657225" y="1598613"/>
            <a:ext cx="8272463" cy="830262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>
                <a:solidFill>
                  <a:srgbClr val="0000FF"/>
                </a:solidFill>
              </a:rPr>
              <a:t>Applications</a:t>
            </a:r>
            <a:r>
              <a:rPr lang="en-US" altLang="zh-TW"/>
              <a:t>: underwater imaging, seismic waves, NDT, telecom,</a:t>
            </a:r>
          </a:p>
          <a:p>
            <a:r>
              <a:rPr lang="en-US" altLang="zh-TW"/>
              <a:t>microphone array, speaker array, medical imaging, etc.</a:t>
            </a:r>
          </a:p>
        </p:txBody>
      </p:sp>
      <p:graphicFrame>
        <p:nvGraphicFramePr>
          <p:cNvPr id="38914" name="Object 4"/>
          <p:cNvGraphicFramePr>
            <a:graphicFrameLocks noChangeAspect="1"/>
          </p:cNvGraphicFramePr>
          <p:nvPr/>
        </p:nvGraphicFramePr>
        <p:xfrm>
          <a:off x="1071563" y="4284663"/>
          <a:ext cx="2960687" cy="860425"/>
        </p:xfrm>
        <a:graphic>
          <a:graphicData uri="http://schemas.openxmlformats.org/presentationml/2006/ole">
            <p:oleObj spid="_x0000_s78850" name="Equation" r:id="rId3" imgW="1574640" imgH="457200" progId="Equation.DSMT4">
              <p:embed/>
            </p:oleObj>
          </a:graphicData>
        </a:graphic>
      </p:graphicFrame>
      <p:graphicFrame>
        <p:nvGraphicFramePr>
          <p:cNvPr id="38915" name="Object 5"/>
          <p:cNvGraphicFramePr>
            <a:graphicFrameLocks noChangeAspect="1"/>
          </p:cNvGraphicFramePr>
          <p:nvPr/>
        </p:nvGraphicFramePr>
        <p:xfrm>
          <a:off x="1190625" y="5332413"/>
          <a:ext cx="5495925" cy="873125"/>
        </p:xfrm>
        <a:graphic>
          <a:graphicData uri="http://schemas.openxmlformats.org/presentationml/2006/ole">
            <p:oleObj spid="_x0000_s78851" name="Equation" r:id="rId4" imgW="3035160" imgH="482400" progId="Equation.DSMT4">
              <p:embed/>
            </p:oleObj>
          </a:graphicData>
        </a:graphic>
      </p:graphicFrame>
      <p:sp>
        <p:nvSpPr>
          <p:cNvPr id="38929" name="Line 7"/>
          <p:cNvSpPr>
            <a:spLocks noChangeShapeType="1"/>
          </p:cNvSpPr>
          <p:nvPr/>
        </p:nvSpPr>
        <p:spPr bwMode="auto">
          <a:xfrm>
            <a:off x="4260850" y="4951413"/>
            <a:ext cx="43434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8930" name="Oval 8"/>
          <p:cNvSpPr>
            <a:spLocks noChangeArrowheads="1"/>
          </p:cNvSpPr>
          <p:nvPr/>
        </p:nvSpPr>
        <p:spPr bwMode="auto">
          <a:xfrm>
            <a:off x="4718050" y="4875213"/>
            <a:ext cx="152400" cy="152400"/>
          </a:xfrm>
          <a:prstGeom prst="ellipse">
            <a:avLst/>
          </a:prstGeom>
          <a:solidFill>
            <a:schemeClr val="tx1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TW" altLang="en-US"/>
          </a:p>
        </p:txBody>
      </p:sp>
      <p:sp>
        <p:nvSpPr>
          <p:cNvPr id="38931" name="Oval 9"/>
          <p:cNvSpPr>
            <a:spLocks noChangeArrowheads="1"/>
          </p:cNvSpPr>
          <p:nvPr/>
        </p:nvSpPr>
        <p:spPr bwMode="auto">
          <a:xfrm>
            <a:off x="5403850" y="4875213"/>
            <a:ext cx="152400" cy="152400"/>
          </a:xfrm>
          <a:prstGeom prst="ellipse">
            <a:avLst/>
          </a:prstGeom>
          <a:solidFill>
            <a:schemeClr val="tx1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TW" altLang="en-US"/>
          </a:p>
        </p:txBody>
      </p:sp>
      <p:sp>
        <p:nvSpPr>
          <p:cNvPr id="38932" name="Oval 10"/>
          <p:cNvSpPr>
            <a:spLocks noChangeArrowheads="1"/>
          </p:cNvSpPr>
          <p:nvPr/>
        </p:nvSpPr>
        <p:spPr bwMode="auto">
          <a:xfrm>
            <a:off x="6013450" y="4875213"/>
            <a:ext cx="152400" cy="152400"/>
          </a:xfrm>
          <a:prstGeom prst="ellipse">
            <a:avLst/>
          </a:prstGeom>
          <a:solidFill>
            <a:schemeClr val="tx1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TW" altLang="en-US"/>
          </a:p>
        </p:txBody>
      </p:sp>
      <p:sp>
        <p:nvSpPr>
          <p:cNvPr id="38933" name="Oval 11"/>
          <p:cNvSpPr>
            <a:spLocks noChangeArrowheads="1"/>
          </p:cNvSpPr>
          <p:nvPr/>
        </p:nvSpPr>
        <p:spPr bwMode="auto">
          <a:xfrm>
            <a:off x="6623050" y="4875213"/>
            <a:ext cx="152400" cy="152400"/>
          </a:xfrm>
          <a:prstGeom prst="ellipse">
            <a:avLst/>
          </a:prstGeom>
          <a:solidFill>
            <a:schemeClr val="tx1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TW" altLang="en-US"/>
          </a:p>
        </p:txBody>
      </p:sp>
      <p:sp>
        <p:nvSpPr>
          <p:cNvPr id="38934" name="Oval 12"/>
          <p:cNvSpPr>
            <a:spLocks noChangeArrowheads="1"/>
          </p:cNvSpPr>
          <p:nvPr/>
        </p:nvSpPr>
        <p:spPr bwMode="auto">
          <a:xfrm>
            <a:off x="7232650" y="4875213"/>
            <a:ext cx="152400" cy="152400"/>
          </a:xfrm>
          <a:prstGeom prst="ellipse">
            <a:avLst/>
          </a:prstGeom>
          <a:solidFill>
            <a:schemeClr val="tx1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TW" altLang="en-US"/>
          </a:p>
        </p:txBody>
      </p:sp>
      <p:sp>
        <p:nvSpPr>
          <p:cNvPr id="38935" name="Oval 13"/>
          <p:cNvSpPr>
            <a:spLocks noChangeArrowheads="1"/>
          </p:cNvSpPr>
          <p:nvPr/>
        </p:nvSpPr>
        <p:spPr bwMode="auto">
          <a:xfrm>
            <a:off x="7918450" y="4875213"/>
            <a:ext cx="152400" cy="152400"/>
          </a:xfrm>
          <a:prstGeom prst="ellipse">
            <a:avLst/>
          </a:prstGeom>
          <a:solidFill>
            <a:schemeClr val="tx1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TW" altLang="en-US"/>
          </a:p>
        </p:txBody>
      </p:sp>
      <p:sp>
        <p:nvSpPr>
          <p:cNvPr id="38936" name="Line 14"/>
          <p:cNvSpPr>
            <a:spLocks noChangeShapeType="1"/>
          </p:cNvSpPr>
          <p:nvPr/>
        </p:nvSpPr>
        <p:spPr bwMode="auto">
          <a:xfrm flipV="1">
            <a:off x="6089650" y="3579813"/>
            <a:ext cx="1371600" cy="13716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8937" name="Line 15"/>
          <p:cNvSpPr>
            <a:spLocks noChangeShapeType="1"/>
          </p:cNvSpPr>
          <p:nvPr/>
        </p:nvSpPr>
        <p:spPr bwMode="auto">
          <a:xfrm flipV="1">
            <a:off x="6089650" y="3579813"/>
            <a:ext cx="0" cy="1371600"/>
          </a:xfrm>
          <a:prstGeom prst="line">
            <a:avLst/>
          </a:prstGeom>
          <a:noFill/>
          <a:ln w="158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8938" name="Arc 16"/>
          <p:cNvSpPr>
            <a:spLocks/>
          </p:cNvSpPr>
          <p:nvPr/>
        </p:nvSpPr>
        <p:spPr bwMode="auto">
          <a:xfrm>
            <a:off x="5937250" y="4570413"/>
            <a:ext cx="422275" cy="230187"/>
          </a:xfrm>
          <a:custGeom>
            <a:avLst/>
            <a:gdLst>
              <a:gd name="T0" fmla="*/ 2147483647 w 19959"/>
              <a:gd name="T1" fmla="*/ 0 h 20653"/>
              <a:gd name="T2" fmla="*/ 2147483647 w 19959"/>
              <a:gd name="T3" fmla="*/ 2147483647 h 20653"/>
              <a:gd name="T4" fmla="*/ 0 w 19959"/>
              <a:gd name="T5" fmla="*/ 2147483647 h 20653"/>
              <a:gd name="T6" fmla="*/ 0 60000 65536"/>
              <a:gd name="T7" fmla="*/ 0 60000 65536"/>
              <a:gd name="T8" fmla="*/ 0 60000 65536"/>
              <a:gd name="T9" fmla="*/ 0 w 19959"/>
              <a:gd name="T10" fmla="*/ 0 h 20653"/>
              <a:gd name="T11" fmla="*/ 19959 w 19959"/>
              <a:gd name="T12" fmla="*/ 20653 h 206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959" h="20653" fill="none" extrusionOk="0">
                <a:moveTo>
                  <a:pt x="6326" y="0"/>
                </a:moveTo>
                <a:cubicBezTo>
                  <a:pt x="12493" y="1889"/>
                  <a:pt x="17492" y="6434"/>
                  <a:pt x="19958" y="12394"/>
                </a:cubicBezTo>
              </a:path>
              <a:path w="19959" h="20653" stroke="0" extrusionOk="0">
                <a:moveTo>
                  <a:pt x="6326" y="0"/>
                </a:moveTo>
                <a:cubicBezTo>
                  <a:pt x="12493" y="1889"/>
                  <a:pt x="17492" y="6434"/>
                  <a:pt x="19958" y="12394"/>
                </a:cubicBezTo>
                <a:lnTo>
                  <a:pt x="0" y="20653"/>
                </a:lnTo>
                <a:close/>
              </a:path>
            </a:pathLst>
          </a:cu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38916" name="Object 17"/>
          <p:cNvGraphicFramePr>
            <a:graphicFrameLocks noChangeAspect="1"/>
          </p:cNvGraphicFramePr>
          <p:nvPr/>
        </p:nvGraphicFramePr>
        <p:xfrm>
          <a:off x="6157913" y="4325938"/>
          <a:ext cx="214312" cy="273050"/>
        </p:xfrm>
        <a:graphic>
          <a:graphicData uri="http://schemas.openxmlformats.org/presentationml/2006/ole">
            <p:oleObj spid="_x0000_s78852" name="Equation" r:id="rId5" imgW="139680" imgH="177480" progId="Equation.3">
              <p:embed/>
            </p:oleObj>
          </a:graphicData>
        </a:graphic>
      </p:graphicFrame>
      <p:graphicFrame>
        <p:nvGraphicFramePr>
          <p:cNvPr id="38917" name="Object 18"/>
          <p:cNvGraphicFramePr>
            <a:graphicFrameLocks noChangeAspect="1"/>
          </p:cNvGraphicFramePr>
          <p:nvPr/>
        </p:nvGraphicFramePr>
        <p:xfrm>
          <a:off x="6575425" y="4014788"/>
          <a:ext cx="242888" cy="269875"/>
        </p:xfrm>
        <a:graphic>
          <a:graphicData uri="http://schemas.openxmlformats.org/presentationml/2006/ole">
            <p:oleObj spid="_x0000_s78853" name="Equation" r:id="rId6" imgW="114120" imgH="126720" progId="Equation.3">
              <p:embed/>
            </p:oleObj>
          </a:graphicData>
        </a:graphic>
      </p:graphicFrame>
      <p:graphicFrame>
        <p:nvGraphicFramePr>
          <p:cNvPr id="38918" name="Object 19"/>
          <p:cNvGraphicFramePr>
            <a:graphicFrameLocks noChangeAspect="1"/>
          </p:cNvGraphicFramePr>
          <p:nvPr/>
        </p:nvGraphicFramePr>
        <p:xfrm>
          <a:off x="7537450" y="3427413"/>
          <a:ext cx="195263" cy="195262"/>
        </p:xfrm>
        <a:graphic>
          <a:graphicData uri="http://schemas.openxmlformats.org/presentationml/2006/ole">
            <p:oleObj spid="_x0000_s78854" name="Equation" r:id="rId7" imgW="126720" imgH="126720" progId="Equation.3">
              <p:embed/>
            </p:oleObj>
          </a:graphicData>
        </a:graphic>
      </p:graphicFrame>
      <p:graphicFrame>
        <p:nvGraphicFramePr>
          <p:cNvPr id="38919" name="Object 20"/>
          <p:cNvGraphicFramePr>
            <a:graphicFrameLocks noChangeAspect="1"/>
          </p:cNvGraphicFramePr>
          <p:nvPr/>
        </p:nvGraphicFramePr>
        <p:xfrm>
          <a:off x="5784850" y="5103813"/>
          <a:ext cx="603250" cy="273050"/>
        </p:xfrm>
        <a:graphic>
          <a:graphicData uri="http://schemas.openxmlformats.org/presentationml/2006/ole">
            <p:oleObj spid="_x0000_s78855" name="Equation" r:id="rId8" imgW="393480" imgH="177480" progId="Equation.3">
              <p:embed/>
            </p:oleObj>
          </a:graphicData>
        </a:graphic>
      </p:graphicFrame>
      <p:graphicFrame>
        <p:nvGraphicFramePr>
          <p:cNvPr id="38920" name="Object 21"/>
          <p:cNvGraphicFramePr>
            <a:graphicFrameLocks noChangeAspect="1"/>
          </p:cNvGraphicFramePr>
          <p:nvPr/>
        </p:nvGraphicFramePr>
        <p:xfrm>
          <a:off x="4565650" y="5103813"/>
          <a:ext cx="369888" cy="254000"/>
        </p:xfrm>
        <a:graphic>
          <a:graphicData uri="http://schemas.openxmlformats.org/presentationml/2006/ole">
            <p:oleObj spid="_x0000_s78856" name="Equation" r:id="rId9" imgW="241200" imgH="164880" progId="Equation.3">
              <p:embed/>
            </p:oleObj>
          </a:graphicData>
        </a:graphic>
      </p:graphicFrame>
      <p:graphicFrame>
        <p:nvGraphicFramePr>
          <p:cNvPr id="38921" name="Object 22"/>
          <p:cNvGraphicFramePr>
            <a:graphicFrameLocks noChangeAspect="1"/>
          </p:cNvGraphicFramePr>
          <p:nvPr/>
        </p:nvGraphicFramePr>
        <p:xfrm>
          <a:off x="5251450" y="5103813"/>
          <a:ext cx="330200" cy="254000"/>
        </p:xfrm>
        <a:graphic>
          <a:graphicData uri="http://schemas.openxmlformats.org/presentationml/2006/ole">
            <p:oleObj spid="_x0000_s78857" name="Equation" r:id="rId10" imgW="215640" imgH="164880" progId="Equation.3">
              <p:embed/>
            </p:oleObj>
          </a:graphicData>
        </a:graphic>
      </p:graphicFrame>
      <p:graphicFrame>
        <p:nvGraphicFramePr>
          <p:cNvPr id="38922" name="Object 23"/>
          <p:cNvGraphicFramePr>
            <a:graphicFrameLocks noChangeAspect="1"/>
          </p:cNvGraphicFramePr>
          <p:nvPr/>
        </p:nvGraphicFramePr>
        <p:xfrm>
          <a:off x="6623050" y="5103813"/>
          <a:ext cx="155575" cy="254000"/>
        </p:xfrm>
        <a:graphic>
          <a:graphicData uri="http://schemas.openxmlformats.org/presentationml/2006/ole">
            <p:oleObj spid="_x0000_s78858" name="Equation" r:id="rId11" imgW="101520" imgH="164880" progId="Equation.3">
              <p:embed/>
            </p:oleObj>
          </a:graphicData>
        </a:graphic>
      </p:graphicFrame>
      <p:graphicFrame>
        <p:nvGraphicFramePr>
          <p:cNvPr id="38923" name="Object 24"/>
          <p:cNvGraphicFramePr>
            <a:graphicFrameLocks noChangeAspect="1"/>
          </p:cNvGraphicFramePr>
          <p:nvPr/>
        </p:nvGraphicFramePr>
        <p:xfrm>
          <a:off x="7232650" y="5103813"/>
          <a:ext cx="193675" cy="254000"/>
        </p:xfrm>
        <a:graphic>
          <a:graphicData uri="http://schemas.openxmlformats.org/presentationml/2006/ole">
            <p:oleObj spid="_x0000_s78859" name="Equation" r:id="rId12" imgW="126720" imgH="164880" progId="Equation.3">
              <p:embed/>
            </p:oleObj>
          </a:graphicData>
        </a:graphic>
      </p:graphicFrame>
      <p:graphicFrame>
        <p:nvGraphicFramePr>
          <p:cNvPr id="38924" name="Object 25"/>
          <p:cNvGraphicFramePr>
            <a:graphicFrameLocks noChangeAspect="1"/>
          </p:cNvGraphicFramePr>
          <p:nvPr/>
        </p:nvGraphicFramePr>
        <p:xfrm>
          <a:off x="7918450" y="5103813"/>
          <a:ext cx="176213" cy="273050"/>
        </p:xfrm>
        <a:graphic>
          <a:graphicData uri="http://schemas.openxmlformats.org/presentationml/2006/ole">
            <p:oleObj spid="_x0000_s78860" name="Equation" r:id="rId13" imgW="114120" imgH="177480" progId="Equation.3">
              <p:embed/>
            </p:oleObj>
          </a:graphicData>
        </a:graphic>
      </p:graphicFrame>
      <p:sp>
        <p:nvSpPr>
          <p:cNvPr id="38939" name="Line 27"/>
          <p:cNvSpPr>
            <a:spLocks noChangeShapeType="1"/>
          </p:cNvSpPr>
          <p:nvPr/>
        </p:nvSpPr>
        <p:spPr bwMode="auto">
          <a:xfrm>
            <a:off x="4787900" y="4581525"/>
            <a:ext cx="0" cy="2873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940" name="Line 28"/>
          <p:cNvSpPr>
            <a:spLocks noChangeShapeType="1"/>
          </p:cNvSpPr>
          <p:nvPr/>
        </p:nvSpPr>
        <p:spPr bwMode="auto">
          <a:xfrm>
            <a:off x="5472113" y="4581525"/>
            <a:ext cx="0" cy="2873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941" name="Line 29"/>
          <p:cNvSpPr>
            <a:spLocks noChangeShapeType="1"/>
          </p:cNvSpPr>
          <p:nvPr/>
        </p:nvSpPr>
        <p:spPr bwMode="auto">
          <a:xfrm>
            <a:off x="4797425" y="4733925"/>
            <a:ext cx="674688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942" name="Text Box 30"/>
          <p:cNvSpPr txBox="1">
            <a:spLocks noChangeArrowheads="1"/>
          </p:cNvSpPr>
          <p:nvPr/>
        </p:nvSpPr>
        <p:spPr bwMode="auto">
          <a:xfrm>
            <a:off x="4932363" y="4411663"/>
            <a:ext cx="360362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 i="1"/>
              <a:t>d</a:t>
            </a:r>
          </a:p>
        </p:txBody>
      </p:sp>
      <p:sp>
        <p:nvSpPr>
          <p:cNvPr id="38943" name="Oval 31"/>
          <p:cNvSpPr>
            <a:spLocks noChangeArrowheads="1"/>
          </p:cNvSpPr>
          <p:nvPr/>
        </p:nvSpPr>
        <p:spPr bwMode="auto">
          <a:xfrm>
            <a:off x="7362825" y="3519488"/>
            <a:ext cx="152400" cy="152400"/>
          </a:xfrm>
          <a:prstGeom prst="ellipse">
            <a:avLst/>
          </a:prstGeom>
          <a:solidFill>
            <a:schemeClr val="tx1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TW" altLang="en-US"/>
          </a:p>
        </p:txBody>
      </p:sp>
      <p:sp>
        <p:nvSpPr>
          <p:cNvPr id="38944" name="Line 32"/>
          <p:cNvSpPr>
            <a:spLocks noChangeShapeType="1"/>
          </p:cNvSpPr>
          <p:nvPr/>
        </p:nvSpPr>
        <p:spPr bwMode="auto">
          <a:xfrm flipV="1">
            <a:off x="6732588" y="3654425"/>
            <a:ext cx="674687" cy="12144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38925" name="Object 33"/>
          <p:cNvGraphicFramePr>
            <a:graphicFrameLocks noChangeAspect="1"/>
          </p:cNvGraphicFramePr>
          <p:nvPr/>
        </p:nvGraphicFramePr>
        <p:xfrm>
          <a:off x="6962775" y="4281488"/>
          <a:ext cx="296863" cy="407987"/>
        </p:xfrm>
        <a:graphic>
          <a:graphicData uri="http://schemas.openxmlformats.org/presentationml/2006/ole">
            <p:oleObj spid="_x0000_s78861" name="方程式" r:id="rId14" imgW="164880" imgH="228600" progId="Equation.3">
              <p:embed/>
            </p:oleObj>
          </a:graphicData>
        </a:graphic>
      </p:graphicFrame>
      <p:sp>
        <p:nvSpPr>
          <p:cNvPr id="38945" name="Text Box 34"/>
          <p:cNvSpPr txBox="1">
            <a:spLocks noChangeArrowheads="1"/>
          </p:cNvSpPr>
          <p:nvPr/>
        </p:nvSpPr>
        <p:spPr bwMode="auto">
          <a:xfrm>
            <a:off x="836613" y="2619375"/>
            <a:ext cx="4500562" cy="13382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TW" sz="1800" u="sng"/>
              <a:t>Assumptions</a:t>
            </a:r>
          </a:p>
          <a:p>
            <a:pPr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en-US" altLang="zh-TW" sz="1800"/>
              <a:t> Uniform Linear Array (ULA) with spacing </a:t>
            </a:r>
            <a:r>
              <a:rPr lang="en-US" altLang="zh-TW" sz="1800" i="1"/>
              <a:t>d</a:t>
            </a:r>
            <a:endParaRPr lang="en-US" altLang="zh-TW" sz="1800"/>
          </a:p>
          <a:p>
            <a:pPr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en-US" altLang="zh-TW" sz="1800"/>
              <a:t> Point sources </a:t>
            </a:r>
          </a:p>
          <a:p>
            <a:pPr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en-US" altLang="zh-TW" sz="1800"/>
              <a:t> Time harmonic field</a:t>
            </a:r>
          </a:p>
          <a:p>
            <a:pPr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en-US" altLang="zh-TW" sz="1800"/>
              <a:t> Farfield approximation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6AB00FA-12F3-4D4B-85EB-60E99859B1E0}" type="slidenum">
              <a:rPr lang="en-US" altLang="zh-TW" smtClean="0">
                <a:ea typeface="新細明體" charset="-120"/>
              </a:rPr>
              <a:pPr/>
              <a:t>68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9941" name="Text Box 2"/>
          <p:cNvSpPr txBox="1">
            <a:spLocks noChangeArrowheads="1"/>
          </p:cNvSpPr>
          <p:nvPr/>
        </p:nvSpPr>
        <p:spPr bwMode="auto">
          <a:xfrm>
            <a:off x="671513" y="1666875"/>
            <a:ext cx="2009775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/>
              <a:t>In the </a:t>
            </a:r>
            <a:r>
              <a:rPr lang="en-US" altLang="zh-TW">
                <a:solidFill>
                  <a:srgbClr val="FF0000"/>
                </a:solidFill>
              </a:rPr>
              <a:t>farfield</a:t>
            </a:r>
            <a:r>
              <a:rPr lang="en-US" altLang="zh-TW"/>
              <a:t>,</a:t>
            </a:r>
          </a:p>
        </p:txBody>
      </p:sp>
      <p:graphicFrame>
        <p:nvGraphicFramePr>
          <p:cNvPr id="39938" name="Object 3"/>
          <p:cNvGraphicFramePr>
            <a:graphicFrameLocks noChangeAspect="1"/>
          </p:cNvGraphicFramePr>
          <p:nvPr/>
        </p:nvGraphicFramePr>
        <p:xfrm>
          <a:off x="952500" y="2132013"/>
          <a:ext cx="6462713" cy="2827337"/>
        </p:xfrm>
        <a:graphic>
          <a:graphicData uri="http://schemas.openxmlformats.org/presentationml/2006/ole">
            <p:oleObj spid="_x0000_s79874" name="Equation" r:id="rId3" imgW="3136680" imgH="1371600" progId="Equation.DSMT4">
              <p:embed/>
            </p:oleObj>
          </a:graphicData>
        </a:graphic>
      </p:graphicFrame>
      <p:graphicFrame>
        <p:nvGraphicFramePr>
          <p:cNvPr id="39939" name="Object 6"/>
          <p:cNvGraphicFramePr>
            <a:graphicFrameLocks noChangeAspect="1"/>
          </p:cNvGraphicFramePr>
          <p:nvPr/>
        </p:nvGraphicFramePr>
        <p:xfrm>
          <a:off x="984250" y="5094288"/>
          <a:ext cx="7683500" cy="1497012"/>
        </p:xfrm>
        <a:graphic>
          <a:graphicData uri="http://schemas.openxmlformats.org/presentationml/2006/ole">
            <p:oleObj spid="_x0000_s79875" name="Equation" r:id="rId4" imgW="4305240" imgH="8380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7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2BBCD3-8E5C-46A8-BEB9-1CE5312DD150}" type="slidenum">
              <a:rPr lang="en-US" altLang="zh-TW" smtClean="0">
                <a:ea typeface="新細明體" charset="-120"/>
              </a:rPr>
              <a:pPr/>
              <a:t>69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1304925" y="1736725"/>
          <a:ext cx="3062288" cy="892175"/>
        </p:xfrm>
        <a:graphic>
          <a:graphicData uri="http://schemas.openxmlformats.org/presentationml/2006/ole">
            <p:oleObj spid="_x0000_s80898" name="Equation" r:id="rId3" imgW="1485720" imgH="431640" progId="Equation.DSMT4">
              <p:embed/>
            </p:oleObj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1317625" y="2754313"/>
          <a:ext cx="3848100" cy="814387"/>
        </p:xfrm>
        <a:graphic>
          <a:graphicData uri="http://schemas.openxmlformats.org/presentationml/2006/ole">
            <p:oleObj spid="_x0000_s80899" name="Equation" r:id="rId4" imgW="1866600" imgH="393480" progId="Equation.DSMT4">
              <p:embed/>
            </p:oleObj>
          </a:graphicData>
        </a:graphic>
      </p:graphicFrame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1314450" y="3654425"/>
          <a:ext cx="6367463" cy="387350"/>
        </p:xfrm>
        <a:graphic>
          <a:graphicData uri="http://schemas.openxmlformats.org/presentationml/2006/ole">
            <p:oleObj spid="_x0000_s80900" name="Equation" r:id="rId5" imgW="3340080" imgH="203040" progId="Equation.DSMT4">
              <p:embed/>
            </p:oleObj>
          </a:graphicData>
        </a:graphic>
      </p:graphicFrame>
      <p:sp>
        <p:nvSpPr>
          <p:cNvPr id="40968" name="Text Box 10"/>
          <p:cNvSpPr txBox="1">
            <a:spLocks noChangeArrowheads="1"/>
          </p:cNvSpPr>
          <p:nvPr/>
        </p:nvSpPr>
        <p:spPr bwMode="auto">
          <a:xfrm>
            <a:off x="5788025" y="2033588"/>
            <a:ext cx="2339975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(forward transform)</a:t>
            </a:r>
          </a:p>
        </p:txBody>
      </p:sp>
      <p:sp>
        <p:nvSpPr>
          <p:cNvPr id="40969" name="Text Box 11"/>
          <p:cNvSpPr txBox="1">
            <a:spLocks noChangeArrowheads="1"/>
          </p:cNvSpPr>
          <p:nvPr/>
        </p:nvSpPr>
        <p:spPr bwMode="auto">
          <a:xfrm>
            <a:off x="5786438" y="2987675"/>
            <a:ext cx="2339975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(inverse transform)</a:t>
            </a:r>
          </a:p>
        </p:txBody>
      </p:sp>
      <p:sp>
        <p:nvSpPr>
          <p:cNvPr id="40970" name="Text Box 14"/>
          <p:cNvSpPr txBox="1">
            <a:spLocks noChangeArrowheads="1"/>
          </p:cNvSpPr>
          <p:nvPr/>
        </p:nvSpPr>
        <p:spPr bwMode="auto">
          <a:xfrm>
            <a:off x="1016000" y="728663"/>
            <a:ext cx="6256338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3200"/>
              <a:t>DSP analogy: spatial filter</a:t>
            </a:r>
          </a:p>
        </p:txBody>
      </p:sp>
      <p:graphicFrame>
        <p:nvGraphicFramePr>
          <p:cNvPr id="40965" name="Object 16"/>
          <p:cNvGraphicFramePr>
            <a:graphicFrameLocks noChangeAspect="1"/>
          </p:cNvGraphicFramePr>
          <p:nvPr>
            <p:ph sz="half" idx="1"/>
          </p:nvPr>
        </p:nvGraphicFramePr>
        <p:xfrm>
          <a:off x="2276475" y="4689475"/>
          <a:ext cx="5716588" cy="617538"/>
        </p:xfrm>
        <a:graphic>
          <a:graphicData uri="http://schemas.openxmlformats.org/presentationml/2006/ole">
            <p:oleObj spid="_x0000_s80901" name="Equation" r:id="rId6" imgW="4000320" imgH="431640" progId="Equation.DSMT4">
              <p:embed/>
            </p:oleObj>
          </a:graphicData>
        </a:graphic>
      </p:graphicFrame>
      <p:sp>
        <p:nvSpPr>
          <p:cNvPr id="40971" name="Text Box 22"/>
          <p:cNvSpPr txBox="1">
            <a:spLocks noChangeArrowheads="1"/>
          </p:cNvSpPr>
          <p:nvPr/>
        </p:nvSpPr>
        <p:spPr bwMode="auto">
          <a:xfrm>
            <a:off x="1106488" y="4059238"/>
            <a:ext cx="7561262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The preceding transform pair is readily compared with the following discrete-time Fourier transform (DTFT) pair: </a:t>
            </a:r>
          </a:p>
        </p:txBody>
      </p:sp>
      <p:graphicFrame>
        <p:nvGraphicFramePr>
          <p:cNvPr id="40966" name="Object 23"/>
          <p:cNvGraphicFramePr>
            <a:graphicFrameLocks noChangeAspect="1"/>
          </p:cNvGraphicFramePr>
          <p:nvPr>
            <p:ph sz="half" idx="2"/>
          </p:nvPr>
        </p:nvGraphicFramePr>
        <p:xfrm>
          <a:off x="2232025" y="5297488"/>
          <a:ext cx="5130800" cy="652462"/>
        </p:xfrm>
        <a:graphic>
          <a:graphicData uri="http://schemas.openxmlformats.org/presentationml/2006/ole">
            <p:oleObj spid="_x0000_s80902" name="Equation" r:id="rId7" imgW="3593880" imgH="457200" progId="Equation.DSMT4">
              <p:embed/>
            </p:oleObj>
          </a:graphicData>
        </a:graphic>
      </p:graphicFrame>
      <p:sp>
        <p:nvSpPr>
          <p:cNvPr id="40972" name="Text Box 26"/>
          <p:cNvSpPr txBox="1">
            <a:spLocks noChangeArrowheads="1"/>
          </p:cNvSpPr>
          <p:nvPr/>
        </p:nvSpPr>
        <p:spPr bwMode="auto">
          <a:xfrm>
            <a:off x="2141538" y="5994400"/>
            <a:ext cx="6075362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>
                <a:solidFill>
                  <a:srgbClr val="FF0000"/>
                </a:solidFill>
                <a:sym typeface="Wingdings" pitchFamily="2" charset="2"/>
              </a:rPr>
              <a:t>Array is a “spatial filter”.</a:t>
            </a:r>
            <a:endParaRPr lang="en-US" altLang="zh-TW">
              <a:solidFill>
                <a:srgbClr val="FF0000"/>
              </a:solidFill>
            </a:endParaRPr>
          </a:p>
        </p:txBody>
      </p:sp>
      <p:sp>
        <p:nvSpPr>
          <p:cNvPr id="82971" name="AutoShape 27"/>
          <p:cNvSpPr>
            <a:spLocks noChangeArrowheads="1"/>
          </p:cNvSpPr>
          <p:nvPr/>
        </p:nvSpPr>
        <p:spPr bwMode="auto">
          <a:xfrm>
            <a:off x="1871663" y="6084888"/>
            <a:ext cx="225425" cy="223837"/>
          </a:xfrm>
          <a:prstGeom prst="star5">
            <a:avLst/>
          </a:prstGeom>
          <a:solidFill>
            <a:srgbClr val="00CC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3FC6C20-3ACE-4590-8E64-82E28CC00936}" type="slidenum">
              <a:rPr lang="en-US" altLang="zh-TW" smtClean="0">
                <a:ea typeface="新細明體" charset="-120"/>
              </a:rPr>
              <a:pPr/>
              <a:t>7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41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dirty="0" smtClean="0"/>
              <a:t>Definitions of acoustical quantities</a:t>
            </a:r>
            <a:endParaRPr lang="en-US" altLang="zh-TW" dirty="0" smtClean="0">
              <a:ea typeface="全真中隸書" pitchFamily="49" charset="-120"/>
            </a:endParaRP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726678" y="1831975"/>
          <a:ext cx="4997450" cy="1146175"/>
        </p:xfrm>
        <a:graphic>
          <a:graphicData uri="http://schemas.openxmlformats.org/presentationml/2006/ole">
            <p:oleObj spid="_x0000_s3074" name="Equation" r:id="rId3" imgW="2933640" imgH="672840" progId="Equation.DSMT4">
              <p:embed/>
            </p:oleObj>
          </a:graphicData>
        </a:graphic>
      </p:graphicFrame>
      <p:graphicFrame>
        <p:nvGraphicFramePr>
          <p:cNvPr id="4099" name="Object 5"/>
          <p:cNvGraphicFramePr>
            <a:graphicFrameLocks noChangeAspect="1"/>
          </p:cNvGraphicFramePr>
          <p:nvPr/>
        </p:nvGraphicFramePr>
        <p:xfrm>
          <a:off x="715442" y="3271838"/>
          <a:ext cx="4792662" cy="1165225"/>
        </p:xfrm>
        <a:graphic>
          <a:graphicData uri="http://schemas.openxmlformats.org/presentationml/2006/ole">
            <p:oleObj spid="_x0000_s3075" name="方程式" r:id="rId4" imgW="2768400" imgH="672840" progId="Equation.3">
              <p:embed/>
            </p:oleObj>
          </a:graphicData>
        </a:graphic>
      </p:graphicFrame>
      <p:graphicFrame>
        <p:nvGraphicFramePr>
          <p:cNvPr id="4100" name="Object 6"/>
          <p:cNvGraphicFramePr>
            <a:graphicFrameLocks noChangeAspect="1"/>
          </p:cNvGraphicFramePr>
          <p:nvPr/>
        </p:nvGraphicFramePr>
        <p:xfrm>
          <a:off x="827584" y="4724400"/>
          <a:ext cx="5299075" cy="1165225"/>
        </p:xfrm>
        <a:graphic>
          <a:graphicData uri="http://schemas.openxmlformats.org/presentationml/2006/ole">
            <p:oleObj spid="_x0000_s3076" name="Equation" r:id="rId5" imgW="3060360" imgH="672840" progId="Equation.DSMT4">
              <p:embed/>
            </p:oleObj>
          </a:graphicData>
        </a:graphic>
      </p:graphicFrame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5795963" y="1773238"/>
            <a:ext cx="2881312" cy="2868612"/>
          </a:xfrm>
          <a:prstGeom prst="rect">
            <a:avLst/>
          </a:prstGeom>
          <a:noFill/>
          <a:ln w="12700" cap="sq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TW" sz="1600" dirty="0">
                <a:solidFill>
                  <a:schemeClr val="tx1"/>
                </a:solidFill>
                <a:ea typeface="新細明體" pitchFamily="18" charset="-120"/>
              </a:rPr>
              <a:t>Note:</a:t>
            </a:r>
          </a:p>
          <a:p>
            <a:pPr algn="just">
              <a:spcBef>
                <a:spcPct val="50000"/>
              </a:spcBef>
              <a:buFontTx/>
              <a:buBlip>
                <a:blip r:embed="rId6"/>
              </a:buBlip>
              <a:defRPr/>
            </a:pPr>
            <a:r>
              <a:rPr kumimoji="1" lang="en-US" altLang="zh-TW" sz="1600" dirty="0">
                <a:solidFill>
                  <a:schemeClr val="tx1"/>
                </a:solidFill>
                <a:ea typeface="新細明體" pitchFamily="18" charset="-120"/>
              </a:rPr>
              <a:t> The term “</a:t>
            </a:r>
            <a:r>
              <a:rPr kumimoji="1" lang="en-US" altLang="zh-TW" sz="1600" dirty="0">
                <a:solidFill>
                  <a:srgbClr val="FF3300"/>
                </a:solidFill>
                <a:ea typeface="新細明體" pitchFamily="18" charset="-120"/>
              </a:rPr>
              <a:t>particle</a:t>
            </a:r>
            <a:r>
              <a:rPr kumimoji="1" lang="en-US" altLang="zh-TW" sz="1600" dirty="0">
                <a:solidFill>
                  <a:schemeClr val="tx1"/>
                </a:solidFill>
                <a:ea typeface="新細明體" pitchFamily="18" charset="-120"/>
              </a:rPr>
              <a:t>”  only refers to a volume element in the continuum, and not really a molecule.</a:t>
            </a:r>
          </a:p>
          <a:p>
            <a:pPr algn="just">
              <a:spcBef>
                <a:spcPct val="50000"/>
              </a:spcBef>
              <a:buFontTx/>
              <a:buBlip>
                <a:blip r:embed="rId6"/>
              </a:buBlip>
              <a:defRPr/>
            </a:pPr>
            <a:r>
              <a:rPr kumimoji="1" lang="en-US" altLang="zh-TW" sz="1600" dirty="0">
                <a:solidFill>
                  <a:schemeClr val="tx1"/>
                </a:solidFill>
                <a:ea typeface="新細明體" pitchFamily="18" charset="-120"/>
              </a:rPr>
              <a:t> It is only the</a:t>
            </a:r>
            <a:r>
              <a:rPr kumimoji="1" lang="en-US" altLang="zh-TW" sz="1600" dirty="0">
                <a:solidFill>
                  <a:srgbClr val="FF3300"/>
                </a:solidFill>
                <a:ea typeface="新細明體" pitchFamily="18" charset="-120"/>
              </a:rPr>
              <a:t> perturbation</a:t>
            </a:r>
            <a:r>
              <a:rPr kumimoji="1" lang="en-US" altLang="zh-TW" sz="1600" dirty="0">
                <a:solidFill>
                  <a:schemeClr val="tx1"/>
                </a:solidFill>
                <a:ea typeface="新細明體" pitchFamily="18" charset="-120"/>
              </a:rPr>
              <a:t> (ac), but not the static part (dc), that gives rise to the sensation of sound</a:t>
            </a:r>
            <a:r>
              <a:rPr kumimoji="1" lang="en-US" altLang="zh-TW" sz="1400" dirty="0">
                <a:solidFill>
                  <a:schemeClr val="tx1"/>
                </a:solidFill>
                <a:ea typeface="新細明體" pitchFamily="18" charset="-120"/>
              </a:rPr>
              <a:t>.</a:t>
            </a:r>
          </a:p>
          <a:p>
            <a:pPr>
              <a:spcBef>
                <a:spcPct val="50000"/>
              </a:spcBef>
              <a:defRPr/>
            </a:pPr>
            <a:r>
              <a:rPr kumimoji="1" lang="en-US" altLang="zh-TW" sz="1400" dirty="0">
                <a:solidFill>
                  <a:schemeClr val="tx1"/>
                </a:solidFill>
                <a:ea typeface="新細明體" pitchFamily="18" charset="-120"/>
              </a:rPr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6A4A45C-D112-48BD-84F5-BFC943DABFDA}" type="slidenum">
              <a:rPr lang="en-US" altLang="zh-TW" smtClean="0">
                <a:ea typeface="新細明體" charset="-120"/>
              </a:rPr>
              <a:pPr/>
              <a:t>70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41986" name="Object 5"/>
          <p:cNvGraphicFramePr>
            <a:graphicFrameLocks noChangeAspect="1"/>
          </p:cNvGraphicFramePr>
          <p:nvPr/>
        </p:nvGraphicFramePr>
        <p:xfrm>
          <a:off x="881063" y="1763713"/>
          <a:ext cx="7875587" cy="1916112"/>
        </p:xfrm>
        <a:graphic>
          <a:graphicData uri="http://schemas.openxmlformats.org/presentationml/2006/ole">
            <p:oleObj spid="_x0000_s81922" name="Equation" r:id="rId3" imgW="4584600" imgH="1117440" progId="Equation.DSMT4">
              <p:embed/>
            </p:oleObj>
          </a:graphicData>
        </a:graphic>
      </p:graphicFrame>
      <p:graphicFrame>
        <p:nvGraphicFramePr>
          <p:cNvPr id="41987" name="Object 6"/>
          <p:cNvGraphicFramePr>
            <a:graphicFrameLocks noChangeAspect="1"/>
          </p:cNvGraphicFramePr>
          <p:nvPr/>
        </p:nvGraphicFramePr>
        <p:xfrm>
          <a:off x="881063" y="4513263"/>
          <a:ext cx="7232650" cy="715962"/>
        </p:xfrm>
        <a:graphic>
          <a:graphicData uri="http://schemas.openxmlformats.org/presentationml/2006/ole">
            <p:oleObj spid="_x0000_s81923" name="Equation" r:id="rId4" imgW="4356000" imgH="431640" progId="Equation.DSMT4">
              <p:embed/>
            </p:oleObj>
          </a:graphicData>
        </a:graphic>
      </p:graphicFrame>
      <p:sp>
        <p:nvSpPr>
          <p:cNvPr id="41990" name="Text Box 10"/>
          <p:cNvSpPr txBox="1">
            <a:spLocks noChangeArrowheads="1"/>
          </p:cNvSpPr>
          <p:nvPr/>
        </p:nvSpPr>
        <p:spPr bwMode="auto">
          <a:xfrm>
            <a:off x="1016000" y="728663"/>
            <a:ext cx="6256338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3200"/>
              <a:t>DSP analogy: spatial filter</a:t>
            </a:r>
          </a:p>
        </p:txBody>
      </p:sp>
      <p:sp>
        <p:nvSpPr>
          <p:cNvPr id="41991" name="Text Box 15"/>
          <p:cNvSpPr txBox="1">
            <a:spLocks noChangeArrowheads="1"/>
          </p:cNvSpPr>
          <p:nvPr/>
        </p:nvSpPr>
        <p:spPr bwMode="auto">
          <a:xfrm>
            <a:off x="792163" y="3833813"/>
            <a:ext cx="769620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On the other hand, to avoid “spatial aliasing” due to discrete spatial sampling, the following sampling theorem must be complied with:</a:t>
            </a:r>
          </a:p>
        </p:txBody>
      </p:sp>
      <p:graphicFrame>
        <p:nvGraphicFramePr>
          <p:cNvPr id="41988" name="Object 18"/>
          <p:cNvGraphicFramePr>
            <a:graphicFrameLocks noChangeAspect="1"/>
          </p:cNvGraphicFramePr>
          <p:nvPr/>
        </p:nvGraphicFramePr>
        <p:xfrm>
          <a:off x="2178050" y="5634038"/>
          <a:ext cx="4868863" cy="582612"/>
        </p:xfrm>
        <a:graphic>
          <a:graphicData uri="http://schemas.openxmlformats.org/presentationml/2006/ole">
            <p:oleObj spid="_x0000_s81924" name="Equation" r:id="rId5" imgW="2019240" imgH="241200" progId="Equation.DSMT4">
              <p:embed/>
            </p:oleObj>
          </a:graphicData>
        </a:graphic>
      </p:graphicFrame>
      <p:sp>
        <p:nvSpPr>
          <p:cNvPr id="41992" name="Text Box 19"/>
          <p:cNvSpPr txBox="1">
            <a:spLocks noChangeArrowheads="1"/>
          </p:cNvSpPr>
          <p:nvPr/>
        </p:nvSpPr>
        <p:spPr bwMode="auto">
          <a:xfrm>
            <a:off x="836613" y="5237163"/>
            <a:ext cx="728980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In summary, we have the following “half-lambda rule”: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1560" y="379884"/>
            <a:ext cx="7772400" cy="1104900"/>
          </a:xfrm>
        </p:spPr>
        <p:txBody>
          <a:bodyPr>
            <a:normAutofit fontScale="90000"/>
          </a:bodyPr>
          <a:lstStyle/>
          <a:p>
            <a:r>
              <a:rPr lang="en-US" altLang="zh-TW" sz="3600" dirty="0" smtClean="0"/>
              <a:t>A</a:t>
            </a:r>
            <a:r>
              <a:rPr lang="en-US" altLang="zh-TW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nalogy between sound field processing and time signal processing</a:t>
            </a:r>
            <a:endParaRPr lang="zh-TW" altLang="en-US" sz="3600" dirty="0"/>
          </a:p>
        </p:txBody>
      </p:sp>
      <p:graphicFrame>
        <p:nvGraphicFramePr>
          <p:cNvPr id="7" name="內容版面配置區 6"/>
          <p:cNvGraphicFramePr>
            <a:graphicFrameLocks noGrp="1"/>
          </p:cNvGraphicFramePr>
          <p:nvPr>
            <p:ph sz="quarter" idx="2"/>
          </p:nvPr>
        </p:nvGraphicFramePr>
        <p:xfrm>
          <a:off x="1043608" y="1772816"/>
          <a:ext cx="7128792" cy="4392488"/>
        </p:xfrm>
        <a:graphic>
          <a:graphicData uri="http://schemas.openxmlformats.org/drawingml/2006/table">
            <a:tbl>
              <a:tblPr/>
              <a:tblGrid>
                <a:gridCol w="3563868"/>
                <a:gridCol w="3564924"/>
              </a:tblGrid>
              <a:tr h="5490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新細明體"/>
                        </a:rPr>
                        <a:t>time signal processing</a:t>
                      </a:r>
                      <a:endParaRPr lang="zh-TW" sz="1800" kern="100" dirty="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</a:rPr>
                        <a:t>sound field processing</a:t>
                      </a:r>
                      <a:endParaRPr lang="zh-TW" sz="1800" kern="10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5490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sz="1800" kern="100" dirty="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800" kern="10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0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800" kern="10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800" kern="10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0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新細明體"/>
                        </a:rPr>
                        <a:t>sinusoid: </a:t>
                      </a:r>
                      <a:endParaRPr lang="zh-TW" sz="1800" kern="100" dirty="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</a:rPr>
                        <a:t>plane wave: </a:t>
                      </a:r>
                      <a:endParaRPr lang="zh-TW" sz="1800" kern="10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0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</a:rPr>
                        <a:t>temporal filter</a:t>
                      </a:r>
                      <a:endParaRPr lang="zh-TW" sz="1800" kern="10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新細明體"/>
                        </a:rPr>
                        <a:t>spatial filter</a:t>
                      </a:r>
                      <a:endParaRPr lang="zh-TW" sz="1800" kern="100" dirty="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0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</a:rPr>
                        <a:t>frequency response</a:t>
                      </a:r>
                      <a:endParaRPr lang="zh-TW" sz="1800" kern="10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</a:rPr>
                        <a:t>Beam pattern</a:t>
                      </a:r>
                      <a:endParaRPr lang="zh-TW" sz="1800" kern="10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0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</a:rPr>
                        <a:t>impulse response</a:t>
                      </a:r>
                      <a:endParaRPr lang="zh-TW" sz="1800" kern="10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</a:rPr>
                        <a:t>array weight</a:t>
                      </a:r>
                      <a:endParaRPr lang="zh-TW" sz="1800" kern="10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0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細明體"/>
                        </a:rPr>
                        <a:t>sampling rule: </a:t>
                      </a:r>
                      <a:endParaRPr lang="zh-TW" sz="1800" kern="10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新細明體"/>
                        </a:rPr>
                        <a:t>sampling rule: </a:t>
                      </a:r>
                      <a:endParaRPr lang="zh-TW" sz="1800" kern="100" dirty="0">
                        <a:latin typeface="Times New Roman"/>
                        <a:ea typeface="新細明體"/>
                      </a:endParaRPr>
                    </a:p>
                  </a:txBody>
                  <a:tcPr marL="60771" marR="607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5784D-FCE5-4B90-BBEB-84BAA56C2592}" type="slidenum">
              <a:rPr lang="en-US" altLang="zh-TW" smtClean="0"/>
              <a:pPr>
                <a:defRPr/>
              </a:pPr>
              <a:t>71</a:t>
            </a:fld>
            <a:endParaRPr lang="en-US" altLang="zh-TW"/>
          </a:p>
        </p:txBody>
      </p:sp>
      <p:sp>
        <p:nvSpPr>
          <p:cNvPr id="1095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9577" name="Object 9"/>
          <p:cNvGraphicFramePr>
            <a:graphicFrameLocks noChangeAspect="1"/>
          </p:cNvGraphicFramePr>
          <p:nvPr/>
        </p:nvGraphicFramePr>
        <p:xfrm>
          <a:off x="2123728" y="2492896"/>
          <a:ext cx="1110981" cy="288032"/>
        </p:xfrm>
        <a:graphic>
          <a:graphicData uri="http://schemas.openxmlformats.org/presentationml/2006/ole">
            <p:oleObj spid="_x0000_s106498" name="Equation" r:id="rId3" imgW="774364" imgH="203112" progId="Equation.DSMT4">
              <p:embed/>
            </p:oleObj>
          </a:graphicData>
        </a:graphic>
      </p:graphicFrame>
      <p:sp>
        <p:nvSpPr>
          <p:cNvPr id="109580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9579" name="Object 11"/>
          <p:cNvGraphicFramePr>
            <a:graphicFrameLocks noChangeAspect="1"/>
          </p:cNvGraphicFramePr>
          <p:nvPr/>
        </p:nvGraphicFramePr>
        <p:xfrm>
          <a:off x="5652120" y="2492896"/>
          <a:ext cx="1152128" cy="288032"/>
        </p:xfrm>
        <a:graphic>
          <a:graphicData uri="http://schemas.openxmlformats.org/presentationml/2006/ole">
            <p:oleObj spid="_x0000_s106499" name="Equation" r:id="rId4" imgW="799753" imgH="203112" progId="Equation.DSMT4">
              <p:embed/>
            </p:oleObj>
          </a:graphicData>
        </a:graphic>
      </p:graphicFrame>
      <p:sp>
        <p:nvSpPr>
          <p:cNvPr id="1095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9581" name="Object 13"/>
          <p:cNvGraphicFramePr>
            <a:graphicFrameLocks noChangeAspect="1"/>
          </p:cNvGraphicFramePr>
          <p:nvPr/>
        </p:nvGraphicFramePr>
        <p:xfrm>
          <a:off x="2123728" y="2996952"/>
          <a:ext cx="1076330" cy="288032"/>
        </p:xfrm>
        <a:graphic>
          <a:graphicData uri="http://schemas.openxmlformats.org/presentationml/2006/ole">
            <p:oleObj spid="_x0000_s106500" name="Equation" r:id="rId5" imgW="672516" imgH="177646" progId="Equation.DSMT4">
              <p:embed/>
            </p:oleObj>
          </a:graphicData>
        </a:graphic>
      </p:graphicFrame>
      <p:sp>
        <p:nvSpPr>
          <p:cNvPr id="1095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9583" name="Object 15"/>
          <p:cNvGraphicFramePr>
            <a:graphicFrameLocks noChangeAspect="1"/>
          </p:cNvGraphicFramePr>
          <p:nvPr/>
        </p:nvGraphicFramePr>
        <p:xfrm>
          <a:off x="5652120" y="2996952"/>
          <a:ext cx="1320147" cy="360040"/>
        </p:xfrm>
        <a:graphic>
          <a:graphicData uri="http://schemas.openxmlformats.org/presentationml/2006/ole">
            <p:oleObj spid="_x0000_s106501" name="Equation" r:id="rId6" imgW="939392" imgH="253890" progId="Equation.DSMT4">
              <p:embed/>
            </p:oleObj>
          </a:graphicData>
        </a:graphic>
      </p:graphicFrame>
      <p:sp>
        <p:nvSpPr>
          <p:cNvPr id="10958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9585" name="Object 17"/>
          <p:cNvGraphicFramePr>
            <a:graphicFrameLocks noChangeAspect="1"/>
          </p:cNvGraphicFramePr>
          <p:nvPr/>
        </p:nvGraphicFramePr>
        <p:xfrm>
          <a:off x="3203848" y="3501008"/>
          <a:ext cx="370327" cy="288032"/>
        </p:xfrm>
        <a:graphic>
          <a:graphicData uri="http://schemas.openxmlformats.org/presentationml/2006/ole">
            <p:oleObj spid="_x0000_s106502" name="Equation" r:id="rId7" imgW="253780" imgH="203024" progId="Equation.DSMT4">
              <p:embed/>
            </p:oleObj>
          </a:graphicData>
        </a:graphic>
      </p:graphicFrame>
      <p:sp>
        <p:nvSpPr>
          <p:cNvPr id="10958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9587" name="Object 19"/>
          <p:cNvGraphicFramePr>
            <a:graphicFrameLocks noChangeAspect="1"/>
          </p:cNvGraphicFramePr>
          <p:nvPr/>
        </p:nvGraphicFramePr>
        <p:xfrm>
          <a:off x="6876256" y="3501008"/>
          <a:ext cx="634356" cy="360040"/>
        </p:xfrm>
        <a:graphic>
          <a:graphicData uri="http://schemas.openxmlformats.org/presentationml/2006/ole">
            <p:oleObj spid="_x0000_s106503" name="Equation" r:id="rId8" imgW="355292" imgH="203024" progId="Equation.DSMT4">
              <p:embed/>
            </p:oleObj>
          </a:graphicData>
        </a:graphic>
      </p:graphicFrame>
      <p:sp>
        <p:nvSpPr>
          <p:cNvPr id="10650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6504" name="Object 8"/>
          <p:cNvGraphicFramePr>
            <a:graphicFrameLocks noChangeAspect="1"/>
          </p:cNvGraphicFramePr>
          <p:nvPr/>
        </p:nvGraphicFramePr>
        <p:xfrm>
          <a:off x="3563888" y="5733256"/>
          <a:ext cx="792088" cy="301748"/>
        </p:xfrm>
        <a:graphic>
          <a:graphicData uri="http://schemas.openxmlformats.org/presentationml/2006/ole">
            <p:oleObj spid="_x0000_s106504" name="Equation" r:id="rId9" imgW="596900" imgH="228600" progId="Equation.DSMT4">
              <p:embed/>
            </p:oleObj>
          </a:graphicData>
        </a:graphic>
      </p:graphicFrame>
      <p:sp>
        <p:nvSpPr>
          <p:cNvPr id="10650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6506" name="Object 10"/>
          <p:cNvGraphicFramePr>
            <a:graphicFrameLocks noChangeAspect="1"/>
          </p:cNvGraphicFramePr>
          <p:nvPr/>
        </p:nvGraphicFramePr>
        <p:xfrm>
          <a:off x="7092280" y="5733256"/>
          <a:ext cx="894415" cy="288032"/>
        </p:xfrm>
        <a:graphic>
          <a:graphicData uri="http://schemas.openxmlformats.org/presentationml/2006/ole">
            <p:oleObj spid="_x0000_s106506" name="Equation" r:id="rId10" imgW="558558" imgH="177723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5EFABC1-19A3-4E81-ADC2-0B05861ADFEA}" type="slidenum">
              <a:rPr lang="en-US" altLang="zh-TW" smtClean="0">
                <a:ea typeface="新細明體" charset="-120"/>
              </a:rPr>
              <a:pPr/>
              <a:t>72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43010" name="Object 4"/>
          <p:cNvGraphicFramePr>
            <a:graphicFrameLocks noChangeAspect="1"/>
          </p:cNvGraphicFramePr>
          <p:nvPr/>
        </p:nvGraphicFramePr>
        <p:xfrm>
          <a:off x="682625" y="1592263"/>
          <a:ext cx="7985125" cy="3771900"/>
        </p:xfrm>
        <a:graphic>
          <a:graphicData uri="http://schemas.openxmlformats.org/presentationml/2006/ole">
            <p:oleObj spid="_x0000_s82946" name="Equation" r:id="rId3" imgW="3873240" imgH="1828800" progId="Equation.DSMT4">
              <p:embed/>
            </p:oleObj>
          </a:graphicData>
        </a:graphic>
      </p:graphicFrame>
      <p:graphicFrame>
        <p:nvGraphicFramePr>
          <p:cNvPr id="43011" name="Object 5"/>
          <p:cNvGraphicFramePr>
            <a:graphicFrameLocks noChangeAspect="1"/>
          </p:cNvGraphicFramePr>
          <p:nvPr/>
        </p:nvGraphicFramePr>
        <p:xfrm>
          <a:off x="1265238" y="5330825"/>
          <a:ext cx="6232525" cy="977900"/>
        </p:xfrm>
        <a:graphic>
          <a:graphicData uri="http://schemas.openxmlformats.org/presentationml/2006/ole">
            <p:oleObj spid="_x0000_s82947" name="Equation" r:id="rId4" imgW="4051080" imgH="6346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79D831A-3AB5-4E10-B1FE-76FF112F0FC7}" type="slidenum">
              <a:rPr lang="en-US" altLang="zh-TW" smtClean="0">
                <a:ea typeface="新細明體" charset="-120"/>
              </a:rPr>
              <a:pPr/>
              <a:t>73</a:t>
            </a:fld>
            <a:endParaRPr lang="en-US" altLang="zh-TW" smtClean="0">
              <a:ea typeface="新細明體" charset="-120"/>
            </a:endParaRPr>
          </a:p>
        </p:txBody>
      </p:sp>
      <p:pic>
        <p:nvPicPr>
          <p:cNvPr id="4403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6488" y="1330325"/>
            <a:ext cx="6931025" cy="4754563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</p:pic>
      <p:graphicFrame>
        <p:nvGraphicFramePr>
          <p:cNvPr id="44034" name="Object 3"/>
          <p:cNvGraphicFramePr>
            <a:graphicFrameLocks noChangeAspect="1"/>
          </p:cNvGraphicFramePr>
          <p:nvPr/>
        </p:nvGraphicFramePr>
        <p:xfrm>
          <a:off x="5651500" y="5859463"/>
          <a:ext cx="342900" cy="517525"/>
        </p:xfrm>
        <a:graphic>
          <a:graphicData uri="http://schemas.openxmlformats.org/presentationml/2006/ole">
            <p:oleObj spid="_x0000_s83970" name="Equation" r:id="rId4" imgW="253800" imgH="393480" progId="Equation.3">
              <p:embed/>
            </p:oleObj>
          </a:graphicData>
        </a:graphic>
      </p:graphicFrame>
      <p:graphicFrame>
        <p:nvGraphicFramePr>
          <p:cNvPr id="44035" name="Object 4"/>
          <p:cNvGraphicFramePr>
            <a:graphicFrameLocks noChangeAspect="1"/>
          </p:cNvGraphicFramePr>
          <p:nvPr/>
        </p:nvGraphicFramePr>
        <p:xfrm>
          <a:off x="4308475" y="1089025"/>
          <a:ext cx="893763" cy="481013"/>
        </p:xfrm>
        <a:graphic>
          <a:graphicData uri="http://schemas.openxmlformats.org/presentationml/2006/ole">
            <p:oleObj spid="_x0000_s83971" name="Equation" r:id="rId5" imgW="507960" imgH="279360" progId="Equation.3">
              <p:embed/>
            </p:oleObj>
          </a:graphicData>
        </a:graphic>
      </p:graphicFrame>
      <p:sp>
        <p:nvSpPr>
          <p:cNvPr id="44038" name="Text Box 5"/>
          <p:cNvSpPr txBox="1">
            <a:spLocks noChangeArrowheads="1"/>
          </p:cNvSpPr>
          <p:nvPr/>
        </p:nvSpPr>
        <p:spPr bwMode="auto">
          <a:xfrm>
            <a:off x="4616450" y="5949950"/>
            <a:ext cx="36036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i="1"/>
              <a:t>B</a:t>
            </a:r>
          </a:p>
        </p:txBody>
      </p:sp>
      <p:sp>
        <p:nvSpPr>
          <p:cNvPr id="44039" name="Text Box 6"/>
          <p:cNvSpPr txBox="1">
            <a:spLocks noChangeArrowheads="1"/>
          </p:cNvSpPr>
          <p:nvPr/>
        </p:nvSpPr>
        <p:spPr bwMode="auto">
          <a:xfrm>
            <a:off x="2997200" y="2506663"/>
            <a:ext cx="1260475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dirty="0">
                <a:solidFill>
                  <a:srgbClr val="FF0000"/>
                </a:solidFill>
              </a:rPr>
              <a:t>Main lobe</a:t>
            </a:r>
          </a:p>
        </p:txBody>
      </p:sp>
      <p:sp>
        <p:nvSpPr>
          <p:cNvPr id="44040" name="Line 7"/>
          <p:cNvSpPr>
            <a:spLocks noChangeShapeType="1"/>
          </p:cNvSpPr>
          <p:nvPr/>
        </p:nvSpPr>
        <p:spPr bwMode="auto">
          <a:xfrm>
            <a:off x="3536950" y="2798763"/>
            <a:ext cx="990600" cy="58578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2FEDCE7-E9DE-48CC-9876-04D3572045F3}" type="slidenum">
              <a:rPr lang="en-US" altLang="zh-TW" smtClean="0">
                <a:ea typeface="新細明體" charset="-120"/>
              </a:rPr>
              <a:pPr/>
              <a:t>74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1230313" y="1655763"/>
          <a:ext cx="6513512" cy="4657725"/>
        </p:xfrm>
        <a:graphic>
          <a:graphicData uri="http://schemas.openxmlformats.org/presentationml/2006/ole">
            <p:oleObj spid="_x0000_s84994" name="Equation" r:id="rId3" imgW="3873240" imgH="2768400" progId="Equation.DSMT4">
              <p:embed/>
            </p:oleObj>
          </a:graphicData>
        </a:graphic>
      </p:graphicFrame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1106488" y="773113"/>
            <a:ext cx="4186237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3600" b="1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Remarks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EF02209-DB91-45DF-A61B-B524AC574A9A}" type="slidenum">
              <a:rPr lang="en-US" altLang="zh-TW" smtClean="0">
                <a:ea typeface="新細明體" charset="-120"/>
              </a:rPr>
              <a:pPr/>
              <a:t>75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zh-TW" sz="3200" smtClean="0">
                <a:ea typeface="標楷體" pitchFamily="65" charset="-120"/>
              </a:rPr>
              <a:t>屏障活塞</a:t>
            </a:r>
            <a:r>
              <a:rPr lang="zh-TW" altLang="en-US" sz="3200" smtClean="0">
                <a:ea typeface="標楷體" pitchFamily="65" charset="-120"/>
              </a:rPr>
              <a:t> </a:t>
            </a:r>
            <a:r>
              <a:rPr lang="en-US" altLang="zh-TW" sz="3200" smtClean="0">
                <a:ea typeface="標楷體" pitchFamily="65" charset="-120"/>
              </a:rPr>
              <a:t>(The Baffled Piston Model)</a:t>
            </a:r>
          </a:p>
        </p:txBody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endParaRPr lang="zh-TW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</p:txBody>
      </p:sp>
      <p:pic>
        <p:nvPicPr>
          <p:cNvPr id="47110" name="Picture 5" descr="3_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1175" y="1731963"/>
            <a:ext cx="5434013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1" name="Text Box 6"/>
          <p:cNvSpPr txBox="1">
            <a:spLocks noChangeArrowheads="1"/>
          </p:cNvSpPr>
          <p:nvPr/>
        </p:nvSpPr>
        <p:spPr bwMode="auto">
          <a:xfrm>
            <a:off x="920750" y="4419600"/>
            <a:ext cx="3876675" cy="155257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>
                <a:solidFill>
                  <a:srgbClr val="0000FF"/>
                </a:solidFill>
              </a:rPr>
              <a:t>Applications</a:t>
            </a:r>
            <a:r>
              <a:rPr lang="en-US" altLang="zh-TW"/>
              <a:t>:</a:t>
            </a:r>
          </a:p>
          <a:p>
            <a:pPr>
              <a:buFontTx/>
              <a:buChar char="•"/>
            </a:pPr>
            <a:r>
              <a:rPr lang="en-US" altLang="zh-TW"/>
              <a:t> loudspeakers</a:t>
            </a:r>
          </a:p>
          <a:p>
            <a:pPr>
              <a:buFontTx/>
              <a:buChar char="•"/>
            </a:pPr>
            <a:r>
              <a:rPr lang="en-US" altLang="zh-TW"/>
              <a:t> pipe openings, e.g., silencers</a:t>
            </a:r>
          </a:p>
          <a:p>
            <a:pPr>
              <a:buFontTx/>
              <a:buChar char="•"/>
            </a:pPr>
            <a:r>
              <a:rPr lang="en-US" altLang="zh-TW"/>
              <a:t> sensors, e.g., NDT probes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067300" y="4441825"/>
            <a:ext cx="3697288" cy="1552575"/>
            <a:chOff x="3168" y="1152"/>
            <a:chExt cx="2329" cy="978"/>
          </a:xfrm>
        </p:grpSpPr>
        <p:sp>
          <p:nvSpPr>
            <p:cNvPr id="47113" name="Text Box 8"/>
            <p:cNvSpPr txBox="1">
              <a:spLocks noChangeArrowheads="1"/>
            </p:cNvSpPr>
            <p:nvPr/>
          </p:nvSpPr>
          <p:spPr bwMode="auto">
            <a:xfrm>
              <a:off x="3168" y="1152"/>
              <a:ext cx="2329" cy="978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>
                  <a:solidFill>
                    <a:srgbClr val="0000FF"/>
                  </a:solidFill>
                </a:rPr>
                <a:t>Assumptions</a:t>
              </a:r>
              <a:r>
                <a:rPr lang="en-US" altLang="zh-TW"/>
                <a:t>:</a:t>
              </a:r>
            </a:p>
            <a:p>
              <a:pPr>
                <a:buFontTx/>
                <a:buChar char="•"/>
              </a:pPr>
              <a:r>
                <a:rPr lang="en-US" altLang="zh-TW"/>
                <a:t> rigid planar piston &amp; baffle</a:t>
              </a:r>
            </a:p>
            <a:p>
              <a:pPr>
                <a:buFontTx/>
                <a:buChar char="•"/>
              </a:pPr>
              <a:r>
                <a:rPr lang="en-US" altLang="zh-TW"/>
                <a:t>       - dependence</a:t>
              </a:r>
            </a:p>
            <a:p>
              <a:pPr>
                <a:buFontTx/>
                <a:buChar char="•"/>
              </a:pPr>
              <a:r>
                <a:rPr lang="en-US" altLang="zh-TW"/>
                <a:t> infinite baffle</a:t>
              </a:r>
            </a:p>
          </p:txBody>
        </p:sp>
        <p:graphicFrame>
          <p:nvGraphicFramePr>
            <p:cNvPr id="47106" name="Object 9"/>
            <p:cNvGraphicFramePr>
              <a:graphicFrameLocks noChangeAspect="1"/>
            </p:cNvGraphicFramePr>
            <p:nvPr/>
          </p:nvGraphicFramePr>
          <p:xfrm>
            <a:off x="3304" y="1632"/>
            <a:ext cx="346" cy="264"/>
          </p:xfrm>
          <a:graphic>
            <a:graphicData uri="http://schemas.openxmlformats.org/presentationml/2006/ole">
              <p:oleObj spid="_x0000_s86018" name="方程式" r:id="rId4" imgW="266400" imgH="203040" progId="Equation.3">
                <p:embed/>
              </p:oleObj>
            </a:graphicData>
          </a:graphic>
        </p:graphicFrame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F495580-B73E-4F4F-AF37-5F656F9043BA}" type="slidenum">
              <a:rPr lang="en-US" altLang="zh-TW" smtClean="0">
                <a:ea typeface="新細明體" charset="-120"/>
              </a:rPr>
              <a:pPr/>
              <a:t>76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481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zh-TW" sz="3200" smtClean="0">
                <a:ea typeface="標楷體" pitchFamily="65" charset="-120"/>
              </a:rPr>
              <a:t>屏障活塞</a:t>
            </a:r>
            <a:r>
              <a:rPr lang="zh-TW" altLang="en-US" sz="3200" smtClean="0">
                <a:ea typeface="標楷體" pitchFamily="65" charset="-120"/>
              </a:rPr>
              <a:t> </a:t>
            </a:r>
            <a:r>
              <a:rPr lang="en-US" altLang="zh-TW" sz="3200" smtClean="0">
                <a:ea typeface="標楷體" pitchFamily="65" charset="-120"/>
              </a:rPr>
              <a:t>(The Baffled Piston Model)</a:t>
            </a:r>
          </a:p>
        </p:txBody>
      </p:sp>
      <p:sp>
        <p:nvSpPr>
          <p:cNvPr id="481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6613" y="1808163"/>
            <a:ext cx="7772400" cy="4114800"/>
          </a:xfrm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endParaRPr lang="zh-TW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</p:txBody>
      </p:sp>
      <p:pic>
        <p:nvPicPr>
          <p:cNvPr id="48135" name="Picture 5" descr="3_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1663" y="1741488"/>
            <a:ext cx="5029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8130" name="Object 6"/>
          <p:cNvGraphicFramePr>
            <a:graphicFrameLocks noChangeAspect="1"/>
          </p:cNvGraphicFramePr>
          <p:nvPr/>
        </p:nvGraphicFramePr>
        <p:xfrm>
          <a:off x="1204913" y="4265613"/>
          <a:ext cx="7180262" cy="1323975"/>
        </p:xfrm>
        <a:graphic>
          <a:graphicData uri="http://schemas.openxmlformats.org/presentationml/2006/ole">
            <p:oleObj spid="_x0000_s87042" name="Equation" r:id="rId4" imgW="3720960" imgH="685800" progId="Equation.DSMT4">
              <p:embed/>
            </p:oleObj>
          </a:graphicData>
        </a:graphic>
      </p:graphicFrame>
      <p:graphicFrame>
        <p:nvGraphicFramePr>
          <p:cNvPr id="48131" name="Object 10"/>
          <p:cNvGraphicFramePr>
            <a:graphicFrameLocks noChangeAspect="1"/>
          </p:cNvGraphicFramePr>
          <p:nvPr/>
        </p:nvGraphicFramePr>
        <p:xfrm>
          <a:off x="846138" y="5589588"/>
          <a:ext cx="7907337" cy="727075"/>
        </p:xfrm>
        <a:graphic>
          <a:graphicData uri="http://schemas.openxmlformats.org/presentationml/2006/ole">
            <p:oleObj spid="_x0000_s87043" name="Equation" r:id="rId5" imgW="4978080" imgH="457200" progId="Equation.DSMT4">
              <p:embed/>
            </p:oleObj>
          </a:graphicData>
        </a:graphic>
      </p:graphicFrame>
      <p:sp>
        <p:nvSpPr>
          <p:cNvPr id="48136" name="Text Box 11"/>
          <p:cNvSpPr txBox="1">
            <a:spLocks noChangeArrowheads="1"/>
          </p:cNvSpPr>
          <p:nvPr/>
        </p:nvSpPr>
        <p:spPr bwMode="auto">
          <a:xfrm>
            <a:off x="746125" y="4014788"/>
            <a:ext cx="3421063" cy="4000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KHIE for the exterior problem: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投影片編號版面配置區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631321B-4915-49A4-A07F-2D4CFADF0ECC}" type="slidenum">
              <a:rPr lang="en-US" altLang="zh-TW" smtClean="0">
                <a:ea typeface="新細明體" charset="-120"/>
              </a:rPr>
              <a:pPr/>
              <a:t>77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49154" name="Object 3"/>
          <p:cNvGraphicFramePr>
            <a:graphicFrameLocks noChangeAspect="1"/>
          </p:cNvGraphicFramePr>
          <p:nvPr/>
        </p:nvGraphicFramePr>
        <p:xfrm>
          <a:off x="1431925" y="2535238"/>
          <a:ext cx="4559300" cy="2697162"/>
        </p:xfrm>
        <a:graphic>
          <a:graphicData uri="http://schemas.openxmlformats.org/presentationml/2006/ole">
            <p:oleObj spid="_x0000_s88066" name="Equation" r:id="rId3" imgW="2577960" imgH="1523880" progId="Equation.DSMT4">
              <p:embed/>
            </p:oleObj>
          </a:graphicData>
        </a:graphic>
      </p:graphicFrame>
      <p:sp>
        <p:nvSpPr>
          <p:cNvPr id="49157" name="Text Box 4"/>
          <p:cNvSpPr txBox="1">
            <a:spLocks noChangeArrowheads="1"/>
          </p:cNvSpPr>
          <p:nvPr/>
        </p:nvSpPr>
        <p:spPr bwMode="auto">
          <a:xfrm>
            <a:off x="7596188" y="3997325"/>
            <a:ext cx="755650" cy="366713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1800"/>
              <a:t>(3-70)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792163" y="1673225"/>
            <a:ext cx="701992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Solution of the </a:t>
            </a:r>
            <a:r>
              <a:rPr lang="en-US" altLang="zh-TW">
                <a:solidFill>
                  <a:srgbClr val="0000FF"/>
                </a:solidFill>
              </a:rPr>
              <a:t>Neumann</a:t>
            </a:r>
            <a:r>
              <a:rPr lang="en-US" altLang="zh-TW"/>
              <a:t> Problem (</a:t>
            </a:r>
            <a:r>
              <a:rPr lang="en-US" altLang="zh-TW" i="1"/>
              <a:t>u </a:t>
            </a:r>
            <a:r>
              <a:rPr lang="en-US" altLang="zh-TW"/>
              <a:t>specified on </a:t>
            </a:r>
            <a:r>
              <a:rPr lang="en-US" altLang="zh-TW" i="1"/>
              <a:t>S</a:t>
            </a:r>
            <a:r>
              <a:rPr lang="en-US" altLang="zh-TW"/>
              <a:t>):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5921375" y="3332163"/>
            <a:ext cx="1441450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olidFill>
                  <a:srgbClr val="FF0000"/>
                </a:solidFill>
              </a:rPr>
              <a:t>(Condition 1)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5967413" y="4689475"/>
            <a:ext cx="144145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olidFill>
                  <a:srgbClr val="FF0000"/>
                </a:solidFill>
              </a:rPr>
              <a:t>(Condition 2)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3355975" y="2192338"/>
            <a:ext cx="990600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>
                <a:solidFill>
                  <a:srgbClr val="FF0000"/>
                </a:solidFill>
              </a:rPr>
              <a:t>(singular)</a:t>
            </a: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4437063" y="2192338"/>
            <a:ext cx="1576387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>
                <a:solidFill>
                  <a:srgbClr val="3366FF"/>
                </a:solidFill>
              </a:rPr>
              <a:t>(homogeneous)</a:t>
            </a:r>
          </a:p>
        </p:txBody>
      </p:sp>
      <p:graphicFrame>
        <p:nvGraphicFramePr>
          <p:cNvPr id="49155" name="Object 11"/>
          <p:cNvGraphicFramePr>
            <a:graphicFrameLocks noChangeAspect="1"/>
          </p:cNvGraphicFramePr>
          <p:nvPr>
            <p:ph/>
          </p:nvPr>
        </p:nvGraphicFramePr>
        <p:xfrm>
          <a:off x="1196975" y="5364163"/>
          <a:ext cx="7335838" cy="768350"/>
        </p:xfrm>
        <a:graphic>
          <a:graphicData uri="http://schemas.openxmlformats.org/presentationml/2006/ole">
            <p:oleObj spid="_x0000_s88067" name="Equation" r:id="rId4" imgW="4241520" imgH="444240" progId="Equation.DSMT4">
              <p:embed/>
            </p:oleObj>
          </a:graphicData>
        </a:graphic>
      </p:graphicFrame>
      <p:sp>
        <p:nvSpPr>
          <p:cNvPr id="49163" name="Text Box 13"/>
          <p:cNvSpPr txBox="1">
            <a:spLocks noChangeArrowheads="1"/>
          </p:cNvSpPr>
          <p:nvPr/>
        </p:nvSpPr>
        <p:spPr bwMode="auto">
          <a:xfrm>
            <a:off x="7642225" y="5942013"/>
            <a:ext cx="755650" cy="366712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1800"/>
              <a:t>(3-71)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61CCD5F-F963-41D0-8CB0-4199B4C38CFD}" type="slidenum">
              <a:rPr lang="en-US" altLang="zh-TW" smtClean="0">
                <a:ea typeface="新細明體" charset="-120"/>
              </a:rPr>
              <a:pPr/>
              <a:t>78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701675" y="1268413"/>
          <a:ext cx="8261350" cy="4819650"/>
        </p:xfrm>
        <a:graphic>
          <a:graphicData uri="http://schemas.openxmlformats.org/presentationml/2006/ole">
            <p:oleObj spid="_x0000_s89090" name="Equation" r:id="rId3" imgW="4965480" imgH="2895480" progId="Equation.DSMT4">
              <p:embed/>
            </p:oleObj>
          </a:graphicData>
        </a:graphic>
      </p:graphicFrame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6145213" y="5499100"/>
            <a:ext cx="144145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olidFill>
                  <a:srgbClr val="FF0000"/>
                </a:solidFill>
              </a:rPr>
              <a:t>(Condition 2)</a:t>
            </a:r>
          </a:p>
        </p:txBody>
      </p:sp>
      <p:sp>
        <p:nvSpPr>
          <p:cNvPr id="50181" name="Text Box 4"/>
          <p:cNvSpPr txBox="1">
            <a:spLocks noChangeArrowheads="1"/>
          </p:cNvSpPr>
          <p:nvPr/>
        </p:nvSpPr>
        <p:spPr bwMode="auto">
          <a:xfrm>
            <a:off x="3357563" y="3422650"/>
            <a:ext cx="144145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olidFill>
                  <a:srgbClr val="FF0000"/>
                </a:solidFill>
              </a:rPr>
              <a:t>(Condition 1)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821488" y="1630363"/>
            <a:ext cx="1936750" cy="1349375"/>
            <a:chOff x="4297" y="828"/>
            <a:chExt cx="1220" cy="850"/>
          </a:xfrm>
        </p:grpSpPr>
        <p:sp>
          <p:nvSpPr>
            <p:cNvPr id="50184" name="Line 5"/>
            <p:cNvSpPr>
              <a:spLocks noChangeShapeType="1"/>
            </p:cNvSpPr>
            <p:nvPr/>
          </p:nvSpPr>
          <p:spPr bwMode="auto">
            <a:xfrm>
              <a:off x="4297" y="1423"/>
              <a:ext cx="122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0185" name="Oval 6"/>
            <p:cNvSpPr>
              <a:spLocks noChangeArrowheads="1"/>
            </p:cNvSpPr>
            <p:nvPr/>
          </p:nvSpPr>
          <p:spPr bwMode="auto">
            <a:xfrm>
              <a:off x="4751" y="1168"/>
              <a:ext cx="113" cy="113"/>
            </a:xfrm>
            <a:prstGeom prst="ellipse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50186" name="Oval 7"/>
            <p:cNvSpPr>
              <a:spLocks noChangeArrowheads="1"/>
            </p:cNvSpPr>
            <p:nvPr/>
          </p:nvSpPr>
          <p:spPr bwMode="auto">
            <a:xfrm>
              <a:off x="4751" y="1565"/>
              <a:ext cx="113" cy="113"/>
            </a:xfrm>
            <a:prstGeom prst="ellipse">
              <a:avLst/>
            </a:prstGeom>
            <a:solidFill>
              <a:srgbClr val="FF0000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50187" name="Line 8"/>
            <p:cNvSpPr>
              <a:spLocks noChangeShapeType="1"/>
            </p:cNvSpPr>
            <p:nvPr/>
          </p:nvSpPr>
          <p:spPr bwMode="auto">
            <a:xfrm flipV="1">
              <a:off x="4836" y="856"/>
              <a:ext cx="539" cy="34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0188" name="Line 9"/>
            <p:cNvSpPr>
              <a:spLocks noChangeShapeType="1"/>
            </p:cNvSpPr>
            <p:nvPr/>
          </p:nvSpPr>
          <p:spPr bwMode="auto">
            <a:xfrm flipV="1">
              <a:off x="4864" y="856"/>
              <a:ext cx="511" cy="765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0189" name="Text Box 10"/>
            <p:cNvSpPr txBox="1">
              <a:spLocks noChangeArrowheads="1"/>
            </p:cNvSpPr>
            <p:nvPr/>
          </p:nvSpPr>
          <p:spPr bwMode="auto">
            <a:xfrm>
              <a:off x="4893" y="828"/>
              <a:ext cx="142" cy="23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800" i="1"/>
                <a:t>r</a:t>
              </a:r>
            </a:p>
          </p:txBody>
        </p:sp>
        <p:sp>
          <p:nvSpPr>
            <p:cNvPr id="50190" name="Text Box 11"/>
            <p:cNvSpPr txBox="1">
              <a:spLocks noChangeArrowheads="1"/>
            </p:cNvSpPr>
            <p:nvPr/>
          </p:nvSpPr>
          <p:spPr bwMode="auto">
            <a:xfrm>
              <a:off x="5091" y="1139"/>
              <a:ext cx="284" cy="23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800" i="1"/>
                <a:t>r’</a:t>
              </a:r>
            </a:p>
          </p:txBody>
        </p:sp>
      </p:grpSp>
      <p:sp>
        <p:nvSpPr>
          <p:cNvPr id="50183" name="Text Box 13"/>
          <p:cNvSpPr txBox="1">
            <a:spLocks noChangeArrowheads="1"/>
          </p:cNvSpPr>
          <p:nvPr/>
        </p:nvSpPr>
        <p:spPr bwMode="auto">
          <a:xfrm>
            <a:off x="6146800" y="2393950"/>
            <a:ext cx="674688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i="1">
                <a:solidFill>
                  <a:srgbClr val="0000FF"/>
                </a:solidFill>
              </a:rPr>
              <a:t>z</a:t>
            </a:r>
            <a:r>
              <a:rPr lang="en-US" altLang="zh-TW" sz="1600" baseline="-25000">
                <a:solidFill>
                  <a:srgbClr val="0000FF"/>
                </a:solidFill>
              </a:rPr>
              <a:t>0</a:t>
            </a:r>
            <a:r>
              <a:rPr lang="en-US" altLang="zh-TW" sz="1600">
                <a:solidFill>
                  <a:srgbClr val="0000FF"/>
                </a:solidFill>
              </a:rPr>
              <a:t> =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534CDE-D6D2-41AB-8E59-585C8DB0897D}" type="slidenum">
              <a:rPr lang="en-US" altLang="zh-TW" smtClean="0">
                <a:ea typeface="新細明體" charset="-120"/>
              </a:rPr>
              <a:pPr/>
              <a:t>79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935038" y="1673225"/>
          <a:ext cx="5164137" cy="3286125"/>
        </p:xfrm>
        <a:graphic>
          <a:graphicData uri="http://schemas.openxmlformats.org/presentationml/2006/ole">
            <p:oleObj spid="_x0000_s90114" name="Equation" r:id="rId3" imgW="2755800" imgH="1752480" progId="Equation.DSMT4">
              <p:embed/>
            </p:oleObj>
          </a:graphicData>
        </a:graphic>
      </p:graphicFrame>
      <p:sp>
        <p:nvSpPr>
          <p:cNvPr id="51205" name="Text Box 4"/>
          <p:cNvSpPr txBox="1">
            <a:spLocks noChangeArrowheads="1"/>
          </p:cNvSpPr>
          <p:nvPr/>
        </p:nvSpPr>
        <p:spPr bwMode="auto">
          <a:xfrm>
            <a:off x="6462713" y="4914900"/>
            <a:ext cx="2205037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olidFill>
                  <a:srgbClr val="FF0000"/>
                </a:solidFill>
              </a:rPr>
              <a:t>(Rayleigh’s I integral)</a:t>
            </a:r>
          </a:p>
        </p:txBody>
      </p:sp>
      <p:graphicFrame>
        <p:nvGraphicFramePr>
          <p:cNvPr id="51203" name="Object 5"/>
          <p:cNvGraphicFramePr>
            <a:graphicFrameLocks noChangeAspect="1"/>
          </p:cNvGraphicFramePr>
          <p:nvPr/>
        </p:nvGraphicFramePr>
        <p:xfrm>
          <a:off x="1903413" y="4610100"/>
          <a:ext cx="4395787" cy="966788"/>
        </p:xfrm>
        <a:graphic>
          <a:graphicData uri="http://schemas.openxmlformats.org/presentationml/2006/ole">
            <p:oleObj spid="_x0000_s90115" name="Equation" r:id="rId4" imgW="2374560" imgH="520560" progId="Equation.DSMT4">
              <p:embed/>
            </p:oleObj>
          </a:graphicData>
        </a:graphic>
      </p:graphicFrame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376363" y="5815013"/>
            <a:ext cx="3465512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zh-TW"/>
          </a:p>
        </p:txBody>
      </p:sp>
      <p:sp>
        <p:nvSpPr>
          <p:cNvPr id="51207" name="Text Box 8"/>
          <p:cNvSpPr txBox="1">
            <a:spLocks noChangeArrowheads="1"/>
          </p:cNvSpPr>
          <p:nvPr/>
        </p:nvSpPr>
        <p:spPr bwMode="auto">
          <a:xfrm>
            <a:off x="1376363" y="593725"/>
            <a:ext cx="19812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zh-TW"/>
          </a:p>
        </p:txBody>
      </p:sp>
      <p:sp>
        <p:nvSpPr>
          <p:cNvPr id="51208" name="Text Box 10"/>
          <p:cNvSpPr txBox="1">
            <a:spLocks noChangeArrowheads="1"/>
          </p:cNvSpPr>
          <p:nvPr/>
        </p:nvSpPr>
        <p:spPr bwMode="auto">
          <a:xfrm>
            <a:off x="927100" y="5634038"/>
            <a:ext cx="7831138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55600" indent="-355600">
              <a:spcBef>
                <a:spcPct val="50000"/>
              </a:spcBef>
            </a:pPr>
            <a:r>
              <a:rPr lang="en-US" altLang="zh-TW" sz="1800">
                <a:sym typeface="Wingdings" pitchFamily="2" charset="2"/>
              </a:rPr>
              <a:t> The sound field produced by a layer of baffled </a:t>
            </a:r>
            <a:r>
              <a:rPr lang="en-US" altLang="zh-TW" sz="1800">
                <a:solidFill>
                  <a:srgbClr val="0000FF"/>
                </a:solidFill>
                <a:sym typeface="Wingdings" pitchFamily="2" charset="2"/>
              </a:rPr>
              <a:t>point sources</a:t>
            </a:r>
            <a:r>
              <a:rPr lang="en-US" altLang="zh-TW" sz="1800">
                <a:sym typeface="Wingdings" pitchFamily="2" charset="2"/>
              </a:rPr>
              <a:t> distributed continuously on the piston surface.</a:t>
            </a:r>
            <a:endParaRPr lang="en-US" altLang="zh-TW" sz="1800"/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6010275" y="1630363"/>
            <a:ext cx="1936750" cy="1077912"/>
            <a:chOff x="3730" y="1055"/>
            <a:chExt cx="1220" cy="679"/>
          </a:xfrm>
        </p:grpSpPr>
        <p:sp>
          <p:nvSpPr>
            <p:cNvPr id="51210" name="Line 12"/>
            <p:cNvSpPr>
              <a:spLocks noChangeShapeType="1"/>
            </p:cNvSpPr>
            <p:nvPr/>
          </p:nvSpPr>
          <p:spPr bwMode="auto">
            <a:xfrm>
              <a:off x="3730" y="1622"/>
              <a:ext cx="122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211" name="Oval 13"/>
            <p:cNvSpPr>
              <a:spLocks noChangeArrowheads="1"/>
            </p:cNvSpPr>
            <p:nvPr/>
          </p:nvSpPr>
          <p:spPr bwMode="auto">
            <a:xfrm>
              <a:off x="4184" y="1508"/>
              <a:ext cx="113" cy="113"/>
            </a:xfrm>
            <a:prstGeom prst="ellipse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51212" name="Oval 14"/>
            <p:cNvSpPr>
              <a:spLocks noChangeArrowheads="1"/>
            </p:cNvSpPr>
            <p:nvPr/>
          </p:nvSpPr>
          <p:spPr bwMode="auto">
            <a:xfrm>
              <a:off x="4184" y="1621"/>
              <a:ext cx="113" cy="113"/>
            </a:xfrm>
            <a:prstGeom prst="ellipse">
              <a:avLst/>
            </a:prstGeom>
            <a:solidFill>
              <a:srgbClr val="FF0000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51213" name="Line 15"/>
            <p:cNvSpPr>
              <a:spLocks noChangeShapeType="1"/>
            </p:cNvSpPr>
            <p:nvPr/>
          </p:nvSpPr>
          <p:spPr bwMode="auto">
            <a:xfrm flipV="1">
              <a:off x="4269" y="1055"/>
              <a:ext cx="539" cy="53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214" name="Line 16"/>
            <p:cNvSpPr>
              <a:spLocks noChangeShapeType="1"/>
            </p:cNvSpPr>
            <p:nvPr/>
          </p:nvSpPr>
          <p:spPr bwMode="auto">
            <a:xfrm flipV="1">
              <a:off x="4297" y="1055"/>
              <a:ext cx="511" cy="56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215" name="Text Box 17"/>
            <p:cNvSpPr txBox="1">
              <a:spLocks noChangeArrowheads="1"/>
            </p:cNvSpPr>
            <p:nvPr/>
          </p:nvSpPr>
          <p:spPr bwMode="auto">
            <a:xfrm>
              <a:off x="4326" y="1220"/>
              <a:ext cx="227" cy="23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800" i="1"/>
                <a:t>r</a:t>
              </a:r>
            </a:p>
          </p:txBody>
        </p:sp>
        <p:sp>
          <p:nvSpPr>
            <p:cNvPr id="51216" name="Text Box 18"/>
            <p:cNvSpPr txBox="1">
              <a:spLocks noChangeArrowheads="1"/>
            </p:cNvSpPr>
            <p:nvPr/>
          </p:nvSpPr>
          <p:spPr bwMode="auto">
            <a:xfrm>
              <a:off x="4411" y="1338"/>
              <a:ext cx="284" cy="23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800" i="1"/>
                <a:t>r’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2A04BA-26D1-429A-A0E7-6845BDD903CB}" type="slidenum">
              <a:rPr lang="en-US" altLang="zh-TW" smtClean="0">
                <a:ea typeface="新細明體" charset="-120"/>
              </a:rPr>
              <a:pPr/>
              <a:t>8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>
                <a:ea typeface="全真中隸書" pitchFamily="49" charset="-120"/>
              </a:rPr>
              <a:t>Governing Equations</a:t>
            </a:r>
            <a:endParaRPr lang="en-US" altLang="zh-TW" smtClean="0">
              <a:ea typeface="全真中隸書" pitchFamily="49" charset="-120"/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u="sng" smtClean="0">
                <a:ea typeface="全真楷書" pitchFamily="49" charset="-120"/>
              </a:rPr>
              <a:t>Basis of derivations</a:t>
            </a:r>
            <a:endParaRPr lang="en-US" altLang="zh-TW" smtClean="0"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/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狀態方程式 </a:t>
            </a:r>
            <a:r>
              <a:rPr lang="en-US" altLang="zh-TW" smtClean="0">
                <a:ea typeface="標楷體" pitchFamily="65" charset="-120"/>
              </a:rPr>
              <a:t>(state equation)</a:t>
            </a:r>
          </a:p>
          <a:p>
            <a:pPr eaLnBrk="1" hangingPunct="1"/>
            <a:r>
              <a:rPr lang="zh-TW" altLang="en-US" smtClean="0">
                <a:ea typeface="標楷體" pitchFamily="65" charset="-120"/>
              </a:rPr>
              <a:t>連續性方程式 </a:t>
            </a:r>
            <a:r>
              <a:rPr lang="en-US" altLang="zh-TW" smtClean="0">
                <a:ea typeface="標楷體" pitchFamily="65" charset="-120"/>
              </a:rPr>
              <a:t>(continuity equation)</a:t>
            </a:r>
          </a:p>
          <a:p>
            <a:pPr eaLnBrk="1" hangingPunct="1"/>
            <a:r>
              <a:rPr lang="zh-TW" altLang="en-US" smtClean="0">
                <a:ea typeface="標楷體" pitchFamily="65" charset="-120"/>
              </a:rPr>
              <a:t>動量方程式</a:t>
            </a:r>
            <a:r>
              <a:rPr lang="zh-TW" altLang="en-US" smtClean="0">
                <a:ea typeface="全真楷書" pitchFamily="49" charset="-120"/>
              </a:rPr>
              <a:t> </a:t>
            </a:r>
            <a:r>
              <a:rPr lang="en-US" altLang="zh-TW" smtClean="0">
                <a:ea typeface="全真楷書" pitchFamily="49" charset="-120"/>
              </a:rPr>
              <a:t>(momentum equation)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25EFB69-EF1F-4071-8A98-2248D2ACBBBF}" type="slidenum">
              <a:rPr lang="en-US" altLang="zh-TW" smtClean="0">
                <a:ea typeface="新細明體" charset="-120"/>
              </a:rPr>
              <a:pPr/>
              <a:t>80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/>
              <a:t>The On-axis Response:</a:t>
            </a:r>
            <a:endParaRPr lang="en-US" altLang="zh-TW" sz="3600" smtClean="0">
              <a:ea typeface="全真中隸書" pitchFamily="49" charset="-120"/>
            </a:endParaRPr>
          </a:p>
        </p:txBody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mtClean="0">
                <a:latin typeface="全真楷書" pitchFamily="49" charset="-120"/>
                <a:ea typeface="全真楷書" pitchFamily="49" charset="-120"/>
              </a:rPr>
              <a:t> </a:t>
            </a:r>
          </a:p>
        </p:txBody>
      </p:sp>
      <p:pic>
        <p:nvPicPr>
          <p:cNvPr id="53254" name="Picture 5" descr="3_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3" y="2276475"/>
            <a:ext cx="7829550" cy="365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Text Box 6"/>
          <p:cNvSpPr txBox="1">
            <a:spLocks noChangeArrowheads="1"/>
          </p:cNvSpPr>
          <p:nvPr/>
        </p:nvSpPr>
        <p:spPr bwMode="auto">
          <a:xfrm>
            <a:off x="971550" y="1719263"/>
            <a:ext cx="67960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tabLst>
                <a:tab pos="6284913" algn="l"/>
              </a:tabLst>
            </a:pPr>
            <a:r>
              <a:rPr lang="en-US" altLang="zh-TW" sz="2000">
                <a:sym typeface="Wingdings" pitchFamily="2" charset="2"/>
              </a:rPr>
              <a:t> </a:t>
            </a:r>
            <a:r>
              <a:rPr lang="en-US" altLang="zh-TW" sz="2000"/>
              <a:t>A close form solution is possible for the “</a:t>
            </a:r>
            <a:r>
              <a:rPr lang="en-US" altLang="zh-TW" sz="2000">
                <a:solidFill>
                  <a:srgbClr val="0000FF"/>
                </a:solidFill>
              </a:rPr>
              <a:t>on-axis</a:t>
            </a:r>
            <a:r>
              <a:rPr lang="en-US" altLang="zh-TW" sz="2000"/>
              <a:t>” field.</a:t>
            </a:r>
          </a:p>
        </p:txBody>
      </p:sp>
      <p:graphicFrame>
        <p:nvGraphicFramePr>
          <p:cNvPr id="53250" name="Object 7"/>
          <p:cNvGraphicFramePr>
            <a:graphicFrameLocks noChangeAspect="1"/>
          </p:cNvGraphicFramePr>
          <p:nvPr/>
        </p:nvGraphicFramePr>
        <p:xfrm>
          <a:off x="1719263" y="5499100"/>
          <a:ext cx="1682750" cy="495300"/>
        </p:xfrm>
        <a:graphic>
          <a:graphicData uri="http://schemas.openxmlformats.org/presentationml/2006/ole">
            <p:oleObj spid="_x0000_s92162" name="Equation" r:id="rId4" imgW="863280" imgH="253800" progId="Equation.DSMT4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EA9A55B-8718-4E47-A7B8-162C26D10098}" type="slidenum">
              <a:rPr lang="en-US" altLang="zh-TW" smtClean="0">
                <a:ea typeface="新細明體" charset="-120"/>
              </a:rPr>
              <a:pPr/>
              <a:t>81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1306537" y="1089025"/>
          <a:ext cx="6073775" cy="5224463"/>
        </p:xfrm>
        <a:graphic>
          <a:graphicData uri="http://schemas.openxmlformats.org/presentationml/2006/ole">
            <p:oleObj spid="_x0000_s93186" name="Equation" r:id="rId3" imgW="3073320" imgH="2641320" progId="Equation.DSMT4">
              <p:embed/>
            </p:oleObj>
          </a:graphicData>
        </a:graphic>
      </p:graphicFrame>
      <p:sp>
        <p:nvSpPr>
          <p:cNvPr id="54276" name="Text Box 3"/>
          <p:cNvSpPr txBox="1">
            <a:spLocks noChangeArrowheads="1"/>
          </p:cNvSpPr>
          <p:nvPr/>
        </p:nvSpPr>
        <p:spPr bwMode="auto">
          <a:xfrm>
            <a:off x="7766050" y="4959350"/>
            <a:ext cx="946150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/>
              <a:t>(3-65)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384500" y="5072063"/>
            <a:ext cx="1395412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 dirty="0">
                <a:solidFill>
                  <a:srgbClr val="3366FF"/>
                </a:solidFill>
              </a:rPr>
              <a:t>Direct</a:t>
            </a:r>
            <a:r>
              <a:rPr lang="en-US" altLang="zh-TW" sz="1600" dirty="0"/>
              <a:t> wave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3897313" y="5072063"/>
            <a:ext cx="1395412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>
                <a:solidFill>
                  <a:srgbClr val="FF0000"/>
                </a:solidFill>
              </a:rPr>
              <a:t>Edge</a:t>
            </a:r>
            <a:r>
              <a:rPr lang="en-US" altLang="zh-TW" sz="1600"/>
              <a:t> wave</a:t>
            </a:r>
          </a:p>
        </p:txBody>
      </p:sp>
      <p:sp>
        <p:nvSpPr>
          <p:cNvPr id="54279" name="Line 7"/>
          <p:cNvSpPr>
            <a:spLocks noChangeShapeType="1"/>
          </p:cNvSpPr>
          <p:nvPr/>
        </p:nvSpPr>
        <p:spPr bwMode="auto">
          <a:xfrm flipV="1">
            <a:off x="3140919" y="4733925"/>
            <a:ext cx="134937" cy="269875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4280" name="Line 8"/>
          <p:cNvSpPr>
            <a:spLocks noChangeShapeType="1"/>
          </p:cNvSpPr>
          <p:nvPr/>
        </p:nvSpPr>
        <p:spPr bwMode="auto">
          <a:xfrm flipV="1">
            <a:off x="4302125" y="4689475"/>
            <a:ext cx="0" cy="360363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5C57377-1129-458B-A5DD-D0C9093F1F8F}" type="slidenum">
              <a:rPr lang="en-US" altLang="zh-TW" smtClean="0">
                <a:ea typeface="新細明體" charset="-120"/>
              </a:rPr>
              <a:pPr/>
              <a:t>82</a:t>
            </a:fld>
            <a:endParaRPr lang="en-US" altLang="zh-TW" smtClean="0">
              <a:ea typeface="新細明體" charset="-120"/>
            </a:endParaRPr>
          </a:p>
        </p:txBody>
      </p:sp>
      <p:pic>
        <p:nvPicPr>
          <p:cNvPr id="55300" name="Picture 5" descr="3_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2513" y="4086225"/>
            <a:ext cx="476885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Text Box 7"/>
          <p:cNvSpPr txBox="1">
            <a:spLocks noChangeArrowheads="1"/>
          </p:cNvSpPr>
          <p:nvPr/>
        </p:nvSpPr>
        <p:spPr bwMode="auto">
          <a:xfrm>
            <a:off x="5427663" y="2566988"/>
            <a:ext cx="2025650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/>
              <a:t>(dimensionless)</a:t>
            </a:r>
          </a:p>
        </p:txBody>
      </p:sp>
      <p:graphicFrame>
        <p:nvGraphicFramePr>
          <p:cNvPr id="55298" name="Object 10"/>
          <p:cNvGraphicFramePr>
            <a:graphicFrameLocks noChangeAspect="1"/>
          </p:cNvGraphicFramePr>
          <p:nvPr/>
        </p:nvGraphicFramePr>
        <p:xfrm>
          <a:off x="855663" y="1177925"/>
          <a:ext cx="7234237" cy="3286125"/>
        </p:xfrm>
        <a:graphic>
          <a:graphicData uri="http://schemas.openxmlformats.org/presentationml/2006/ole">
            <p:oleObj spid="_x0000_s94210" name="Equation" r:id="rId4" imgW="3886200" imgH="17650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5AA8F97-6AC9-4DAF-A581-A4DB62862CD3}" type="slidenum">
              <a:rPr lang="en-US" altLang="zh-TW" smtClean="0">
                <a:ea typeface="新細明體" charset="-120"/>
              </a:rPr>
              <a:pPr/>
              <a:t>83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1016000" y="1655763"/>
          <a:ext cx="6165850" cy="4699000"/>
        </p:xfrm>
        <a:graphic>
          <a:graphicData uri="http://schemas.openxmlformats.org/presentationml/2006/ole">
            <p:oleObj spid="_x0000_s95234" name="Equation" r:id="rId3" imgW="3682800" imgH="2793960" progId="Equation.DSMT4">
              <p:embed/>
            </p:oleObj>
          </a:graphicData>
        </a:graphic>
      </p:graphicFrame>
      <p:sp>
        <p:nvSpPr>
          <p:cNvPr id="56324" name="Text Box 3"/>
          <p:cNvSpPr txBox="1">
            <a:spLocks noChangeArrowheads="1"/>
          </p:cNvSpPr>
          <p:nvPr/>
        </p:nvSpPr>
        <p:spPr bwMode="auto">
          <a:xfrm>
            <a:off x="7259638" y="2168525"/>
            <a:ext cx="1003300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TW"/>
              <a:t>(3-66)</a:t>
            </a:r>
          </a:p>
        </p:txBody>
      </p:sp>
      <p:sp>
        <p:nvSpPr>
          <p:cNvPr id="56325" name="Text Box 4"/>
          <p:cNvSpPr txBox="1">
            <a:spLocks noChangeArrowheads="1"/>
          </p:cNvSpPr>
          <p:nvPr/>
        </p:nvSpPr>
        <p:spPr bwMode="auto">
          <a:xfrm>
            <a:off x="7316788" y="3024188"/>
            <a:ext cx="946150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/>
              <a:t>(3-67)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AFACA33-33DE-4FF4-839D-629F1A5A613E}" type="slidenum">
              <a:rPr lang="en-US" altLang="zh-TW" smtClean="0">
                <a:ea typeface="新細明體" charset="-120"/>
              </a:rPr>
              <a:pPr/>
              <a:t>84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720725" y="1268413"/>
          <a:ext cx="7226300" cy="4725987"/>
        </p:xfrm>
        <a:graphic>
          <a:graphicData uri="http://schemas.openxmlformats.org/presentationml/2006/ole">
            <p:oleObj spid="_x0000_s96258" name="Equation" r:id="rId3" imgW="3924000" imgH="2565360" progId="Equation.DSMT4">
              <p:embed/>
            </p:oleObj>
          </a:graphicData>
        </a:graphic>
      </p:graphicFrame>
      <p:sp>
        <p:nvSpPr>
          <p:cNvPr id="57348" name="Text Box 3"/>
          <p:cNvSpPr txBox="1">
            <a:spLocks noChangeArrowheads="1"/>
          </p:cNvSpPr>
          <p:nvPr/>
        </p:nvSpPr>
        <p:spPr bwMode="auto">
          <a:xfrm>
            <a:off x="7940675" y="4787900"/>
            <a:ext cx="817563" cy="39687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2000"/>
              <a:t>(3-68)</a:t>
            </a:r>
          </a:p>
        </p:txBody>
      </p:sp>
      <p:sp>
        <p:nvSpPr>
          <p:cNvPr id="57349" name="Text Box 6"/>
          <p:cNvSpPr txBox="1">
            <a:spLocks noChangeArrowheads="1"/>
          </p:cNvSpPr>
          <p:nvPr/>
        </p:nvSpPr>
        <p:spPr bwMode="auto">
          <a:xfrm>
            <a:off x="701675" y="5940425"/>
            <a:ext cx="8145463" cy="368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>
                <a:sym typeface="Wingdings" pitchFamily="2" charset="2"/>
              </a:rPr>
              <a:t> Any complex source behaves like a </a:t>
            </a:r>
            <a:r>
              <a:rPr lang="en-US" altLang="zh-TW" sz="1800">
                <a:solidFill>
                  <a:srgbClr val="FF0000"/>
                </a:solidFill>
                <a:sym typeface="Wingdings" pitchFamily="2" charset="2"/>
              </a:rPr>
              <a:t>point source</a:t>
            </a:r>
            <a:r>
              <a:rPr lang="en-US" altLang="zh-TW" sz="1800">
                <a:sym typeface="Wingdings" pitchFamily="2" charset="2"/>
              </a:rPr>
              <a:t> if in the </a:t>
            </a:r>
            <a:r>
              <a:rPr lang="en-US" altLang="zh-TW" sz="1800">
                <a:solidFill>
                  <a:srgbClr val="0000FF"/>
                </a:solidFill>
                <a:sym typeface="Wingdings" pitchFamily="2" charset="2"/>
              </a:rPr>
              <a:t>farfield </a:t>
            </a:r>
            <a:r>
              <a:rPr lang="en-US" altLang="zh-TW" sz="1800">
                <a:sym typeface="Wingdings" pitchFamily="2" charset="2"/>
              </a:rPr>
              <a:t>and </a:t>
            </a:r>
            <a:r>
              <a:rPr lang="en-US" altLang="zh-TW" sz="1800" i="1">
                <a:solidFill>
                  <a:srgbClr val="0000FF"/>
                </a:solidFill>
                <a:sym typeface="Wingdings" pitchFamily="2" charset="2"/>
              </a:rPr>
              <a:t>ka</a:t>
            </a:r>
            <a:r>
              <a:rPr lang="en-US" altLang="zh-TW" sz="1800">
                <a:solidFill>
                  <a:srgbClr val="0000FF"/>
                </a:solidFill>
                <a:sym typeface="Wingdings" pitchFamily="2" charset="2"/>
              </a:rPr>
              <a:t> &lt;&lt;1</a:t>
            </a:r>
            <a:r>
              <a:rPr lang="en-US" altLang="zh-TW" sz="1800">
                <a:sym typeface="Wingdings" pitchFamily="2" charset="2"/>
              </a:rPr>
              <a:t>.</a:t>
            </a:r>
            <a:endParaRPr lang="en-US" altLang="zh-TW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投影片編號版面配置區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80B831-F0F5-4AA0-BFF3-249C8C6D9FFB}" type="slidenum">
              <a:rPr lang="en-US" altLang="zh-TW" smtClean="0">
                <a:ea typeface="新細明體" charset="-120"/>
              </a:rPr>
              <a:pPr/>
              <a:t>85</a:t>
            </a:fld>
            <a:endParaRPr lang="en-US" altLang="zh-TW" smtClean="0">
              <a:ea typeface="新細明體" charset="-120"/>
            </a:endParaRPr>
          </a:p>
        </p:txBody>
      </p:sp>
      <p:pic>
        <p:nvPicPr>
          <p:cNvPr id="58373" name="Picture 4" descr="TMP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1838" y="2630488"/>
            <a:ext cx="29464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4" name="Text Box 2"/>
          <p:cNvSpPr txBox="1">
            <a:spLocks noChangeArrowheads="1"/>
          </p:cNvSpPr>
          <p:nvPr/>
        </p:nvSpPr>
        <p:spPr bwMode="auto">
          <a:xfrm>
            <a:off x="722313" y="708025"/>
            <a:ext cx="6864350" cy="13716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3600"/>
              <a:t>Far-field </a:t>
            </a:r>
            <a:r>
              <a:rPr lang="en-US" altLang="zh-TW" sz="3600">
                <a:solidFill>
                  <a:srgbClr val="FF0000"/>
                </a:solidFill>
              </a:rPr>
              <a:t>Fraunhoffer</a:t>
            </a:r>
            <a:r>
              <a:rPr lang="en-US" altLang="zh-TW" sz="3600"/>
              <a:t> approximation</a:t>
            </a:r>
          </a:p>
          <a:p>
            <a:endParaRPr lang="en-US" altLang="zh-TW">
              <a:sym typeface="Wingdings" pitchFamily="2" charset="2"/>
            </a:endParaRPr>
          </a:p>
          <a:p>
            <a:r>
              <a:rPr lang="en-US" altLang="zh-TW">
                <a:sym typeface="Wingdings" pitchFamily="2" charset="2"/>
              </a:rPr>
              <a:t> not limited to on-axis response</a:t>
            </a:r>
            <a:endParaRPr lang="en-US" altLang="zh-TW"/>
          </a:p>
        </p:txBody>
      </p:sp>
      <p:graphicFrame>
        <p:nvGraphicFramePr>
          <p:cNvPr id="58370" name="Object 3"/>
          <p:cNvGraphicFramePr>
            <a:graphicFrameLocks noChangeAspect="1"/>
          </p:cNvGraphicFramePr>
          <p:nvPr/>
        </p:nvGraphicFramePr>
        <p:xfrm>
          <a:off x="858838" y="2214563"/>
          <a:ext cx="6773862" cy="4054475"/>
        </p:xfrm>
        <a:graphic>
          <a:graphicData uri="http://schemas.openxmlformats.org/presentationml/2006/ole">
            <p:oleObj spid="_x0000_s97282" name="Equation" r:id="rId4" imgW="3441600" imgH="2057400" progId="Equation.DSMT4">
              <p:embed/>
            </p:oleObj>
          </a:graphicData>
        </a:graphic>
      </p:graphicFrame>
      <p:sp>
        <p:nvSpPr>
          <p:cNvPr id="58375" name="Line 5"/>
          <p:cNvSpPr>
            <a:spLocks noChangeShapeType="1"/>
          </p:cNvSpPr>
          <p:nvPr/>
        </p:nvSpPr>
        <p:spPr bwMode="auto">
          <a:xfrm>
            <a:off x="7632700" y="4733925"/>
            <a:ext cx="88900" cy="269875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58371" name="Object 6"/>
          <p:cNvGraphicFramePr>
            <a:graphicFrameLocks noChangeAspect="1"/>
          </p:cNvGraphicFramePr>
          <p:nvPr>
            <p:ph/>
          </p:nvPr>
        </p:nvGraphicFramePr>
        <p:xfrm>
          <a:off x="7632700" y="4959350"/>
          <a:ext cx="269875" cy="247650"/>
        </p:xfrm>
        <a:graphic>
          <a:graphicData uri="http://schemas.openxmlformats.org/presentationml/2006/ole">
            <p:oleObj spid="_x0000_s97283" name="Equation" r:id="rId5" imgW="152280" imgH="139680" progId="Equation.DSMT4">
              <p:embed/>
            </p:oleObj>
          </a:graphicData>
        </a:graphic>
      </p:graphicFrame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5337175" y="2960688"/>
            <a:ext cx="1304925" cy="7381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>
                <a:solidFill>
                  <a:srgbClr val="0000FF"/>
                </a:solidFill>
              </a:rPr>
              <a:t>(by cosine law and binomial expansion)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61F64C5-F97E-4477-92D1-230A8D52959C}" type="slidenum">
              <a:rPr lang="en-US" altLang="zh-TW" smtClean="0">
                <a:ea typeface="新細明體" charset="-120"/>
              </a:rPr>
              <a:pPr/>
              <a:t>86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Monotype Sorts" pitchFamily="2" charset="2"/>
              <a:buNone/>
            </a:pPr>
            <a:endParaRPr lang="zh-TW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mtClean="0">
                <a:latin typeface="全真楷書" pitchFamily="49" charset="-120"/>
                <a:ea typeface="全真楷書" pitchFamily="49" charset="-120"/>
              </a:rPr>
              <a:t> 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>
              <a:latin typeface="全真楷書" pitchFamily="49" charset="-120"/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</p:txBody>
      </p:sp>
      <p:graphicFrame>
        <p:nvGraphicFramePr>
          <p:cNvPr id="59394" name="Object 5"/>
          <p:cNvGraphicFramePr>
            <a:graphicFrameLocks noChangeAspect="1"/>
          </p:cNvGraphicFramePr>
          <p:nvPr/>
        </p:nvGraphicFramePr>
        <p:xfrm>
          <a:off x="881063" y="2393950"/>
          <a:ext cx="7770812" cy="876300"/>
        </p:xfrm>
        <a:graphic>
          <a:graphicData uri="http://schemas.openxmlformats.org/presentationml/2006/ole">
            <p:oleObj spid="_x0000_s98306" name="Equation" r:id="rId3" imgW="3416040" imgH="444240" progId="Equation.DSMT4">
              <p:embed/>
            </p:oleObj>
          </a:graphicData>
        </a:graphic>
      </p:graphicFrame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1557338" y="3557588"/>
            <a:ext cx="64801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i="1"/>
              <a:t>J</a:t>
            </a:r>
            <a:r>
              <a:rPr lang="en-US" altLang="zh-TW" baseline="-25000"/>
              <a:t>1</a:t>
            </a:r>
            <a:r>
              <a:rPr lang="en-US" altLang="zh-TW"/>
              <a:t>: Bessel function of the 1st kind of order 1.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792163" y="1801813"/>
            <a:ext cx="7785100" cy="4619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With some algebraic manipulations, it can be shown that</a:t>
            </a:r>
          </a:p>
        </p:txBody>
      </p:sp>
      <p:graphicFrame>
        <p:nvGraphicFramePr>
          <p:cNvPr id="59395" name="Object 8"/>
          <p:cNvGraphicFramePr>
            <a:graphicFrameLocks noChangeAspect="1"/>
          </p:cNvGraphicFramePr>
          <p:nvPr/>
        </p:nvGraphicFramePr>
        <p:xfrm>
          <a:off x="1228725" y="4670425"/>
          <a:ext cx="3989388" cy="1593850"/>
        </p:xfrm>
        <a:graphic>
          <a:graphicData uri="http://schemas.openxmlformats.org/presentationml/2006/ole">
            <p:oleObj spid="_x0000_s98307" name="Equation" r:id="rId4" imgW="1765080" imgH="812520" progId="Equation.DSMT4">
              <p:embed/>
            </p:oleObj>
          </a:graphicData>
        </a:graphic>
      </p:graphicFrame>
      <p:sp>
        <p:nvSpPr>
          <p:cNvPr id="59400" name="Text Box 9"/>
          <p:cNvSpPr txBox="1">
            <a:spLocks noChangeArrowheads="1"/>
          </p:cNvSpPr>
          <p:nvPr/>
        </p:nvSpPr>
        <p:spPr bwMode="auto">
          <a:xfrm>
            <a:off x="881063" y="4141788"/>
            <a:ext cx="287972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i="1">
                <a:solidFill>
                  <a:srgbClr val="FF0000"/>
                </a:solidFill>
              </a:rPr>
              <a:t>Directivity function:</a:t>
            </a:r>
          </a:p>
        </p:txBody>
      </p:sp>
      <p:sp>
        <p:nvSpPr>
          <p:cNvPr id="59401" name="Text Box 10"/>
          <p:cNvSpPr txBox="1">
            <a:spLocks noChangeArrowheads="1"/>
          </p:cNvSpPr>
          <p:nvPr/>
        </p:nvSpPr>
        <p:spPr bwMode="auto">
          <a:xfrm>
            <a:off x="5876925" y="5678488"/>
            <a:ext cx="2700338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/>
              <a:t>(cf. array, line sources)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AAA8949-FCCB-471A-A5DC-59136CF34E15}" type="slidenum">
              <a:rPr lang="en-US" altLang="zh-TW" smtClean="0">
                <a:ea typeface="新細明體" charset="-120"/>
              </a:rPr>
              <a:pPr/>
              <a:t>87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1011238" y="4292600"/>
          <a:ext cx="7386637" cy="2062163"/>
        </p:xfrm>
        <a:graphic>
          <a:graphicData uri="http://schemas.openxmlformats.org/presentationml/2006/ole">
            <p:oleObj spid="_x0000_s99330" name="Equation" r:id="rId3" imgW="4000320" imgH="1168200" progId="Equation.DSMT4">
              <p:embed/>
            </p:oleObj>
          </a:graphicData>
        </a:graphic>
      </p:graphicFrame>
      <p:pic>
        <p:nvPicPr>
          <p:cNvPr id="60420" name="Picture 4" descr="TMP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675" y="1020763"/>
            <a:ext cx="4140200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 descr="TMP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2875" y="638175"/>
            <a:ext cx="32194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8" name="AutoShape 6"/>
          <p:cNvSpPr>
            <a:spLocks noChangeArrowheads="1"/>
          </p:cNvSpPr>
          <p:nvPr/>
        </p:nvSpPr>
        <p:spPr bwMode="auto">
          <a:xfrm>
            <a:off x="746125" y="4329113"/>
            <a:ext cx="225425" cy="225425"/>
          </a:xfrm>
          <a:prstGeom prst="star5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110599" name="AutoShape 7"/>
          <p:cNvSpPr>
            <a:spLocks noChangeArrowheads="1"/>
          </p:cNvSpPr>
          <p:nvPr/>
        </p:nvSpPr>
        <p:spPr bwMode="auto">
          <a:xfrm>
            <a:off x="746125" y="4733925"/>
            <a:ext cx="225425" cy="225425"/>
          </a:xfrm>
          <a:prstGeom prst="star5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110600" name="AutoShape 8"/>
          <p:cNvSpPr>
            <a:spLocks noChangeArrowheads="1"/>
          </p:cNvSpPr>
          <p:nvPr/>
        </p:nvSpPr>
        <p:spPr bwMode="auto">
          <a:xfrm>
            <a:off x="746125" y="5589588"/>
            <a:ext cx="225425" cy="225425"/>
          </a:xfrm>
          <a:prstGeom prst="star5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60425" name="Line 9"/>
          <p:cNvSpPr>
            <a:spLocks noChangeShapeType="1"/>
          </p:cNvSpPr>
          <p:nvPr/>
        </p:nvSpPr>
        <p:spPr bwMode="auto">
          <a:xfrm>
            <a:off x="746125" y="4103688"/>
            <a:ext cx="796607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60426" name="直線單箭頭接點 10"/>
          <p:cNvCxnSpPr>
            <a:cxnSpLocks noChangeShapeType="1"/>
          </p:cNvCxnSpPr>
          <p:nvPr/>
        </p:nvCxnSpPr>
        <p:spPr bwMode="auto">
          <a:xfrm rot="5400000" flipH="1" flipV="1">
            <a:off x="4841875" y="3968750"/>
            <a:ext cx="404813" cy="404813"/>
          </a:xfrm>
          <a:prstGeom prst="straightConnector1">
            <a:avLst/>
          </a:prstGeom>
          <a:noFill/>
          <a:ln w="12700" cap="sq" algn="ctr">
            <a:solidFill>
              <a:srgbClr val="0000FF"/>
            </a:solidFill>
            <a:round/>
            <a:headEnd type="none" w="sm" len="sm"/>
            <a:tailEnd type="arrow" w="med" len="med"/>
          </a:ln>
        </p:spPr>
      </p:cxnSp>
      <p:sp>
        <p:nvSpPr>
          <p:cNvPr id="12" name="文字方塊 11"/>
          <p:cNvSpPr txBox="1"/>
          <p:nvPr/>
        </p:nvSpPr>
        <p:spPr>
          <a:xfrm>
            <a:off x="4662488" y="3698875"/>
            <a:ext cx="17097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TW" sz="1400" dirty="0">
                <a:solidFill>
                  <a:srgbClr val="0000FF"/>
                </a:solidFill>
                <a:latin typeface="+mn-lt"/>
                <a:ea typeface="新細明體" pitchFamily="18" charset="-120"/>
              </a:rPr>
              <a:t>1</a:t>
            </a:r>
            <a:r>
              <a:rPr lang="en-US" altLang="zh-TW" sz="1400" baseline="30000" dirty="0">
                <a:solidFill>
                  <a:srgbClr val="0000FF"/>
                </a:solidFill>
                <a:latin typeface="+mn-lt"/>
                <a:ea typeface="新細明體" pitchFamily="18" charset="-120"/>
              </a:rPr>
              <a:t>st</a:t>
            </a:r>
            <a:r>
              <a:rPr lang="en-US" altLang="zh-TW" sz="1400" dirty="0">
                <a:solidFill>
                  <a:srgbClr val="0000FF"/>
                </a:solidFill>
                <a:latin typeface="+mn-lt"/>
                <a:ea typeface="新細明體" pitchFamily="18" charset="-120"/>
              </a:rPr>
              <a:t> zero of </a:t>
            </a:r>
            <a:r>
              <a:rPr lang="en-US" altLang="zh-TW" sz="1400" i="1" dirty="0">
                <a:solidFill>
                  <a:srgbClr val="0000FF"/>
                </a:solidFill>
                <a:latin typeface="+mn-lt"/>
                <a:ea typeface="新細明體" pitchFamily="18" charset="-120"/>
              </a:rPr>
              <a:t>J</a:t>
            </a:r>
            <a:r>
              <a:rPr lang="en-US" altLang="zh-TW" sz="1400" baseline="-25000" dirty="0">
                <a:solidFill>
                  <a:srgbClr val="0000FF"/>
                </a:solidFill>
                <a:latin typeface="+mn-lt"/>
                <a:ea typeface="新細明體" pitchFamily="18" charset="-120"/>
              </a:rPr>
              <a:t>1</a:t>
            </a:r>
            <a:r>
              <a:rPr lang="en-US" altLang="zh-TW" sz="1400" dirty="0">
                <a:solidFill>
                  <a:srgbClr val="0000FF"/>
                </a:solidFill>
                <a:latin typeface="+mn-lt"/>
                <a:ea typeface="新細明體" pitchFamily="18" charset="-120"/>
              </a:rPr>
              <a:t>=3.83</a:t>
            </a:r>
            <a:endParaRPr lang="zh-TW" altLang="en-US" sz="1400" dirty="0">
              <a:solidFill>
                <a:srgbClr val="0000FF"/>
              </a:solidFill>
              <a:latin typeface="+mn-lt"/>
              <a:ea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AFA5D0E-1192-46C4-8AE0-C55625B6FAC4}" type="slidenum">
              <a:rPr lang="en-US" altLang="zh-TW" smtClean="0">
                <a:ea typeface="新細明體" charset="-120"/>
              </a:rPr>
              <a:pPr/>
              <a:t>88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881063" y="1673225"/>
          <a:ext cx="7470775" cy="4630738"/>
        </p:xfrm>
        <a:graphic>
          <a:graphicData uri="http://schemas.openxmlformats.org/presentationml/2006/ole">
            <p:oleObj spid="_x0000_s100354" name="Equation" r:id="rId3" imgW="4876560" imgH="3022560" progId="Equation.DSMT4">
              <p:embed/>
            </p:oleObj>
          </a:graphicData>
        </a:graphic>
      </p:graphicFrame>
      <p:sp>
        <p:nvSpPr>
          <p:cNvPr id="61444" name="Text Box 3"/>
          <p:cNvSpPr txBox="1">
            <a:spLocks noChangeArrowheads="1"/>
          </p:cNvSpPr>
          <p:nvPr/>
        </p:nvSpPr>
        <p:spPr bwMode="auto">
          <a:xfrm>
            <a:off x="798513" y="857250"/>
            <a:ext cx="3143250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i="1">
                <a:solidFill>
                  <a:srgbClr val="FF0000"/>
                </a:solidFill>
              </a:rPr>
              <a:t>Directivity factor </a:t>
            </a:r>
            <a:r>
              <a:rPr lang="en-US" altLang="zh-TW">
                <a:solidFill>
                  <a:srgbClr val="FF0000"/>
                </a:solidFill>
              </a:rPr>
              <a:t>(</a:t>
            </a:r>
            <a:r>
              <a:rPr lang="el-GR" altLang="zh-TW" i="1">
                <a:solidFill>
                  <a:srgbClr val="FF0000"/>
                </a:solidFill>
                <a:cs typeface="Times New Roman" pitchFamily="18" charset="0"/>
              </a:rPr>
              <a:t>γ</a:t>
            </a:r>
            <a:r>
              <a:rPr lang="en-US" altLang="zh-TW">
                <a:solidFill>
                  <a:srgbClr val="FF0000"/>
                </a:solidFill>
              </a:rPr>
              <a:t>)</a:t>
            </a:r>
            <a:endParaRPr lang="en-US" altLang="zh-TW"/>
          </a:p>
        </p:txBody>
      </p:sp>
      <p:sp>
        <p:nvSpPr>
          <p:cNvPr id="61445" name="Text Box 6"/>
          <p:cNvSpPr txBox="1">
            <a:spLocks noChangeArrowheads="1"/>
          </p:cNvSpPr>
          <p:nvPr/>
        </p:nvSpPr>
        <p:spPr bwMode="auto">
          <a:xfrm>
            <a:off x="5518150" y="4554538"/>
            <a:ext cx="2879725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600"/>
              <a:t>(Fraunhofer approximation)</a:t>
            </a:r>
          </a:p>
        </p:txBody>
      </p:sp>
      <p:sp>
        <p:nvSpPr>
          <p:cNvPr id="61446" name="Text Box 7"/>
          <p:cNvSpPr txBox="1">
            <a:spLocks noChangeArrowheads="1"/>
          </p:cNvSpPr>
          <p:nvPr/>
        </p:nvSpPr>
        <p:spPr bwMode="auto">
          <a:xfrm>
            <a:off x="6237288" y="5746750"/>
            <a:ext cx="2565400" cy="5175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400">
                <a:solidFill>
                  <a:srgbClr val="0000FF"/>
                </a:solidFill>
                <a:sym typeface="Wingdings" pitchFamily="2" charset="2"/>
              </a:rPr>
              <a:t> </a:t>
            </a:r>
            <a:r>
              <a:rPr lang="en-US" altLang="zh-TW" sz="1400">
                <a:solidFill>
                  <a:srgbClr val="0000FF"/>
                </a:solidFill>
              </a:rPr>
              <a:t>Generally inaccurate since farfield assumption is violated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08296E1-A5CE-4910-9538-49DF0F6CC908}" type="slidenum">
              <a:rPr lang="en-US" altLang="zh-TW" smtClean="0">
                <a:ea typeface="新細明體" charset="-120"/>
              </a:rPr>
              <a:pPr/>
              <a:t>89</a:t>
            </a:fld>
            <a:endParaRPr lang="en-US" altLang="zh-TW" smtClean="0">
              <a:ea typeface="新細明體" charset="-120"/>
            </a:endParaRPr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1754188" y="1952625"/>
          <a:ext cx="6002337" cy="1655763"/>
        </p:xfrm>
        <a:graphic>
          <a:graphicData uri="http://schemas.openxmlformats.org/presentationml/2006/ole">
            <p:oleObj spid="_x0000_s101378" name="Equation" r:id="rId3" imgW="3403440" imgH="939600" progId="Equation.DSMT4">
              <p:embed/>
            </p:oleObj>
          </a:graphicData>
        </a:graphic>
      </p:graphicFrame>
      <p:sp>
        <p:nvSpPr>
          <p:cNvPr id="63492" name="Text Box 3"/>
          <p:cNvSpPr txBox="1">
            <a:spLocks noChangeArrowheads="1"/>
          </p:cNvSpPr>
          <p:nvPr/>
        </p:nvSpPr>
        <p:spPr bwMode="auto">
          <a:xfrm>
            <a:off x="1030933" y="908720"/>
            <a:ext cx="2820987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i="1" dirty="0">
                <a:solidFill>
                  <a:srgbClr val="FF0000"/>
                </a:solidFill>
              </a:rPr>
              <a:t>Directivity index 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en-US" altLang="zh-TW" i="1" dirty="0">
                <a:solidFill>
                  <a:srgbClr val="FF0000"/>
                </a:solidFill>
              </a:rPr>
              <a:t>DI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endParaRPr lang="en-US" altLang="zh-TW" dirty="0"/>
          </a:p>
        </p:txBody>
      </p:sp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60563" y="3667125"/>
            <a:ext cx="4816475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1393900" y="1717675"/>
            <a:ext cx="2386012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000"/>
              <a:t>In general,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7F63C3-9460-4A32-BC9E-1B6FD1913470}" type="slidenum">
              <a:rPr lang="en-US" altLang="zh-TW" smtClean="0">
                <a:ea typeface="新細明體" charset="-120"/>
              </a:rPr>
              <a:pPr/>
              <a:t>9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>
                <a:ea typeface="全真楷書" pitchFamily="49" charset="-120"/>
              </a:rPr>
              <a:t>1-2 </a:t>
            </a:r>
            <a:r>
              <a:rPr lang="zh-TW" altLang="en-US" sz="3600" smtClean="0">
                <a:ea typeface="全真中隸書" pitchFamily="49" charset="-120"/>
              </a:rPr>
              <a:t>狀態方程式 </a:t>
            </a:r>
            <a:r>
              <a:rPr lang="en-US" altLang="zh-TW" sz="3600" smtClean="0">
                <a:ea typeface="全真楷書" pitchFamily="49" charset="-120"/>
              </a:rPr>
              <a:t>(state equation)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835150"/>
            <a:ext cx="7772400" cy="4114800"/>
          </a:xfrm>
        </p:spPr>
        <p:txBody>
          <a:bodyPr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TW" sz="2800" smtClean="0">
                <a:ea typeface="全真楷書" pitchFamily="49" charset="-120"/>
              </a:rPr>
              <a:t>Assume </a:t>
            </a:r>
            <a:r>
              <a:rPr lang="en-US" altLang="zh-TW" sz="2800" smtClean="0">
                <a:solidFill>
                  <a:srgbClr val="FF3300"/>
                </a:solidFill>
                <a:ea typeface="全真楷書" pitchFamily="49" charset="-120"/>
              </a:rPr>
              <a:t>adiabatic</a:t>
            </a:r>
            <a:r>
              <a:rPr lang="en-US" altLang="zh-TW" sz="2800" smtClean="0">
                <a:ea typeface="全真楷書" pitchFamily="49" charset="-120"/>
              </a:rPr>
              <a:t> (</a:t>
            </a:r>
            <a:r>
              <a:rPr lang="zh-TW" altLang="en-US" sz="2800" smtClean="0">
                <a:ea typeface="標楷體" pitchFamily="65" charset="-120"/>
              </a:rPr>
              <a:t>絕熱</a:t>
            </a:r>
            <a:r>
              <a:rPr lang="en-US" altLang="zh-TW" sz="2800" smtClean="0">
                <a:ea typeface="全真楷書" pitchFamily="49" charset="-120"/>
              </a:rPr>
              <a:t>) process.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2800" smtClean="0">
                <a:ea typeface="全真楷書" pitchFamily="49" charset="-120"/>
                <a:sym typeface="Wingdings" pitchFamily="2" charset="2"/>
              </a:rPr>
              <a:t> Fast motion: </a:t>
            </a:r>
            <a:r>
              <a:rPr lang="en-US" altLang="zh-TW" sz="2800" smtClean="0">
                <a:ea typeface="全真楷書" pitchFamily="49" charset="-120"/>
              </a:rPr>
              <a:t>no time for </a:t>
            </a:r>
            <a:r>
              <a:rPr lang="en-US" altLang="zh-TW" sz="2800" smtClean="0">
                <a:solidFill>
                  <a:srgbClr val="3366FF"/>
                </a:solidFill>
                <a:ea typeface="全真楷書" pitchFamily="49" charset="-120"/>
              </a:rPr>
              <a:t>heat conduction</a:t>
            </a:r>
            <a:r>
              <a:rPr lang="en-US" altLang="zh-TW" sz="2800" smtClean="0">
                <a:ea typeface="全真楷書" pitchFamily="49" charset="-120"/>
              </a:rPr>
              <a:t>.  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z="2800" smtClean="0">
              <a:ea typeface="全真楷書" pitchFamily="49" charset="-120"/>
            </a:endParaRPr>
          </a:p>
          <a:p>
            <a:pPr eaLnBrk="1" hangingPunct="1">
              <a:buFont typeface="Monotype Sorts" pitchFamily="2" charset="2"/>
              <a:buNone/>
            </a:pPr>
            <a:r>
              <a:rPr lang="en-US" altLang="zh-TW" sz="2800" smtClean="0">
                <a:ea typeface="全真楷書" pitchFamily="49" charset="-120"/>
              </a:rPr>
              <a:t>For an ideal gas,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z="2800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mtClean="0"/>
          </a:p>
          <a:p>
            <a:pPr eaLnBrk="1" hangingPunct="1">
              <a:buFont typeface="Monotype Sorts" pitchFamily="2" charset="2"/>
              <a:buNone/>
            </a:pPr>
            <a:endParaRPr lang="en-US" altLang="zh-TW" sz="2400" smtClean="0">
              <a:latin typeface="全真楷書" pitchFamily="49" charset="-120"/>
              <a:ea typeface="全真楷書" pitchFamily="49" charset="-120"/>
              <a:sym typeface="Wingdings" pitchFamily="2" charset="2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1296988" y="3948113"/>
          <a:ext cx="6875462" cy="1497012"/>
        </p:xfrm>
        <a:graphic>
          <a:graphicData uri="http://schemas.openxmlformats.org/presentationml/2006/ole">
            <p:oleObj spid="_x0000_s4098" name="Equation" r:id="rId3" imgW="2831760" imgH="736560" progId="Equation.DSMT4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434</TotalTime>
  <Words>2403</Words>
  <Application>Microsoft Office PowerPoint</Application>
  <PresentationFormat>如螢幕大小 (4:3)</PresentationFormat>
  <Paragraphs>656</Paragraphs>
  <Slides>89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3</vt:i4>
      </vt:variant>
      <vt:variant>
        <vt:lpstr>投影片標題</vt:lpstr>
      </vt:variant>
      <vt:variant>
        <vt:i4>89</vt:i4>
      </vt:variant>
    </vt:vector>
  </HeadingPairs>
  <TitlesOfParts>
    <vt:vector size="93" baseType="lpstr">
      <vt:lpstr>夏至</vt:lpstr>
      <vt:lpstr>Equation</vt:lpstr>
      <vt:lpstr>方程式</vt:lpstr>
      <vt:lpstr>Microsoft 方程式編輯器 3.0</vt:lpstr>
      <vt:lpstr>Acoustic Array  Signal Processing</vt:lpstr>
      <vt:lpstr>Outline</vt:lpstr>
      <vt:lpstr>Sound wave as a pressure wave</vt:lpstr>
      <vt:lpstr>Sound vs. Frequency</vt:lpstr>
      <vt:lpstr>Vector calculus (high-dimensional space)</vt:lpstr>
      <vt:lpstr>Differentiation &amp; Integration</vt:lpstr>
      <vt:lpstr>Definitions of acoustical quantities</vt:lpstr>
      <vt:lpstr>Governing Equations</vt:lpstr>
      <vt:lpstr>1-2 狀態方程式 (state equation)</vt:lpstr>
      <vt:lpstr>1-2 狀態方程式 (equation of state)</vt:lpstr>
      <vt:lpstr>1-3 連續性方程式(continuity equation) </vt:lpstr>
      <vt:lpstr>1-4 動量方程式 (momentum equation)</vt:lpstr>
      <vt:lpstr>1-4 動量方程式(momentum equation)</vt:lpstr>
      <vt:lpstr>1-4 動量方程式(momentum equation)</vt:lpstr>
      <vt:lpstr>1-5 波動方程式(wave equation)</vt:lpstr>
      <vt:lpstr>Linearization</vt:lpstr>
      <vt:lpstr>投影片 17</vt:lpstr>
      <vt:lpstr> “聲學線性波動方程式”  (Wave Equation of Linear Acoustics) </vt:lpstr>
      <vt:lpstr>1-7  Acoustic energy density</vt:lpstr>
      <vt:lpstr>Acoustic intensity</vt:lpstr>
      <vt:lpstr>1-8  Speed of sound</vt:lpstr>
      <vt:lpstr>1-9 簡諧分析 (Harmonic analysis)</vt:lpstr>
      <vt:lpstr>Analogy between the space and time domains</vt:lpstr>
      <vt:lpstr>Wave speed</vt:lpstr>
      <vt:lpstr>Complex Phasor: harmonic, pure-tone</vt:lpstr>
      <vt:lpstr>The frequency-domain representations</vt:lpstr>
      <vt:lpstr>1-11 平面波 (Plane waves)</vt:lpstr>
      <vt:lpstr>Pure-tone representations of plane waves</vt:lpstr>
      <vt:lpstr>1-12 球面波 (Spherical waves)</vt:lpstr>
      <vt:lpstr>投影片 30</vt:lpstr>
      <vt:lpstr>Harmonic spherical waves</vt:lpstr>
      <vt:lpstr>* dB is a “logarithmic scale,” not a “unit”.</vt:lpstr>
      <vt:lpstr>3-2  Preliminaries</vt:lpstr>
      <vt:lpstr>投影片 34</vt:lpstr>
      <vt:lpstr>投影片 35</vt:lpstr>
      <vt:lpstr>投影片 36</vt:lpstr>
      <vt:lpstr>投影片 37</vt:lpstr>
      <vt:lpstr>投影片 38</vt:lpstr>
      <vt:lpstr>Series Expansion of Helmholtz Equation</vt:lpstr>
      <vt:lpstr>Series Expansion of Helmholtz Equation</vt:lpstr>
      <vt:lpstr>投影片 41</vt:lpstr>
      <vt:lpstr>The Green’s Function (GF)</vt:lpstr>
      <vt:lpstr>投影片 43</vt:lpstr>
      <vt:lpstr>投影片 44</vt:lpstr>
      <vt:lpstr>投影片 45</vt:lpstr>
      <vt:lpstr>投影片 46</vt:lpstr>
      <vt:lpstr>投影片 47</vt:lpstr>
      <vt:lpstr>Kirchhoff-Helmholtz Integral Equation (KHIE)</vt:lpstr>
      <vt:lpstr>投影片 49</vt:lpstr>
      <vt:lpstr>投影片 50</vt:lpstr>
      <vt:lpstr>投影片 51</vt:lpstr>
      <vt:lpstr>投影片 52</vt:lpstr>
      <vt:lpstr>投影片 53</vt:lpstr>
      <vt:lpstr>投影片 54</vt:lpstr>
      <vt:lpstr>投影片 55</vt:lpstr>
      <vt:lpstr>投影片 56</vt:lpstr>
      <vt:lpstr>投影片 57</vt:lpstr>
      <vt:lpstr>Numerical methods for sound field computation</vt:lpstr>
      <vt:lpstr>3-3  基本聲源模型(basic source models)</vt:lpstr>
      <vt:lpstr>投影片 60</vt:lpstr>
      <vt:lpstr>投影片 61</vt:lpstr>
      <vt:lpstr>投影片 62</vt:lpstr>
      <vt:lpstr>投影片 63</vt:lpstr>
      <vt:lpstr>投影片 64</vt:lpstr>
      <vt:lpstr>投影片 65</vt:lpstr>
      <vt:lpstr>投影片 66</vt:lpstr>
      <vt:lpstr>投影片 67</vt:lpstr>
      <vt:lpstr>投影片 68</vt:lpstr>
      <vt:lpstr>投影片 69</vt:lpstr>
      <vt:lpstr>投影片 70</vt:lpstr>
      <vt:lpstr>Analogy between sound field processing and time signal processing</vt:lpstr>
      <vt:lpstr>投影片 72</vt:lpstr>
      <vt:lpstr>投影片 73</vt:lpstr>
      <vt:lpstr>投影片 74</vt:lpstr>
      <vt:lpstr>屏障活塞 (The Baffled Piston Model)</vt:lpstr>
      <vt:lpstr>屏障活塞 (The Baffled Piston Model)</vt:lpstr>
      <vt:lpstr>投影片 77</vt:lpstr>
      <vt:lpstr>投影片 78</vt:lpstr>
      <vt:lpstr>投影片 79</vt:lpstr>
      <vt:lpstr>The On-axis Response:</vt:lpstr>
      <vt:lpstr>投影片 81</vt:lpstr>
      <vt:lpstr>投影片 82</vt:lpstr>
      <vt:lpstr>投影片 83</vt:lpstr>
      <vt:lpstr>投影片 84</vt:lpstr>
      <vt:lpstr>投影片 85</vt:lpstr>
      <vt:lpstr>投影片 86</vt:lpstr>
      <vt:lpstr>投影片 87</vt:lpstr>
      <vt:lpstr>投影片 88</vt:lpstr>
      <vt:lpstr>投影片 89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Microphone Array  Signal Processing</dc:title>
  <dc:creator>Bai</dc:creator>
  <cp:lastModifiedBy>Bai</cp:lastModifiedBy>
  <cp:revision>54</cp:revision>
  <dcterms:created xsi:type="dcterms:W3CDTF">2011-06-27T07:17:48Z</dcterms:created>
  <dcterms:modified xsi:type="dcterms:W3CDTF">2011-09-19T01:42:08Z</dcterms:modified>
</cp:coreProperties>
</file>