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5">
  <p:sldMasterIdLst>
    <p:sldMasterId id="2147483720" r:id="rId1"/>
  </p:sldMasterIdLst>
  <p:notesMasterIdLst>
    <p:notesMasterId r:id="rId40"/>
  </p:notesMasterIdLst>
  <p:sldIdLst>
    <p:sldId id="256" r:id="rId2"/>
    <p:sldId id="270" r:id="rId3"/>
    <p:sldId id="264" r:id="rId4"/>
    <p:sldId id="273" r:id="rId5"/>
    <p:sldId id="274" r:id="rId6"/>
    <p:sldId id="275" r:id="rId7"/>
    <p:sldId id="276" r:id="rId8"/>
    <p:sldId id="277" r:id="rId9"/>
    <p:sldId id="278" r:id="rId10"/>
    <p:sldId id="279" r:id="rId11"/>
    <p:sldId id="280" r:id="rId12"/>
    <p:sldId id="281" r:id="rId13"/>
    <p:sldId id="282"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9" r:id="rId29"/>
    <p:sldId id="300" r:id="rId30"/>
    <p:sldId id="301" r:id="rId31"/>
    <p:sldId id="298" r:id="rId32"/>
    <p:sldId id="302" r:id="rId33"/>
    <p:sldId id="303" r:id="rId34"/>
    <p:sldId id="304" r:id="rId35"/>
    <p:sldId id="305" r:id="rId36"/>
    <p:sldId id="306" r:id="rId37"/>
    <p:sldId id="307" r:id="rId38"/>
    <p:sldId id="308" r:id="rId39"/>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1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5" Type="http://schemas.openxmlformats.org/officeDocument/2006/relationships/image" Target="../media/image41.wmf"/><Relationship Id="rId4" Type="http://schemas.openxmlformats.org/officeDocument/2006/relationships/image" Target="../media/image4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image" Target="../media/image7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5406F5-1586-4017-B1C6-3CA272AD7540}" type="datetimeFigureOut">
              <a:rPr lang="zh-TW" altLang="en-US" smtClean="0"/>
              <a:pPr/>
              <a:t>2011/9/13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668FF8-FF7E-46FD-867C-C20E3FA314C0}"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4" name="標題 13"/>
          <p:cNvSpPr>
            <a:spLocks noGrp="1"/>
          </p:cNvSpPr>
          <p:nvPr>
            <p:ph type="ctrTitle"/>
          </p:nvPr>
        </p:nvSpPr>
        <p:spPr>
          <a:xfrm>
            <a:off x="1432560" y="359898"/>
            <a:ext cx="7406640" cy="1472184"/>
          </a:xfrm>
        </p:spPr>
        <p:txBody>
          <a:bodyPr anchor="b"/>
          <a:lstStyle>
            <a:lvl1pPr algn="l">
              <a:defRPr/>
            </a:lvl1pPr>
            <a:extLst/>
          </a:lstStyle>
          <a:p>
            <a:r>
              <a:rPr kumimoji="0" lang="zh-TW" altLang="en-US" smtClean="0"/>
              <a:t>按一下以編輯母片標題樣式</a:t>
            </a:r>
            <a:endParaRPr kumimoji="0" lang="en-US"/>
          </a:p>
        </p:txBody>
      </p:sp>
      <p:sp>
        <p:nvSpPr>
          <p:cNvPr id="22" name="副標題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TW" altLang="en-US" smtClean="0"/>
              <a:t>按一下以編輯母片副標題樣式</a:t>
            </a:r>
            <a:endParaRPr kumimoji="0" lang="en-US"/>
          </a:p>
        </p:txBody>
      </p:sp>
      <p:sp>
        <p:nvSpPr>
          <p:cNvPr id="7" name="日期版面配置區 6"/>
          <p:cNvSpPr>
            <a:spLocks noGrp="1"/>
          </p:cNvSpPr>
          <p:nvPr>
            <p:ph type="dt" sz="half" idx="10"/>
          </p:nvPr>
        </p:nvSpPr>
        <p:spPr/>
        <p:txBody>
          <a:bodyPr/>
          <a:lstStyle>
            <a:extLst/>
          </a:lstStyle>
          <a:p>
            <a:fld id="{3449F866-44B4-46E4-A491-5754798F39BD}" type="datetime1">
              <a:rPr lang="zh-TW" altLang="en-US" smtClean="0"/>
              <a:pPr/>
              <a:t>2011/9/13</a:t>
            </a:fld>
            <a:endParaRPr lang="zh-TW" altLang="en-US"/>
          </a:p>
        </p:txBody>
      </p:sp>
      <p:sp>
        <p:nvSpPr>
          <p:cNvPr id="20" name="頁尾版面配置區 19"/>
          <p:cNvSpPr>
            <a:spLocks noGrp="1"/>
          </p:cNvSpPr>
          <p:nvPr>
            <p:ph type="ftr" sz="quarter" idx="11"/>
          </p:nvPr>
        </p:nvSpPr>
        <p:spPr/>
        <p:txBody>
          <a:bodyPr/>
          <a:lstStyle>
            <a:extLst/>
          </a:lstStyle>
          <a:p>
            <a:endParaRPr lang="zh-TW" altLang="en-US"/>
          </a:p>
        </p:txBody>
      </p:sp>
      <p:sp>
        <p:nvSpPr>
          <p:cNvPr id="10" name="投影片編號版面配置區 9"/>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橢圓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6F24D93D-892C-483D-8169-76983086F4BB}"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858000" y="274639"/>
            <a:ext cx="1828800" cy="5851525"/>
          </a:xfrm>
        </p:spPr>
        <p:txBody>
          <a:bodyPr vert="eaVert"/>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1143000" y="274640"/>
            <a:ext cx="5562600" cy="5851525"/>
          </a:xfrm>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509A3735-C294-4B41-A417-2BF88DD95205}"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idx="1"/>
          </p:nvPr>
        </p:nvSpPr>
        <p:spPr/>
        <p:txBody>
          <a:bodyPr/>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FB6955B6-4C2C-4C8A-9EBB-03B664C39E22}"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標題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extLst/>
          </a:lstStyle>
          <a:p>
            <a:fld id="{53E84C2A-05F9-4390-8C2D-74609D65FE97}"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fld id="{815D3442-C7CD-419B-B213-92BD5E19904D}"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extLst/>
          </a:lstStyle>
          <a:p>
            <a:fld id="{962C4DAA-579E-4CA2-8E40-F992AA2FC602}" type="datetime1">
              <a:rPr lang="zh-TW" altLang="en-US" smtClean="0"/>
              <a:pPr/>
              <a:t>2011/9/13</a:t>
            </a:fld>
            <a:endParaRPr lang="zh-TW" altLang="en-US"/>
          </a:p>
        </p:txBody>
      </p:sp>
      <p:sp>
        <p:nvSpPr>
          <p:cNvPr id="8" name="頁尾版面配置區 7"/>
          <p:cNvSpPr>
            <a:spLocks noGrp="1"/>
          </p:cNvSpPr>
          <p:nvPr>
            <p:ph type="ftr" sz="quarter" idx="11"/>
          </p:nvPr>
        </p:nvSpPr>
        <p:spPr/>
        <p:txBody>
          <a:bodyPr/>
          <a:lstStyle>
            <a:extLst/>
          </a:lstStyle>
          <a:p>
            <a:endParaRPr lang="zh-TW" altLang="en-US"/>
          </a:p>
        </p:txBody>
      </p:sp>
      <p:sp>
        <p:nvSpPr>
          <p:cNvPr id="9" name="投影片編號版面配置區 8"/>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nchor="ctr"/>
          <a:lstStyle>
            <a:extLst/>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extLst/>
          </a:lstStyle>
          <a:p>
            <a:fld id="{682646FA-8D74-429E-A945-01DFEB12283A}" type="datetime1">
              <a:rPr lang="zh-TW" altLang="en-US" smtClean="0"/>
              <a:pPr/>
              <a:t>2011/9/13</a:t>
            </a:fld>
            <a:endParaRPr lang="zh-TW" altLang="en-US"/>
          </a:p>
        </p:txBody>
      </p:sp>
      <p:sp>
        <p:nvSpPr>
          <p:cNvPr id="4" name="頁尾版面配置區 3"/>
          <p:cNvSpPr>
            <a:spLocks noGrp="1"/>
          </p:cNvSpPr>
          <p:nvPr>
            <p:ph type="ftr" sz="quarter" idx="11"/>
          </p:nvPr>
        </p:nvSpPr>
        <p:spPr/>
        <p:txBody>
          <a:bodyPr/>
          <a:lstStyle>
            <a:extLst/>
          </a:lstStyle>
          <a:p>
            <a:endParaRPr lang="zh-TW" altLang="en-US"/>
          </a:p>
        </p:txBody>
      </p:sp>
      <p:sp>
        <p:nvSpPr>
          <p:cNvPr id="5" name="投影片編號版面配置區 4"/>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版面配置區 1"/>
          <p:cNvSpPr>
            <a:spLocks noGrp="1"/>
          </p:cNvSpPr>
          <p:nvPr>
            <p:ph type="dt" sz="half" idx="10"/>
          </p:nvPr>
        </p:nvSpPr>
        <p:spPr/>
        <p:txBody>
          <a:bodyPr/>
          <a:lstStyle>
            <a:extLst/>
          </a:lstStyle>
          <a:p>
            <a:fld id="{235B58C6-C610-4CB5-9154-2DCEA9E6BBBD}" type="datetime1">
              <a:rPr lang="zh-TW" altLang="en-US" smtClean="0"/>
              <a:pPr/>
              <a:t>2011/9/13</a:t>
            </a:fld>
            <a:endParaRPr lang="zh-TW" altLang="en-US"/>
          </a:p>
        </p:txBody>
      </p:sp>
      <p:sp>
        <p:nvSpPr>
          <p:cNvPr id="3" name="頁尾版面配置區 2"/>
          <p:cNvSpPr>
            <a:spLocks noGrp="1"/>
          </p:cNvSpPr>
          <p:nvPr>
            <p:ph type="ftr" sz="quarter" idx="11"/>
          </p:nvPr>
        </p:nvSpPr>
        <p:spPr/>
        <p:txBody>
          <a:bodyPr/>
          <a:lstStyle>
            <a:extLst/>
          </a:lstStyle>
          <a:p>
            <a:endParaRPr lang="zh-TW" altLang="en-US"/>
          </a:p>
        </p:txBody>
      </p:sp>
      <p:sp>
        <p:nvSpPr>
          <p:cNvPr id="4" name="投影片編號版面配置區 3"/>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fld id="{68140B84-9370-449B-A995-0872B1EDBB6B}"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extLst/>
          </a:lstStyle>
          <a:p>
            <a:fld id="{2BDE7E03-8430-42ED-A3CD-F292AC892D64}"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圖片版面配置區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TW" altLang="en-US" smtClean="0"/>
              <a:t>按一下圖示以新增圖片</a:t>
            </a:r>
            <a:endParaRPr kumimoji="0" lang="en-US" dirty="0"/>
          </a:p>
        </p:txBody>
      </p:sp>
      <p:sp>
        <p:nvSpPr>
          <p:cNvPr id="9" name="流程圖: 程序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圖: 程序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字版面配置區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TW" altLang="en-US" smtClean="0"/>
              <a:t>按一下以編輯母片文字樣式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圓形圖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甜甜圈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標題版面配置區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TW" altLang="en-US" smtClean="0"/>
              <a:t>按一下以編輯母片標題樣式</a:t>
            </a:r>
            <a:endParaRPr kumimoji="0" lang="en-US"/>
          </a:p>
        </p:txBody>
      </p:sp>
      <p:sp>
        <p:nvSpPr>
          <p:cNvPr id="9" name="文字版面配置區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24" name="日期版面配置區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C5F7008-F76E-4BE7-AF8E-1417153CAEBE}" type="datetime1">
              <a:rPr lang="zh-TW" altLang="en-US" smtClean="0"/>
              <a:pPr/>
              <a:t>2011/9/13</a:t>
            </a:fld>
            <a:endParaRPr lang="zh-TW" altLang="en-US"/>
          </a:p>
        </p:txBody>
      </p:sp>
      <p:sp>
        <p:nvSpPr>
          <p:cNvPr id="10" name="頁尾版面配置區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TW" altLang="en-US"/>
          </a:p>
        </p:txBody>
      </p:sp>
      <p:sp>
        <p:nvSpPr>
          <p:cNvPr id="22" name="投影片編號版面配置區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0E44AF5-040C-4A77-9C07-FD1A8D25ABBD}" type="slidenum">
              <a:rPr lang="zh-TW" altLang="en-US" smtClean="0"/>
              <a:pPr/>
              <a:t>‹#›</a:t>
            </a:fld>
            <a:endParaRPr lang="zh-TW"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7.wmf"/></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wmf"/></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42.wmf"/><Relationship Id="rId7" Type="http://schemas.openxmlformats.org/officeDocument/2006/relationships/image" Target="../media/image45.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4.wmf"/><Relationship Id="rId11" Type="http://schemas.openxmlformats.org/officeDocument/2006/relationships/oleObject" Target="../embeddings/oleObject13.bin"/><Relationship Id="rId5" Type="http://schemas.openxmlformats.org/officeDocument/2006/relationships/image" Target="../media/image43.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slideLayout" Target="../slideLayouts/slideLayout2.xml"/><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4.bin"/><Relationship Id="rId7"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oleObject" Target="../embeddings/oleObject15.bin"/></Relationships>
</file>

<file path=ppt/slides/_rels/slide19.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slideLayout" Target="../slideLayouts/slideLayout2.xml"/><Relationship Id="rId5" Type="http://schemas.openxmlformats.org/officeDocument/2006/relationships/image" Target="../media/image59.wmf"/><Relationship Id="rId4" Type="http://schemas.openxmlformats.org/officeDocument/2006/relationships/image" Target="../media/image58.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image" Target="../media/image65.wmf"/><Relationship Id="rId7" Type="http://schemas.openxmlformats.org/officeDocument/2006/relationships/image" Target="../media/image69.emf"/><Relationship Id="rId2" Type="http://schemas.openxmlformats.org/officeDocument/2006/relationships/image" Target="../media/image64.wmf"/><Relationship Id="rId1" Type="http://schemas.openxmlformats.org/officeDocument/2006/relationships/slideLayout" Target="../slideLayouts/slideLayout2.xml"/><Relationship Id="rId6" Type="http://schemas.openxmlformats.org/officeDocument/2006/relationships/image" Target="../media/image68.wmf"/><Relationship Id="rId5" Type="http://schemas.openxmlformats.org/officeDocument/2006/relationships/image" Target="../media/image67.wmf"/><Relationship Id="rId4" Type="http://schemas.openxmlformats.org/officeDocument/2006/relationships/image" Target="../media/image66.wmf"/></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77.png"/><Relationship Id="rId4" Type="http://schemas.openxmlformats.org/officeDocument/2006/relationships/oleObject" Target="../embeddings/oleObject17.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80.png"/><Relationship Id="rId4"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tif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21.bin"/></Relationships>
</file>

<file path=ppt/slides/_rels/slide3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2.bin"/><Relationship Id="rId5" Type="http://schemas.openxmlformats.org/officeDocument/2006/relationships/image" Target="../media/image92.jpeg"/><Relationship Id="rId4" Type="http://schemas.openxmlformats.org/officeDocument/2006/relationships/image" Target="../media/image91.jpeg"/></Relationships>
</file>

<file path=ppt/slides/_rels/slide3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23.bin"/></Relationships>
</file>

<file path=ppt/slides/_rels/slide3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24.bin"/><Relationship Id="rId5" Type="http://schemas.openxmlformats.org/officeDocument/2006/relationships/image" Target="../media/image97.jpeg"/><Relationship Id="rId4" Type="http://schemas.openxmlformats.org/officeDocument/2006/relationships/image" Target="../media/image96.jpeg"/></Relationships>
</file>

<file path=ppt/slides/_rels/slide3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 Id="rId5" Type="http://schemas.openxmlformats.org/officeDocument/2006/relationships/image" Target="../media/image101.jpeg"/><Relationship Id="rId4" Type="http://schemas.openxmlformats.org/officeDocument/2006/relationships/image" Target="../media/image100.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7.bin"/><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en-US" altLang="zh-TW" smtClean="0">
                <a:solidFill>
                  <a:srgbClr val="0000FF"/>
                </a:solidFill>
              </a:rPr>
              <a:t>Acoustic Array </a:t>
            </a:r>
            <a:r>
              <a:rPr lang="en-US" altLang="zh-TW" dirty="0" smtClean="0">
                <a:solidFill>
                  <a:srgbClr val="0000FF"/>
                </a:solidFill>
              </a:rPr>
              <a:t/>
            </a:r>
            <a:br>
              <a:rPr lang="en-US" altLang="zh-TW" dirty="0" smtClean="0">
                <a:solidFill>
                  <a:srgbClr val="0000FF"/>
                </a:solidFill>
              </a:rPr>
            </a:br>
            <a:r>
              <a:rPr lang="en-US" altLang="zh-TW" dirty="0" smtClean="0">
                <a:solidFill>
                  <a:srgbClr val="0000FF"/>
                </a:solidFill>
              </a:rPr>
              <a:t>Signal Processing</a:t>
            </a:r>
            <a:endParaRPr lang="zh-TW" altLang="en-US" dirty="0">
              <a:solidFill>
                <a:srgbClr val="0000FF"/>
              </a:solidFill>
            </a:endParaRPr>
          </a:p>
        </p:txBody>
      </p:sp>
      <p:sp>
        <p:nvSpPr>
          <p:cNvPr id="3" name="副標題 2"/>
          <p:cNvSpPr>
            <a:spLocks noGrp="1"/>
          </p:cNvSpPr>
          <p:nvPr>
            <p:ph type="subTitle" idx="1"/>
          </p:nvPr>
        </p:nvSpPr>
        <p:spPr/>
        <p:txBody>
          <a:bodyPr>
            <a:normAutofit/>
          </a:bodyPr>
          <a:lstStyle/>
          <a:p>
            <a:endParaRPr lang="en-US" altLang="zh-TW" dirty="0" smtClean="0"/>
          </a:p>
          <a:p>
            <a:r>
              <a:rPr lang="en-US" altLang="zh-TW" dirty="0" smtClean="0"/>
              <a:t>Chapter 6</a:t>
            </a:r>
          </a:p>
          <a:p>
            <a:pPr lvl="0"/>
            <a:r>
              <a:rPr lang="en-US" altLang="zh-TW" dirty="0" smtClean="0"/>
              <a:t>Practical Implementations</a:t>
            </a:r>
            <a:endParaRPr lang="zh-TW" altLang="zh-TW" dirty="0" smtClean="0"/>
          </a:p>
          <a:p>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a:t>
            </a:fld>
            <a:endParaRPr lang="zh-TW"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dirty="0" smtClean="0">
                <a:effectLst/>
                <a:latin typeface="Times New Roman" pitchFamily="18" charset="0"/>
                <a:cs typeface="Times New Roman" pitchFamily="18" charset="0"/>
              </a:rPr>
              <a:t>Multi-channel fast filtering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10</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115616" y="3789040"/>
            <a:ext cx="6912768" cy="369332"/>
          </a:xfrm>
          <a:prstGeom prst="rect">
            <a:avLst/>
          </a:prstGeom>
        </p:spPr>
        <p:txBody>
          <a:bodyPr wrap="square">
            <a:spAutoFit/>
          </a:bodyPr>
          <a:lstStyle/>
          <a:p>
            <a:pPr algn="just"/>
            <a:r>
              <a:rPr lang="en-US" altLang="zh-TW" kern="100" dirty="0" smtClean="0">
                <a:latin typeface="Times New Roman"/>
                <a:ea typeface="新細明體"/>
              </a:rPr>
              <a:t>4. MIMO minimal state-space realization of the inverse filters</a:t>
            </a:r>
            <a:endParaRPr lang="zh-TW" altLang="en-US" dirty="0">
              <a:latin typeface="Times New Roman" pitchFamily="18" charset="0"/>
              <a:cs typeface="Times New Roman" pitchFamily="18" charset="0"/>
            </a:endParaRPr>
          </a:p>
        </p:txBody>
      </p:sp>
      <p:pic>
        <p:nvPicPr>
          <p:cNvPr id="154626" name="Picture 2"/>
          <p:cNvPicPr>
            <a:picLocks noChangeAspect="1" noChangeArrowheads="1"/>
          </p:cNvPicPr>
          <p:nvPr/>
        </p:nvPicPr>
        <p:blipFill>
          <a:blip r:embed="rId2" cstate="print"/>
          <a:srcRect l="18821" t="66562" r="61246" b="24579"/>
          <a:stretch>
            <a:fillRect/>
          </a:stretch>
        </p:blipFill>
        <p:spPr bwMode="auto">
          <a:xfrm>
            <a:off x="1763688" y="4149080"/>
            <a:ext cx="3240360" cy="1080120"/>
          </a:xfrm>
          <a:prstGeom prst="rect">
            <a:avLst/>
          </a:prstGeom>
          <a:noFill/>
          <a:ln w="9525">
            <a:noFill/>
            <a:miter lim="800000"/>
            <a:headEnd/>
            <a:tailEnd/>
          </a:ln>
        </p:spPr>
      </p:pic>
      <p:sp>
        <p:nvSpPr>
          <p:cNvPr id="21" name="矩形 20"/>
          <p:cNvSpPr/>
          <p:nvPr/>
        </p:nvSpPr>
        <p:spPr>
          <a:xfrm>
            <a:off x="1043608" y="1043444"/>
            <a:ext cx="5904656" cy="369332"/>
          </a:xfrm>
          <a:prstGeom prst="rect">
            <a:avLst/>
          </a:prstGeom>
        </p:spPr>
        <p:txBody>
          <a:bodyPr wrap="square">
            <a:spAutoFit/>
          </a:bodyPr>
          <a:lstStyle/>
          <a:p>
            <a:r>
              <a:rPr lang="en-US" altLang="zh-TW" dirty="0" smtClean="0">
                <a:latin typeface="Times New Roman" pitchFamily="18" charset="0"/>
                <a:cs typeface="Times New Roman" pitchFamily="18" charset="0"/>
              </a:rPr>
              <a:t>3. Compute minimal realization matrices</a:t>
            </a:r>
            <a:endParaRPr lang="zh-TW" altLang="en-US" dirty="0">
              <a:latin typeface="Times New Roman" pitchFamily="18" charset="0"/>
              <a:cs typeface="Times New Roman" pitchFamily="18" charset="0"/>
            </a:endParaRPr>
          </a:p>
        </p:txBody>
      </p:sp>
      <p:pic>
        <p:nvPicPr>
          <p:cNvPr id="155650" name="Picture 2"/>
          <p:cNvPicPr>
            <a:picLocks noChangeAspect="1" noChangeArrowheads="1"/>
          </p:cNvPicPr>
          <p:nvPr/>
        </p:nvPicPr>
        <p:blipFill>
          <a:blip r:embed="rId3" cstate="print"/>
          <a:srcRect l="15868" t="52781" r="28024" b="24579"/>
          <a:stretch>
            <a:fillRect/>
          </a:stretch>
        </p:blipFill>
        <p:spPr bwMode="auto">
          <a:xfrm>
            <a:off x="1259632" y="1484784"/>
            <a:ext cx="7376123" cy="2232248"/>
          </a:xfrm>
          <a:prstGeom prst="rect">
            <a:avLst/>
          </a:prstGeom>
          <a:noFill/>
          <a:ln w="9525">
            <a:noFill/>
            <a:miter lim="800000"/>
            <a:headEnd/>
            <a:tailEnd/>
          </a:ln>
        </p:spPr>
      </p:pic>
      <p:sp>
        <p:nvSpPr>
          <p:cNvPr id="18" name="矩形 17"/>
          <p:cNvSpPr/>
          <p:nvPr/>
        </p:nvSpPr>
        <p:spPr>
          <a:xfrm>
            <a:off x="1187624" y="5180999"/>
            <a:ext cx="7704856" cy="1200329"/>
          </a:xfrm>
          <a:prstGeom prst="rect">
            <a:avLst/>
          </a:prstGeom>
        </p:spPr>
        <p:txBody>
          <a:bodyPr wrap="square">
            <a:spAutoFit/>
          </a:bodyPr>
          <a:lstStyle/>
          <a:p>
            <a:r>
              <a:rPr lang="en-US" altLang="zh-TW" b="1" dirty="0" smtClean="0">
                <a:latin typeface="Times New Roman" pitchFamily="18" charset="0"/>
                <a:cs typeface="Times New Roman" pitchFamily="18" charset="0"/>
              </a:rPr>
              <a:t>Remarks  </a:t>
            </a:r>
          </a:p>
          <a:p>
            <a:pPr marL="342900" indent="-342900">
              <a:buFont typeface="+mj-lt"/>
              <a:buAutoNum type="arabicPeriod"/>
            </a:pPr>
            <a:r>
              <a:rPr lang="en-US" altLang="zh-TW" dirty="0" smtClean="0">
                <a:latin typeface="Times New Roman" pitchFamily="18" charset="0"/>
                <a:cs typeface="Times New Roman" pitchFamily="18" charset="0"/>
              </a:rPr>
              <a:t>The minimal realization is actually a balanced realization with equal controllability and observability.</a:t>
            </a:r>
          </a:p>
          <a:p>
            <a:pPr marL="342900" indent="-342900">
              <a:buFont typeface="+mj-lt"/>
              <a:buAutoNum type="arabicPeriod"/>
            </a:pPr>
            <a:r>
              <a:rPr lang="en-US" altLang="zh-TW" dirty="0" smtClean="0">
                <a:latin typeface="Times New Roman" pitchFamily="18" charset="0"/>
                <a:cs typeface="Times New Roman" pitchFamily="18" charset="0"/>
              </a:rPr>
              <a:t>How minimal the realization is depends upon the truncation threshold in SVD.</a:t>
            </a:r>
            <a:endParaRPr lang="zh-TW" alt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dirty="0" smtClean="0">
                <a:effectLst/>
                <a:latin typeface="Times New Roman" pitchFamily="18" charset="0"/>
                <a:cs typeface="Times New Roman" pitchFamily="18" charset="0"/>
              </a:rPr>
              <a:t>The time-domain 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11</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115616" y="1198493"/>
            <a:ext cx="6912768" cy="646331"/>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      Tremendous saving can be achieved by direct application of the minimal state-space realization obtained using ERA.</a:t>
            </a:r>
            <a:endParaRPr lang="zh-TW" altLang="en-US" dirty="0">
              <a:latin typeface="Times New Roman" pitchFamily="18" charset="0"/>
              <a:cs typeface="Times New Roman" pitchFamily="18" charset="0"/>
            </a:endParaRPr>
          </a:p>
        </p:txBody>
      </p:sp>
      <p:pic>
        <p:nvPicPr>
          <p:cNvPr id="154626" name="Picture 2"/>
          <p:cNvPicPr>
            <a:picLocks noChangeAspect="1" noChangeArrowheads="1"/>
          </p:cNvPicPr>
          <p:nvPr/>
        </p:nvPicPr>
        <p:blipFill>
          <a:blip r:embed="rId2" cstate="print"/>
          <a:srcRect l="18821" t="66562" r="61246" b="24579"/>
          <a:stretch>
            <a:fillRect/>
          </a:stretch>
        </p:blipFill>
        <p:spPr bwMode="auto">
          <a:xfrm>
            <a:off x="2483768" y="1916832"/>
            <a:ext cx="3240360" cy="1080120"/>
          </a:xfrm>
          <a:prstGeom prst="rect">
            <a:avLst/>
          </a:prstGeom>
          <a:noFill/>
          <a:ln w="9525">
            <a:noFill/>
            <a:miter lim="800000"/>
            <a:headEnd/>
            <a:tailEnd/>
          </a:ln>
        </p:spPr>
      </p:pic>
      <p:sp>
        <p:nvSpPr>
          <p:cNvPr id="16" name="矩形 15"/>
          <p:cNvSpPr/>
          <p:nvPr/>
        </p:nvSpPr>
        <p:spPr>
          <a:xfrm>
            <a:off x="1268016" y="3142709"/>
            <a:ext cx="6912768" cy="369332"/>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Operations per sample:</a:t>
            </a:r>
            <a:endParaRPr lang="zh-TW" altLang="en-US" dirty="0">
              <a:latin typeface="Times New Roman" pitchFamily="18" charset="0"/>
              <a:cs typeface="Times New Roman" pitchFamily="18" charset="0"/>
            </a:endParaRPr>
          </a:p>
        </p:txBody>
      </p:sp>
      <p:pic>
        <p:nvPicPr>
          <p:cNvPr id="158722" name="Picture 2"/>
          <p:cNvPicPr>
            <a:picLocks noChangeAspect="1" noChangeArrowheads="1"/>
          </p:cNvPicPr>
          <p:nvPr/>
        </p:nvPicPr>
        <p:blipFill>
          <a:blip r:embed="rId3" cstate="print"/>
          <a:srcRect/>
          <a:stretch>
            <a:fillRect/>
          </a:stretch>
        </p:blipFill>
        <p:spPr bwMode="auto">
          <a:xfrm>
            <a:off x="2843808" y="3573016"/>
            <a:ext cx="3888432" cy="442287"/>
          </a:xfrm>
          <a:prstGeom prst="rect">
            <a:avLst/>
          </a:prstGeom>
          <a:noFill/>
          <a:ln w="9525">
            <a:noFill/>
            <a:miter lim="800000"/>
            <a:headEnd/>
            <a:tailEnd/>
          </a:ln>
        </p:spPr>
      </p:pic>
      <p:sp>
        <p:nvSpPr>
          <p:cNvPr id="19" name="矩形 18"/>
          <p:cNvSpPr/>
          <p:nvPr/>
        </p:nvSpPr>
        <p:spPr>
          <a:xfrm>
            <a:off x="1349896" y="4077072"/>
            <a:ext cx="5886400" cy="1200329"/>
          </a:xfrm>
          <a:prstGeom prst="rect">
            <a:avLst/>
          </a:prstGeom>
        </p:spPr>
        <p:txBody>
          <a:bodyPr wrap="square">
            <a:spAutoFit/>
          </a:bodyPr>
          <a:lstStyle/>
          <a:p>
            <a:r>
              <a:rPr lang="en-US" altLang="zh-TW" dirty="0" smtClean="0">
                <a:latin typeface="Times New Roman" pitchFamily="18" charset="0"/>
                <a:cs typeface="Times New Roman" pitchFamily="18" charset="0"/>
              </a:rPr>
              <a:t>Assume that there are </a:t>
            </a:r>
            <a:r>
              <a:rPr lang="en-US" altLang="zh-TW" i="1" dirty="0" smtClean="0">
                <a:latin typeface="Times New Roman" pitchFamily="18" charset="0"/>
                <a:cs typeface="Times New Roman" pitchFamily="18" charset="0"/>
              </a:rPr>
              <a:t>M</a:t>
            </a:r>
            <a:r>
              <a:rPr lang="en-US" altLang="zh-TW" dirty="0" smtClean="0">
                <a:latin typeface="Times New Roman" pitchFamily="18" charset="0"/>
                <a:cs typeface="Times New Roman" pitchFamily="18" charset="0"/>
              </a:rPr>
              <a:t> microphones and </a:t>
            </a:r>
            <a:r>
              <a:rPr lang="en-US" altLang="zh-TW" i="1" dirty="0" smtClean="0">
                <a:latin typeface="Times New Roman" pitchFamily="18" charset="0"/>
                <a:cs typeface="Times New Roman" pitchFamily="18" charset="0"/>
              </a:rPr>
              <a:t>J</a:t>
            </a:r>
            <a:r>
              <a:rPr lang="en-US" altLang="zh-TW" dirty="0" smtClean="0">
                <a:latin typeface="Times New Roman" pitchFamily="18" charset="0"/>
                <a:cs typeface="Times New Roman" pitchFamily="18" charset="0"/>
              </a:rPr>
              <a:t> virtual sources.  The number </a:t>
            </a:r>
            <a:r>
              <a:rPr lang="en-US" altLang="zh-TW" i="1" dirty="0" smtClean="0">
                <a:latin typeface="Times New Roman" pitchFamily="18" charset="0"/>
                <a:cs typeface="Times New Roman" pitchFamily="18" charset="0"/>
              </a:rPr>
              <a:t>v</a:t>
            </a:r>
            <a:r>
              <a:rPr lang="en-US" altLang="zh-TW" dirty="0" smtClean="0">
                <a:latin typeface="Times New Roman" pitchFamily="18" charset="0"/>
                <a:cs typeface="Times New Roman" pitchFamily="18" charset="0"/>
              </a:rPr>
              <a:t> is the terms retained in SVD.</a:t>
            </a:r>
          </a:p>
          <a:p>
            <a:endParaRPr lang="en-US" altLang="zh-TW" dirty="0" smtClean="0">
              <a:latin typeface="Times New Roman" pitchFamily="18" charset="0"/>
              <a:cs typeface="Times New Roman" pitchFamily="18" charset="0"/>
            </a:endParaRPr>
          </a:p>
          <a:p>
            <a:r>
              <a:rPr lang="en-US" altLang="zh-TW" dirty="0" smtClean="0">
                <a:latin typeface="Times New Roman" pitchFamily="18" charset="0"/>
                <a:cs typeface="Times New Roman" pitchFamily="18" charset="0"/>
              </a:rPr>
              <a:t>Direct Convolution:</a:t>
            </a:r>
            <a:endParaRPr lang="zh-TW" altLang="en-US" dirty="0">
              <a:latin typeface="Times New Roman" pitchFamily="18" charset="0"/>
              <a:cs typeface="Times New Roman" pitchFamily="18" charset="0"/>
            </a:endParaRPr>
          </a:p>
        </p:txBody>
      </p:sp>
      <p:pic>
        <p:nvPicPr>
          <p:cNvPr id="158723" name="Picture 3"/>
          <p:cNvPicPr>
            <a:picLocks noChangeAspect="1" noChangeArrowheads="1"/>
          </p:cNvPicPr>
          <p:nvPr/>
        </p:nvPicPr>
        <p:blipFill>
          <a:blip r:embed="rId4" cstate="print"/>
          <a:srcRect/>
          <a:stretch>
            <a:fillRect/>
          </a:stretch>
        </p:blipFill>
        <p:spPr bwMode="auto">
          <a:xfrm>
            <a:off x="2967662" y="5229200"/>
            <a:ext cx="2540442" cy="432048"/>
          </a:xfrm>
          <a:prstGeom prst="rect">
            <a:avLst/>
          </a:prstGeom>
          <a:noFill/>
          <a:ln w="9525">
            <a:noFill/>
            <a:miter lim="800000"/>
            <a:headEnd/>
            <a:tailEnd/>
          </a:ln>
        </p:spPr>
      </p:pic>
      <p:sp>
        <p:nvSpPr>
          <p:cNvPr id="20" name="矩形 19"/>
          <p:cNvSpPr/>
          <p:nvPr/>
        </p:nvSpPr>
        <p:spPr>
          <a:xfrm>
            <a:off x="2887283" y="5723964"/>
            <a:ext cx="3472425" cy="369332"/>
          </a:xfrm>
          <a:prstGeom prst="rect">
            <a:avLst/>
          </a:prstGeom>
        </p:spPr>
        <p:txBody>
          <a:bodyPr wrap="none">
            <a:spAutoFit/>
          </a:bodyPr>
          <a:lstStyle/>
          <a:p>
            <a:r>
              <a:rPr lang="en-US" altLang="zh-TW" i="1" dirty="0" err="1" smtClean="0">
                <a:latin typeface="Times New Roman" pitchFamily="18" charset="0"/>
                <a:cs typeface="Times New Roman" pitchFamily="18" charset="0"/>
              </a:rPr>
              <a:t>N</a:t>
            </a:r>
            <a:r>
              <a:rPr lang="en-US" altLang="zh-TW" i="1" baseline="-25000" dirty="0" err="1" smtClean="0">
                <a:latin typeface="Times New Roman" pitchFamily="18" charset="0"/>
                <a:cs typeface="Times New Roman" pitchFamily="18" charset="0"/>
              </a:rPr>
              <a:t>f</a:t>
            </a:r>
            <a:r>
              <a:rPr lang="en-US" altLang="zh-TW" dirty="0" smtClean="0">
                <a:latin typeface="Times New Roman" pitchFamily="18" charset="0"/>
                <a:cs typeface="Times New Roman" pitchFamily="18" charset="0"/>
              </a:rPr>
              <a:t>: the tap length of  each FIR filter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dirty="0" smtClean="0">
                <a:effectLst/>
                <a:latin typeface="Times New Roman" pitchFamily="18" charset="0"/>
                <a:cs typeface="Times New Roman" pitchFamily="18" charset="0"/>
              </a:rPr>
              <a:t>The frequency-domain 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12</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115616" y="1198492"/>
            <a:ext cx="6912768" cy="646331"/>
          </a:xfrm>
          <a:prstGeom prst="rect">
            <a:avLst/>
          </a:prstGeom>
        </p:spPr>
        <p:txBody>
          <a:bodyPr wrap="square">
            <a:spAutoFit/>
          </a:bodyPr>
          <a:lstStyle/>
          <a:p>
            <a:pPr marL="269875" indent="-269875" algn="just"/>
            <a:r>
              <a:rPr lang="en-US" altLang="zh-TW" dirty="0" smtClean="0">
                <a:latin typeface="Times New Roman" pitchFamily="18" charset="0"/>
                <a:cs typeface="Times New Roman" pitchFamily="18" charset="0"/>
              </a:rPr>
              <a:t>1. Partition the time-domain microphone pressure data into non-overlapping </a:t>
            </a:r>
            <a:r>
              <a:rPr lang="en-US" altLang="zh-TW" i="1" dirty="0" smtClean="0">
                <a:latin typeface="Times New Roman" pitchFamily="18" charset="0"/>
                <a:cs typeface="Times New Roman" pitchFamily="18" charset="0"/>
              </a:rPr>
              <a:t>L</a:t>
            </a:r>
            <a:r>
              <a:rPr lang="en-US" altLang="zh-TW" dirty="0" smtClean="0">
                <a:latin typeface="Times New Roman" pitchFamily="18" charset="0"/>
                <a:cs typeface="Times New Roman" pitchFamily="18" charset="0"/>
              </a:rPr>
              <a:t>-point frames and zero-pad the frames. (</a:t>
            </a:r>
            <a:r>
              <a:rPr lang="en-US" altLang="zh-TW" i="1" dirty="0" smtClean="0">
                <a:latin typeface="Times New Roman" pitchFamily="18" charset="0"/>
                <a:cs typeface="Times New Roman" pitchFamily="18" charset="0"/>
              </a:rPr>
              <a:t>P</a:t>
            </a:r>
            <a:r>
              <a:rPr lang="en-US" altLang="zh-TW" dirty="0" smtClean="0">
                <a:latin typeface="Times New Roman" pitchFamily="18" charset="0"/>
                <a:cs typeface="Times New Roman" pitchFamily="18" charset="0"/>
              </a:rPr>
              <a:t>-point FRF)</a:t>
            </a:r>
            <a:endParaRPr lang="zh-TW" altLang="en-US" dirty="0">
              <a:latin typeface="Times New Roman" pitchFamily="18" charset="0"/>
              <a:cs typeface="Times New Roman" pitchFamily="18" charset="0"/>
            </a:endParaRPr>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pic>
        <p:nvPicPr>
          <p:cNvPr id="158778" name="Picture 58"/>
          <p:cNvPicPr>
            <a:picLocks noChangeAspect="1" noChangeArrowheads="1"/>
          </p:cNvPicPr>
          <p:nvPr/>
        </p:nvPicPr>
        <p:blipFill>
          <a:blip r:embed="rId2" cstate="print"/>
          <a:srcRect l="17344" t="43922" r="30239" b="36391"/>
          <a:stretch>
            <a:fillRect/>
          </a:stretch>
        </p:blipFill>
        <p:spPr bwMode="auto">
          <a:xfrm>
            <a:off x="2339752" y="2060848"/>
            <a:ext cx="4752528" cy="1338740"/>
          </a:xfrm>
          <a:prstGeom prst="rect">
            <a:avLst/>
          </a:prstGeom>
          <a:noFill/>
          <a:ln w="9525">
            <a:noFill/>
            <a:miter lim="800000"/>
            <a:headEnd/>
            <a:tailEnd/>
          </a:ln>
        </p:spPr>
      </p:pic>
      <p:pic>
        <p:nvPicPr>
          <p:cNvPr id="158779" name="Picture 59"/>
          <p:cNvPicPr>
            <a:picLocks noChangeAspect="1" noChangeArrowheads="1"/>
          </p:cNvPicPr>
          <p:nvPr/>
        </p:nvPicPr>
        <p:blipFill>
          <a:blip r:embed="rId3" cstate="print"/>
          <a:srcRect l="16040" t="38188" r="22684" b="10625"/>
          <a:stretch>
            <a:fillRect/>
          </a:stretch>
        </p:blipFill>
        <p:spPr bwMode="auto">
          <a:xfrm>
            <a:off x="2411760" y="3140968"/>
            <a:ext cx="5544616" cy="3473735"/>
          </a:xfrm>
          <a:prstGeom prst="rect">
            <a:avLst/>
          </a:prstGeom>
          <a:noFill/>
          <a:ln w="9525">
            <a:noFill/>
            <a:miter lim="800000"/>
            <a:headEnd/>
            <a:tailEnd/>
          </a:ln>
        </p:spPr>
      </p:pic>
      <p:sp>
        <p:nvSpPr>
          <p:cNvPr id="74" name="左大括弧 73"/>
          <p:cNvSpPr/>
          <p:nvPr/>
        </p:nvSpPr>
        <p:spPr>
          <a:xfrm>
            <a:off x="1979712" y="3501008"/>
            <a:ext cx="360040" cy="2880320"/>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75" name="向右箭號 74"/>
          <p:cNvSpPr/>
          <p:nvPr/>
        </p:nvSpPr>
        <p:spPr>
          <a:xfrm>
            <a:off x="1331640" y="4869160"/>
            <a:ext cx="576064" cy="144016"/>
          </a:xfrm>
          <a:prstGeom prst="right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58781" name="Picture 61"/>
          <p:cNvPicPr>
            <a:picLocks noChangeAspect="1" noChangeArrowheads="1"/>
          </p:cNvPicPr>
          <p:nvPr/>
        </p:nvPicPr>
        <p:blipFill>
          <a:blip r:embed="rId4" cstate="print"/>
          <a:srcRect/>
          <a:stretch>
            <a:fillRect/>
          </a:stretch>
        </p:blipFill>
        <p:spPr bwMode="auto">
          <a:xfrm>
            <a:off x="1331640" y="4221088"/>
            <a:ext cx="630070" cy="360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dirty="0" smtClean="0">
                <a:effectLst/>
                <a:latin typeface="Times New Roman" pitchFamily="18" charset="0"/>
                <a:cs typeface="Times New Roman" pitchFamily="18" charset="0"/>
              </a:rPr>
              <a:t>The frequency-domain 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13</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115616" y="980728"/>
            <a:ext cx="6912768" cy="1200329"/>
          </a:xfrm>
          <a:prstGeom prst="rect">
            <a:avLst/>
          </a:prstGeom>
        </p:spPr>
        <p:txBody>
          <a:bodyPr wrap="square">
            <a:spAutoFit/>
          </a:bodyPr>
          <a:lstStyle/>
          <a:p>
            <a:pPr marL="269875" indent="-269875" algn="just"/>
            <a:r>
              <a:rPr lang="en-US" altLang="zh-TW" dirty="0" smtClean="0">
                <a:latin typeface="Times New Roman" pitchFamily="18" charset="0"/>
                <a:cs typeface="Times New Roman" pitchFamily="18" charset="0"/>
              </a:rPr>
              <a:t>2. Multiply the transformed pressure data with the frequency-domain inverse matrix </a:t>
            </a:r>
            <a:r>
              <a:rPr lang="en-US" altLang="zh-TW" b="1" dirty="0" smtClean="0">
                <a:latin typeface="Times New Roman" pitchFamily="18" charset="0"/>
                <a:cs typeface="Times New Roman" pitchFamily="18" charset="0"/>
              </a:rPr>
              <a:t>C</a:t>
            </a:r>
            <a:r>
              <a:rPr lang="en-US" altLang="zh-TW" dirty="0" smtClean="0">
                <a:latin typeface="Times New Roman" pitchFamily="18" charset="0"/>
                <a:cs typeface="Times New Roman" pitchFamily="18" charset="0"/>
              </a:rPr>
              <a:t>(</a:t>
            </a:r>
            <a:r>
              <a:rPr lang="el-GR" altLang="zh-TW" i="1" dirty="0" smtClean="0">
                <a:latin typeface="Times New Roman" pitchFamily="18" charset="0"/>
                <a:cs typeface="Times New Roman" pitchFamily="18" charset="0"/>
              </a:rPr>
              <a:t>ω</a:t>
            </a:r>
            <a:r>
              <a:rPr lang="en-US" altLang="zh-TW" dirty="0" smtClean="0">
                <a:latin typeface="Times New Roman" pitchFamily="18" charset="0"/>
                <a:cs typeface="Times New Roman" pitchFamily="18" charset="0"/>
              </a:rPr>
              <a:t>) that can be computed offline.</a:t>
            </a:r>
          </a:p>
          <a:p>
            <a:pPr marL="269875" indent="-269875" algn="just"/>
            <a:r>
              <a:rPr lang="en-US" altLang="zh-TW" dirty="0" smtClean="0">
                <a:latin typeface="Times New Roman" pitchFamily="18" charset="0"/>
                <a:cs typeface="Times New Roman" pitchFamily="18" charset="0"/>
              </a:rPr>
              <a:t>3. </a:t>
            </a:r>
            <a:r>
              <a:rPr lang="en-US" altLang="zh-TW" kern="100" dirty="0" smtClean="0">
                <a:latin typeface="Times New Roman"/>
                <a:ea typeface="新細明體"/>
              </a:rPr>
              <a:t>calculate the time-domain source amplitudes  for each frame by using the inverse FFT and overlap and add the consecutive frames.</a:t>
            </a:r>
            <a:endParaRPr lang="zh-TW" altLang="en-US" dirty="0">
              <a:latin typeface="Times New Roman" pitchFamily="18" charset="0"/>
              <a:cs typeface="Times New Roman" pitchFamily="18" charset="0"/>
            </a:endParaRPr>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pic>
        <p:nvPicPr>
          <p:cNvPr id="161794" name="Picture 2"/>
          <p:cNvPicPr>
            <a:picLocks noChangeAspect="1" noChangeArrowheads="1"/>
          </p:cNvPicPr>
          <p:nvPr/>
        </p:nvPicPr>
        <p:blipFill>
          <a:blip r:embed="rId3" cstate="print"/>
          <a:srcRect l="15868" t="42938" r="22856" b="8829"/>
          <a:stretch>
            <a:fillRect/>
          </a:stretch>
        </p:blipFill>
        <p:spPr bwMode="auto">
          <a:xfrm>
            <a:off x="1763688" y="2420888"/>
            <a:ext cx="5976664" cy="3528392"/>
          </a:xfrm>
          <a:prstGeom prst="rect">
            <a:avLst/>
          </a:prstGeom>
          <a:noFill/>
          <a:ln w="9525">
            <a:noFill/>
            <a:miter lim="800000"/>
            <a:headEnd/>
            <a:tailEnd/>
          </a:ln>
        </p:spPr>
      </p:pic>
      <p:graphicFrame>
        <p:nvGraphicFramePr>
          <p:cNvPr id="161795" name="Object 3"/>
          <p:cNvGraphicFramePr>
            <a:graphicFrameLocks noChangeAspect="1"/>
          </p:cNvGraphicFramePr>
          <p:nvPr/>
        </p:nvGraphicFramePr>
        <p:xfrm>
          <a:off x="1403648" y="2204864"/>
          <a:ext cx="1561437" cy="288032"/>
        </p:xfrm>
        <a:graphic>
          <a:graphicData uri="http://schemas.openxmlformats.org/presentationml/2006/ole">
            <p:oleObj spid="_x0000_s161795" name="Equation" r:id="rId4" imgW="1307880" imgH="241200" progId="Equation.DSMT4">
              <p:embed/>
            </p:oleObj>
          </a:graphicData>
        </a:graphic>
      </p:graphicFrame>
      <p:sp>
        <p:nvSpPr>
          <p:cNvPr id="20" name="矩形 19"/>
          <p:cNvSpPr/>
          <p:nvPr/>
        </p:nvSpPr>
        <p:spPr>
          <a:xfrm>
            <a:off x="1268016" y="5949280"/>
            <a:ext cx="2583904" cy="369332"/>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Operations per sample:</a:t>
            </a:r>
            <a:endParaRPr lang="zh-TW" altLang="en-US" dirty="0">
              <a:latin typeface="Times New Roman" pitchFamily="18" charset="0"/>
              <a:cs typeface="Times New Roman" pitchFamily="18" charset="0"/>
            </a:endParaRPr>
          </a:p>
        </p:txBody>
      </p:sp>
      <p:pic>
        <p:nvPicPr>
          <p:cNvPr id="161796" name="Picture 4"/>
          <p:cNvPicPr>
            <a:picLocks noChangeAspect="1" noChangeArrowheads="1"/>
          </p:cNvPicPr>
          <p:nvPr/>
        </p:nvPicPr>
        <p:blipFill>
          <a:blip r:embed="rId5" cstate="print"/>
          <a:srcRect/>
          <a:stretch>
            <a:fillRect/>
          </a:stretch>
        </p:blipFill>
        <p:spPr bwMode="auto">
          <a:xfrm>
            <a:off x="3563888" y="6021288"/>
            <a:ext cx="3072341" cy="288032"/>
          </a:xfrm>
          <a:prstGeom prst="rect">
            <a:avLst/>
          </a:prstGeom>
          <a:noFill/>
          <a:ln w="9525">
            <a:noFill/>
            <a:miter lim="800000"/>
            <a:headEnd/>
            <a:tailEnd/>
          </a:ln>
        </p:spPr>
      </p:pic>
      <p:pic>
        <p:nvPicPr>
          <p:cNvPr id="161797" name="Picture 5"/>
          <p:cNvPicPr>
            <a:picLocks noChangeAspect="1" noChangeArrowheads="1"/>
          </p:cNvPicPr>
          <p:nvPr/>
        </p:nvPicPr>
        <p:blipFill>
          <a:blip r:embed="rId6" cstate="print"/>
          <a:srcRect/>
          <a:stretch>
            <a:fillRect/>
          </a:stretch>
        </p:blipFill>
        <p:spPr bwMode="auto">
          <a:xfrm>
            <a:off x="5527053" y="6381328"/>
            <a:ext cx="1349203" cy="288032"/>
          </a:xfrm>
          <a:prstGeom prst="rect">
            <a:avLst/>
          </a:prstGeom>
          <a:noFill/>
          <a:ln w="9525">
            <a:noFill/>
            <a:miter lim="800000"/>
            <a:headEnd/>
            <a:tailEnd/>
          </a:ln>
        </p:spPr>
      </p:pic>
      <p:sp>
        <p:nvSpPr>
          <p:cNvPr id="23" name="矩形 22"/>
          <p:cNvSpPr/>
          <p:nvPr/>
        </p:nvSpPr>
        <p:spPr>
          <a:xfrm>
            <a:off x="3923928" y="6309320"/>
            <a:ext cx="1575792" cy="369332"/>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FFT block size:</a:t>
            </a:r>
            <a:endParaRPr lang="zh-TW" alt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kern="100" dirty="0" smtClean="0">
                <a:effectLst/>
                <a:latin typeface="Times New Roman"/>
                <a:ea typeface="新細明體"/>
              </a:rPr>
              <a:t>Comparison of filtering approaches</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14</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pic>
        <p:nvPicPr>
          <p:cNvPr id="163842" name="Picture 2"/>
          <p:cNvPicPr>
            <a:picLocks noChangeAspect="1" noChangeArrowheads="1"/>
          </p:cNvPicPr>
          <p:nvPr/>
        </p:nvPicPr>
        <p:blipFill>
          <a:blip r:embed="rId2" cstate="print"/>
          <a:srcRect l="19559" t="30141" r="32453" b="8829"/>
          <a:stretch>
            <a:fillRect/>
          </a:stretch>
        </p:blipFill>
        <p:spPr bwMode="auto">
          <a:xfrm>
            <a:off x="2555776" y="980728"/>
            <a:ext cx="4680520" cy="4464496"/>
          </a:xfrm>
          <a:prstGeom prst="rect">
            <a:avLst/>
          </a:prstGeom>
          <a:noFill/>
          <a:ln w="9525">
            <a:noFill/>
            <a:miter lim="800000"/>
            <a:headEnd/>
            <a:tailEnd/>
          </a:ln>
        </p:spPr>
      </p:pic>
      <p:sp>
        <p:nvSpPr>
          <p:cNvPr id="163845" name="Rectangle 5"/>
          <p:cNvSpPr>
            <a:spLocks noChangeArrowheads="1"/>
          </p:cNvSpPr>
          <p:nvPr/>
        </p:nvSpPr>
        <p:spPr bwMode="auto">
          <a:xfrm>
            <a:off x="1368152" y="5652537"/>
            <a:ext cx="73803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The lattice spacing of the microphones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the focal points (</a:t>
            </a:r>
            <a:r>
              <a:rPr kumimoji="1" lang="en-US" altLang="zh-TW" sz="1600" b="0" i="1"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d</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f</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were both selected to be 0.1m =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λ</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/2 for 1.7 kHz.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kern="100" dirty="0" smtClean="0">
                <a:effectLst/>
                <a:latin typeface="Times New Roman"/>
                <a:ea typeface="新細明體"/>
              </a:rPr>
              <a:t>Comparison of filtering approaches</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15</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pic>
        <p:nvPicPr>
          <p:cNvPr id="162819" name="Picture 3"/>
          <p:cNvPicPr>
            <a:picLocks noChangeAspect="1" noChangeArrowheads="1"/>
          </p:cNvPicPr>
          <p:nvPr/>
        </p:nvPicPr>
        <p:blipFill>
          <a:blip r:embed="rId2" cstate="print"/>
          <a:srcRect l="21036" t="41953" r="22117" b="9813"/>
          <a:stretch>
            <a:fillRect/>
          </a:stretch>
        </p:blipFill>
        <p:spPr bwMode="auto">
          <a:xfrm>
            <a:off x="1249345" y="1340768"/>
            <a:ext cx="7355103"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kern="100" dirty="0" smtClean="0">
                <a:effectLst/>
                <a:latin typeface="Times New Roman"/>
                <a:ea typeface="新細明體"/>
              </a:rPr>
              <a:t>Post-processing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16</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4" name="矩形 13"/>
          <p:cNvSpPr/>
          <p:nvPr/>
        </p:nvSpPr>
        <p:spPr>
          <a:xfrm>
            <a:off x="1288198" y="1052736"/>
            <a:ext cx="1867819" cy="369332"/>
          </a:xfrm>
          <a:prstGeom prst="rect">
            <a:avLst/>
          </a:prstGeom>
        </p:spPr>
        <p:txBody>
          <a:bodyPr wrap="none">
            <a:spAutoFit/>
          </a:bodyPr>
          <a:lstStyle/>
          <a:p>
            <a:r>
              <a:rPr lang="en-US" altLang="zh-TW" dirty="0" smtClean="0">
                <a:solidFill>
                  <a:srgbClr val="FF0000"/>
                </a:solidFill>
              </a:rPr>
              <a:t>Acoustic variables</a:t>
            </a:r>
            <a:endParaRPr lang="zh-TW" altLang="en-US" dirty="0">
              <a:solidFill>
                <a:srgbClr val="FF0000"/>
              </a:solidFill>
            </a:endParaRPr>
          </a:p>
        </p:txBody>
      </p:sp>
      <p:sp>
        <p:nvSpPr>
          <p:cNvPr id="15" name="矩形 14"/>
          <p:cNvSpPr/>
          <p:nvPr/>
        </p:nvSpPr>
        <p:spPr>
          <a:xfrm>
            <a:off x="1763688" y="1484784"/>
            <a:ext cx="3075265" cy="369332"/>
          </a:xfrm>
          <a:prstGeom prst="rect">
            <a:avLst/>
          </a:prstGeom>
        </p:spPr>
        <p:txBody>
          <a:bodyPr wrap="none">
            <a:spAutoFit/>
          </a:bodyPr>
          <a:lstStyle/>
          <a:p>
            <a:r>
              <a:rPr lang="en-US" altLang="zh-TW" dirty="0" smtClean="0">
                <a:solidFill>
                  <a:srgbClr val="0000FF"/>
                </a:solidFill>
              </a:rPr>
              <a:t>Sound pressure (time-domain):</a:t>
            </a:r>
            <a:endParaRPr lang="zh-TW" altLang="en-US" dirty="0">
              <a:solidFill>
                <a:srgbClr val="0000FF"/>
              </a:solidFill>
            </a:endParaRPr>
          </a:p>
        </p:txBody>
      </p:sp>
      <p:pic>
        <p:nvPicPr>
          <p:cNvPr id="165890" name="Picture 2"/>
          <p:cNvPicPr>
            <a:picLocks noChangeAspect="1" noChangeArrowheads="1"/>
          </p:cNvPicPr>
          <p:nvPr/>
        </p:nvPicPr>
        <p:blipFill>
          <a:blip r:embed="rId3" cstate="print"/>
          <a:srcRect/>
          <a:stretch>
            <a:fillRect/>
          </a:stretch>
        </p:blipFill>
        <p:spPr bwMode="auto">
          <a:xfrm>
            <a:off x="2339752" y="1844824"/>
            <a:ext cx="2092733" cy="648072"/>
          </a:xfrm>
          <a:prstGeom prst="rect">
            <a:avLst/>
          </a:prstGeom>
          <a:noFill/>
          <a:ln w="9525">
            <a:noFill/>
            <a:miter lim="800000"/>
            <a:headEnd/>
            <a:tailEnd/>
          </a:ln>
        </p:spPr>
      </p:pic>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65891" name="Object 3"/>
          <p:cNvGraphicFramePr>
            <a:graphicFrameLocks noChangeAspect="1"/>
          </p:cNvGraphicFramePr>
          <p:nvPr/>
        </p:nvGraphicFramePr>
        <p:xfrm>
          <a:off x="2339752" y="2636912"/>
          <a:ext cx="1335149" cy="360040"/>
        </p:xfrm>
        <a:graphic>
          <a:graphicData uri="http://schemas.openxmlformats.org/presentationml/2006/ole">
            <p:oleObj spid="_x0000_s165891" name="Equation" r:id="rId4" imgW="850900" imgH="228600" progId="Equation.DSMT4">
              <p:embed/>
            </p:oleObj>
          </a:graphicData>
        </a:graphic>
      </p:graphicFrame>
      <p:sp>
        <p:nvSpPr>
          <p:cNvPr id="19" name="矩形 18"/>
          <p:cNvSpPr/>
          <p:nvPr/>
        </p:nvSpPr>
        <p:spPr>
          <a:xfrm>
            <a:off x="3851920" y="2627620"/>
            <a:ext cx="4269117" cy="369332"/>
          </a:xfrm>
          <a:prstGeom prst="rect">
            <a:avLst/>
          </a:prstGeom>
        </p:spPr>
        <p:txBody>
          <a:bodyPr wrap="none">
            <a:spAutoFit/>
          </a:bodyPr>
          <a:lstStyle/>
          <a:p>
            <a:r>
              <a:rPr lang="en-US" altLang="zh-TW" dirty="0" smtClean="0">
                <a:latin typeface="Times New Roman" pitchFamily="18" charset="0"/>
                <a:cs typeface="Times New Roman" pitchFamily="18" charset="0"/>
              </a:rPr>
              <a:t>(implemented using Lagrange interpolation)</a:t>
            </a:r>
            <a:endParaRPr lang="zh-TW" altLang="en-US" dirty="0">
              <a:latin typeface="Times New Roman" pitchFamily="18" charset="0"/>
              <a:cs typeface="Times New Roman" pitchFamily="18" charset="0"/>
            </a:endParaRPr>
          </a:p>
        </p:txBody>
      </p:sp>
      <p:sp>
        <p:nvSpPr>
          <p:cNvPr id="20" name="矩形 19"/>
          <p:cNvSpPr/>
          <p:nvPr/>
        </p:nvSpPr>
        <p:spPr>
          <a:xfrm>
            <a:off x="1835696" y="3140968"/>
            <a:ext cx="5695790" cy="646331"/>
          </a:xfrm>
          <a:prstGeom prst="rect">
            <a:avLst/>
          </a:prstGeom>
        </p:spPr>
        <p:txBody>
          <a:bodyPr wrap="none">
            <a:spAutoFit/>
          </a:bodyPr>
          <a:lstStyle/>
          <a:p>
            <a:r>
              <a:rPr lang="en-US" altLang="zh-TW" dirty="0" smtClean="0">
                <a:solidFill>
                  <a:srgbClr val="0000FF"/>
                </a:solidFill>
              </a:rPr>
              <a:t>Particle velocity (time-domain): </a:t>
            </a:r>
          </a:p>
          <a:p>
            <a:r>
              <a:rPr lang="en-US" altLang="zh-TW" dirty="0" smtClean="0">
                <a:sym typeface="Wingdings" pitchFamily="2" charset="2"/>
              </a:rPr>
              <a:t> Consider first only one point source and one field point</a:t>
            </a:r>
            <a:endParaRPr lang="zh-TW" altLang="en-US" dirty="0"/>
          </a:p>
        </p:txBody>
      </p:sp>
      <p:pic>
        <p:nvPicPr>
          <p:cNvPr id="165893" name="Picture 5"/>
          <p:cNvPicPr>
            <a:picLocks noChangeAspect="1" noChangeArrowheads="1"/>
          </p:cNvPicPr>
          <p:nvPr/>
        </p:nvPicPr>
        <p:blipFill>
          <a:blip r:embed="rId5" cstate="print"/>
          <a:srcRect/>
          <a:stretch>
            <a:fillRect/>
          </a:stretch>
        </p:blipFill>
        <p:spPr bwMode="auto">
          <a:xfrm>
            <a:off x="2339752" y="3789040"/>
            <a:ext cx="1872208" cy="576064"/>
          </a:xfrm>
          <a:prstGeom prst="rect">
            <a:avLst/>
          </a:prstGeom>
          <a:noFill/>
          <a:ln w="9525">
            <a:noFill/>
            <a:miter lim="800000"/>
            <a:headEnd/>
            <a:tailEnd/>
          </a:ln>
        </p:spPr>
      </p:pic>
      <p:pic>
        <p:nvPicPr>
          <p:cNvPr id="165894" name="Picture 6"/>
          <p:cNvPicPr>
            <a:picLocks noChangeAspect="1" noChangeArrowheads="1"/>
          </p:cNvPicPr>
          <p:nvPr/>
        </p:nvPicPr>
        <p:blipFill>
          <a:blip r:embed="rId6" cstate="print"/>
          <a:srcRect/>
          <a:stretch>
            <a:fillRect/>
          </a:stretch>
        </p:blipFill>
        <p:spPr bwMode="auto">
          <a:xfrm>
            <a:off x="2339752" y="4293096"/>
            <a:ext cx="2530351" cy="1800200"/>
          </a:xfrm>
          <a:prstGeom prst="rect">
            <a:avLst/>
          </a:prstGeom>
          <a:noFill/>
          <a:ln w="9525">
            <a:noFill/>
            <a:miter lim="800000"/>
            <a:headEnd/>
            <a:tailEnd/>
          </a:ln>
        </p:spPr>
      </p:pic>
      <p:pic>
        <p:nvPicPr>
          <p:cNvPr id="165895" name="Picture 7"/>
          <p:cNvPicPr>
            <a:picLocks noChangeAspect="1" noChangeArrowheads="1"/>
          </p:cNvPicPr>
          <p:nvPr/>
        </p:nvPicPr>
        <p:blipFill>
          <a:blip r:embed="rId7" cstate="print"/>
          <a:srcRect/>
          <a:stretch>
            <a:fillRect/>
          </a:stretch>
        </p:blipFill>
        <p:spPr bwMode="auto">
          <a:xfrm>
            <a:off x="6876256" y="5805264"/>
            <a:ext cx="792088" cy="309947"/>
          </a:xfrm>
          <a:prstGeom prst="rect">
            <a:avLst/>
          </a:prstGeom>
          <a:noFill/>
          <a:ln w="9525">
            <a:noFill/>
            <a:miter lim="800000"/>
            <a:headEnd/>
            <a:tailEnd/>
          </a:ln>
        </p:spPr>
      </p:pic>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65896" name="Object 8"/>
          <p:cNvGraphicFramePr>
            <a:graphicFrameLocks noChangeAspect="1"/>
          </p:cNvGraphicFramePr>
          <p:nvPr/>
        </p:nvGraphicFramePr>
        <p:xfrm>
          <a:off x="5148064" y="5805264"/>
          <a:ext cx="1485165" cy="360040"/>
        </p:xfrm>
        <a:graphic>
          <a:graphicData uri="http://schemas.openxmlformats.org/presentationml/2006/ole">
            <p:oleObj spid="_x0000_s165896" name="Equation" r:id="rId8" imgW="939800" imgH="228600" progId="Equation.DSMT4">
              <p:embed/>
            </p:oleObj>
          </a:graphicData>
        </a:graphic>
      </p:graphicFrame>
      <p:grpSp>
        <p:nvGrpSpPr>
          <p:cNvPr id="34" name="群組 33"/>
          <p:cNvGrpSpPr/>
          <p:nvPr/>
        </p:nvGrpSpPr>
        <p:grpSpPr>
          <a:xfrm>
            <a:off x="5652120" y="4005064"/>
            <a:ext cx="1660822" cy="1478934"/>
            <a:chOff x="5652120" y="4005064"/>
            <a:chExt cx="1660822" cy="1478934"/>
          </a:xfrm>
        </p:grpSpPr>
        <p:sp>
          <p:nvSpPr>
            <p:cNvPr id="26" name="橢圓 25"/>
            <p:cNvSpPr/>
            <p:nvPr/>
          </p:nvSpPr>
          <p:spPr>
            <a:xfrm>
              <a:off x="5652120" y="5013176"/>
              <a:ext cx="216024" cy="21602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橢圓 26"/>
            <p:cNvSpPr/>
            <p:nvPr/>
          </p:nvSpPr>
          <p:spPr>
            <a:xfrm>
              <a:off x="6804248" y="400506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29" name="直線單箭頭接點 28"/>
            <p:cNvCxnSpPr>
              <a:stCxn id="26" idx="7"/>
            </p:cNvCxnSpPr>
            <p:nvPr/>
          </p:nvCxnSpPr>
          <p:spPr>
            <a:xfrm rot="5400000" flipH="1" flipV="1">
              <a:off x="5883058" y="4102532"/>
              <a:ext cx="895731" cy="9888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31" name="物件 30"/>
            <p:cNvGraphicFramePr>
              <a:graphicFrameLocks noChangeAspect="1"/>
            </p:cNvGraphicFramePr>
            <p:nvPr/>
          </p:nvGraphicFramePr>
          <p:xfrm>
            <a:off x="5940152" y="5085184"/>
            <a:ext cx="288032" cy="398814"/>
          </p:xfrm>
          <a:graphic>
            <a:graphicData uri="http://schemas.openxmlformats.org/presentationml/2006/ole">
              <p:oleObj spid="_x0000_s165898" name="Equation" r:id="rId9" imgW="164880" imgH="228600" progId="Equation.DSMT4">
                <p:embed/>
              </p:oleObj>
            </a:graphicData>
          </a:graphic>
        </p:graphicFrame>
        <p:graphicFrame>
          <p:nvGraphicFramePr>
            <p:cNvPr id="165899" name="Object 11"/>
            <p:cNvGraphicFramePr>
              <a:graphicFrameLocks noChangeAspect="1"/>
            </p:cNvGraphicFramePr>
            <p:nvPr/>
          </p:nvGraphicFramePr>
          <p:xfrm>
            <a:off x="7092280" y="4005064"/>
            <a:ext cx="220662" cy="220662"/>
          </p:xfrm>
          <a:graphic>
            <a:graphicData uri="http://schemas.openxmlformats.org/presentationml/2006/ole">
              <p:oleObj spid="_x0000_s165899" name="Equation" r:id="rId10" imgW="126720" imgH="126720" progId="Equation.DSMT4">
                <p:embed/>
              </p:oleObj>
            </a:graphicData>
          </a:graphic>
        </p:graphicFrame>
        <p:graphicFrame>
          <p:nvGraphicFramePr>
            <p:cNvPr id="165900" name="Object 12"/>
            <p:cNvGraphicFramePr>
              <a:graphicFrameLocks noChangeAspect="1"/>
            </p:cNvGraphicFramePr>
            <p:nvPr/>
          </p:nvGraphicFramePr>
          <p:xfrm>
            <a:off x="6022975" y="4432473"/>
            <a:ext cx="198438" cy="220663"/>
          </p:xfrm>
          <a:graphic>
            <a:graphicData uri="http://schemas.openxmlformats.org/presentationml/2006/ole">
              <p:oleObj spid="_x0000_s165900" name="Equation" r:id="rId11" imgW="114120" imgH="126720" progId="Equation.DSMT4">
                <p:embed/>
              </p:oleObj>
            </a:graphicData>
          </a:graphic>
        </p:graphicFrame>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kern="100" dirty="0" smtClean="0">
                <a:effectLst/>
                <a:latin typeface="Times New Roman"/>
                <a:ea typeface="新細明體"/>
              </a:rPr>
              <a:t>Post-processing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17</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32" name="矩形 31"/>
          <p:cNvSpPr/>
          <p:nvPr/>
        </p:nvSpPr>
        <p:spPr>
          <a:xfrm>
            <a:off x="1547664" y="908720"/>
            <a:ext cx="2591094" cy="646331"/>
          </a:xfrm>
          <a:prstGeom prst="rect">
            <a:avLst/>
          </a:prstGeom>
        </p:spPr>
        <p:txBody>
          <a:bodyPr wrap="none">
            <a:spAutoFit/>
          </a:bodyPr>
          <a:lstStyle/>
          <a:p>
            <a:r>
              <a:rPr lang="en-US" altLang="zh-TW" dirty="0" smtClean="0">
                <a:solidFill>
                  <a:srgbClr val="0000FF"/>
                </a:solidFill>
              </a:rPr>
              <a:t>Particle velocity (</a:t>
            </a:r>
            <a:r>
              <a:rPr lang="en-US" altLang="zh-TW" dirty="0" err="1" smtClean="0">
                <a:solidFill>
                  <a:srgbClr val="0000FF"/>
                </a:solidFill>
              </a:rPr>
              <a:t>con’t</a:t>
            </a:r>
            <a:r>
              <a:rPr lang="en-US" altLang="zh-TW" dirty="0" smtClean="0">
                <a:solidFill>
                  <a:srgbClr val="0000FF"/>
                </a:solidFill>
              </a:rPr>
              <a:t>): </a:t>
            </a:r>
          </a:p>
          <a:p>
            <a:r>
              <a:rPr lang="en-US" altLang="zh-TW" dirty="0" smtClean="0">
                <a:solidFill>
                  <a:srgbClr val="0000FF"/>
                </a:solidFill>
              </a:rPr>
              <a:t>      </a:t>
            </a:r>
            <a:r>
              <a:rPr lang="en-US" altLang="zh-TW" dirty="0" smtClean="0"/>
              <a:t>By Laplace Transform,</a:t>
            </a:r>
          </a:p>
        </p:txBody>
      </p:sp>
      <p:pic>
        <p:nvPicPr>
          <p:cNvPr id="168967" name="Picture 7"/>
          <p:cNvPicPr>
            <a:picLocks noChangeAspect="1" noChangeArrowheads="1"/>
          </p:cNvPicPr>
          <p:nvPr/>
        </p:nvPicPr>
        <p:blipFill>
          <a:blip r:embed="rId2" cstate="print"/>
          <a:srcRect/>
          <a:stretch>
            <a:fillRect/>
          </a:stretch>
        </p:blipFill>
        <p:spPr bwMode="auto">
          <a:xfrm>
            <a:off x="2267744" y="1556792"/>
            <a:ext cx="3478781" cy="655001"/>
          </a:xfrm>
          <a:prstGeom prst="rect">
            <a:avLst/>
          </a:prstGeom>
          <a:noFill/>
          <a:ln w="9525">
            <a:noFill/>
            <a:miter lim="800000"/>
            <a:headEnd/>
            <a:tailEnd/>
          </a:ln>
        </p:spPr>
      </p:pic>
      <p:pic>
        <p:nvPicPr>
          <p:cNvPr id="168968" name="Picture 8"/>
          <p:cNvPicPr>
            <a:picLocks noChangeAspect="1" noChangeArrowheads="1"/>
          </p:cNvPicPr>
          <p:nvPr/>
        </p:nvPicPr>
        <p:blipFill>
          <a:blip r:embed="rId3" cstate="print"/>
          <a:srcRect/>
          <a:stretch>
            <a:fillRect/>
          </a:stretch>
        </p:blipFill>
        <p:spPr bwMode="auto">
          <a:xfrm>
            <a:off x="6012160" y="1700808"/>
            <a:ext cx="767041" cy="360040"/>
          </a:xfrm>
          <a:prstGeom prst="rect">
            <a:avLst/>
          </a:prstGeom>
          <a:noFill/>
          <a:ln w="9525">
            <a:noFill/>
            <a:miter lim="800000"/>
            <a:headEnd/>
            <a:tailEnd/>
          </a:ln>
        </p:spPr>
      </p:pic>
      <p:sp>
        <p:nvSpPr>
          <p:cNvPr id="35" name="矩形 34"/>
          <p:cNvSpPr/>
          <p:nvPr/>
        </p:nvSpPr>
        <p:spPr>
          <a:xfrm>
            <a:off x="6804248" y="1691516"/>
            <a:ext cx="1284711" cy="369332"/>
          </a:xfrm>
          <a:prstGeom prst="rect">
            <a:avLst/>
          </a:prstGeom>
        </p:spPr>
        <p:txBody>
          <a:bodyPr wrap="none">
            <a:spAutoFit/>
          </a:bodyPr>
          <a:lstStyle/>
          <a:p>
            <a:r>
              <a:rPr lang="en-US" altLang="zh-TW" dirty="0" smtClean="0"/>
              <a:t>(time delay)</a:t>
            </a:r>
            <a:endParaRPr lang="zh-TW" altLang="en-US" dirty="0"/>
          </a:p>
        </p:txBody>
      </p:sp>
      <p:sp>
        <p:nvSpPr>
          <p:cNvPr id="36" name="矩形 35"/>
          <p:cNvSpPr/>
          <p:nvPr/>
        </p:nvSpPr>
        <p:spPr>
          <a:xfrm>
            <a:off x="1907704" y="2204864"/>
            <a:ext cx="6552728" cy="646331"/>
          </a:xfrm>
          <a:prstGeom prst="rect">
            <a:avLst/>
          </a:prstGeom>
        </p:spPr>
        <p:txBody>
          <a:bodyPr wrap="square">
            <a:spAutoFit/>
          </a:bodyPr>
          <a:lstStyle/>
          <a:p>
            <a:r>
              <a:rPr lang="en-US" altLang="zh-TW" kern="100" dirty="0" smtClean="0">
                <a:latin typeface="Times New Roman"/>
                <a:ea typeface="新細明體"/>
              </a:rPr>
              <a:t>Here the DC pole (</a:t>
            </a:r>
            <a:r>
              <a:rPr lang="en-US" altLang="zh-TW" i="1" kern="100" dirty="0" smtClean="0">
                <a:latin typeface="Times New Roman"/>
                <a:ea typeface="新細明體"/>
              </a:rPr>
              <a:t>s</a:t>
            </a:r>
            <a:r>
              <a:rPr lang="en-US" altLang="zh-TW" kern="100" dirty="0" smtClean="0">
                <a:latin typeface="Times New Roman"/>
                <a:ea typeface="新細明體"/>
              </a:rPr>
              <a:t> = 0) behaves like an integrator, which could cause problems.  To fix this problem, a highpass filter is introduced.</a:t>
            </a:r>
            <a:endParaRPr lang="zh-TW" altLang="en-US" dirty="0"/>
          </a:p>
        </p:txBody>
      </p:sp>
      <p:pic>
        <p:nvPicPr>
          <p:cNvPr id="168969" name="Picture 9"/>
          <p:cNvPicPr>
            <a:picLocks noChangeAspect="1" noChangeArrowheads="1"/>
          </p:cNvPicPr>
          <p:nvPr/>
        </p:nvPicPr>
        <p:blipFill>
          <a:blip r:embed="rId4" cstate="print"/>
          <a:srcRect/>
          <a:stretch>
            <a:fillRect/>
          </a:stretch>
        </p:blipFill>
        <p:spPr bwMode="auto">
          <a:xfrm>
            <a:off x="2267743" y="2829297"/>
            <a:ext cx="4013622" cy="1679823"/>
          </a:xfrm>
          <a:prstGeom prst="rect">
            <a:avLst/>
          </a:prstGeom>
          <a:noFill/>
          <a:ln w="9525">
            <a:noFill/>
            <a:miter lim="800000"/>
            <a:headEnd/>
            <a:tailEnd/>
          </a:ln>
        </p:spPr>
      </p:pic>
      <p:sp>
        <p:nvSpPr>
          <p:cNvPr id="38" name="矩形 37"/>
          <p:cNvSpPr/>
          <p:nvPr/>
        </p:nvSpPr>
        <p:spPr>
          <a:xfrm>
            <a:off x="1907704" y="4437112"/>
            <a:ext cx="7164288" cy="369332"/>
          </a:xfrm>
          <a:prstGeom prst="rect">
            <a:avLst/>
          </a:prstGeom>
        </p:spPr>
        <p:txBody>
          <a:bodyPr wrap="square">
            <a:spAutoFit/>
          </a:bodyPr>
          <a:lstStyle/>
          <a:p>
            <a:r>
              <a:rPr lang="en-US" altLang="zh-TW" dirty="0" smtClean="0">
                <a:latin typeface="Times New Roman" pitchFamily="18" charset="0"/>
                <a:cs typeface="Times New Roman" pitchFamily="18" charset="0"/>
              </a:rPr>
              <a:t>A discrete-time filter can be obtained by the Prewarped Bilinear Transform.</a:t>
            </a:r>
            <a:endParaRPr lang="zh-TW" altLang="en-US" dirty="0">
              <a:latin typeface="Times New Roman" pitchFamily="18" charset="0"/>
              <a:cs typeface="Times New Roman" pitchFamily="18" charset="0"/>
            </a:endParaRPr>
          </a:p>
        </p:txBody>
      </p:sp>
      <p:pic>
        <p:nvPicPr>
          <p:cNvPr id="168970" name="Picture 10"/>
          <p:cNvPicPr>
            <a:picLocks noChangeAspect="1" noChangeArrowheads="1"/>
          </p:cNvPicPr>
          <p:nvPr/>
        </p:nvPicPr>
        <p:blipFill>
          <a:blip r:embed="rId5" cstate="print"/>
          <a:srcRect/>
          <a:stretch>
            <a:fillRect/>
          </a:stretch>
        </p:blipFill>
        <p:spPr bwMode="auto">
          <a:xfrm>
            <a:off x="1979711" y="4941168"/>
            <a:ext cx="4090055" cy="648072"/>
          </a:xfrm>
          <a:prstGeom prst="rect">
            <a:avLst/>
          </a:prstGeom>
          <a:noFill/>
          <a:ln w="9525">
            <a:noFill/>
            <a:miter lim="800000"/>
            <a:headEnd/>
            <a:tailEnd/>
          </a:ln>
        </p:spPr>
      </p:pic>
      <p:pic>
        <p:nvPicPr>
          <p:cNvPr id="168971" name="Picture 11"/>
          <p:cNvPicPr>
            <a:picLocks noChangeAspect="1" noChangeArrowheads="1"/>
          </p:cNvPicPr>
          <p:nvPr/>
        </p:nvPicPr>
        <p:blipFill>
          <a:blip r:embed="rId6" cstate="print"/>
          <a:srcRect/>
          <a:stretch>
            <a:fillRect/>
          </a:stretch>
        </p:blipFill>
        <p:spPr bwMode="auto">
          <a:xfrm>
            <a:off x="2051720" y="5589240"/>
            <a:ext cx="1800200" cy="767042"/>
          </a:xfrm>
          <a:prstGeom prst="rect">
            <a:avLst/>
          </a:prstGeom>
          <a:noFill/>
          <a:ln w="9525">
            <a:noFill/>
            <a:miter lim="800000"/>
            <a:headEnd/>
            <a:tailEnd/>
          </a:ln>
        </p:spPr>
      </p:pic>
      <p:sp>
        <p:nvSpPr>
          <p:cNvPr id="41" name="矩形 40"/>
          <p:cNvSpPr/>
          <p:nvPr/>
        </p:nvSpPr>
        <p:spPr>
          <a:xfrm>
            <a:off x="4004320" y="5805264"/>
            <a:ext cx="3303984" cy="369332"/>
          </a:xfrm>
          <a:prstGeom prst="rect">
            <a:avLst/>
          </a:prstGeom>
        </p:spPr>
        <p:txBody>
          <a:bodyPr wrap="square">
            <a:spAutoFit/>
          </a:bodyPr>
          <a:lstStyle/>
          <a:p>
            <a:r>
              <a:rPr lang="en-US" altLang="zh-TW" dirty="0" smtClean="0">
                <a:latin typeface="Times New Roman" pitchFamily="18" charset="0"/>
                <a:cs typeface="Times New Roman" pitchFamily="18" charset="0"/>
              </a:rPr>
              <a:t>(</a:t>
            </a:r>
            <a:r>
              <a:rPr lang="en-US" altLang="zh-TW" i="1" dirty="0" err="1" smtClean="0">
                <a:latin typeface="Times New Roman" pitchFamily="18" charset="0"/>
                <a:cs typeface="Times New Roman" pitchFamily="18" charset="0"/>
              </a:rPr>
              <a:t>f</a:t>
            </a:r>
            <a:r>
              <a:rPr lang="en-US" altLang="zh-TW" i="1" baseline="-25000" dirty="0" err="1" smtClean="0">
                <a:latin typeface="Times New Roman" pitchFamily="18" charset="0"/>
                <a:cs typeface="Times New Roman" pitchFamily="18" charset="0"/>
              </a:rPr>
              <a:t>p</a:t>
            </a:r>
            <a:r>
              <a:rPr lang="en-US" altLang="zh-TW" dirty="0" smtClean="0">
                <a:latin typeface="Times New Roman" pitchFamily="18" charset="0"/>
                <a:cs typeface="Times New Roman" pitchFamily="18" charset="0"/>
              </a:rPr>
              <a:t>: bandwidth, </a:t>
            </a:r>
            <a:r>
              <a:rPr lang="en-US" altLang="zh-TW" i="1" dirty="0" err="1" smtClean="0">
                <a:latin typeface="Times New Roman" pitchFamily="18" charset="0"/>
                <a:cs typeface="Times New Roman" pitchFamily="18" charset="0"/>
              </a:rPr>
              <a:t>f</a:t>
            </a:r>
            <a:r>
              <a:rPr lang="en-US" altLang="zh-TW" i="1" baseline="-25000" dirty="0" err="1" smtClean="0">
                <a:latin typeface="Times New Roman" pitchFamily="18" charset="0"/>
                <a:cs typeface="Times New Roman" pitchFamily="18" charset="0"/>
              </a:rPr>
              <a:t>s</a:t>
            </a:r>
            <a:r>
              <a:rPr lang="en-US" altLang="zh-TW" dirty="0" smtClean="0">
                <a:latin typeface="Times New Roman" pitchFamily="18" charset="0"/>
                <a:cs typeface="Times New Roman" pitchFamily="18" charset="0"/>
              </a:rPr>
              <a:t>: sampling rate)</a:t>
            </a:r>
            <a:endParaRPr lang="zh-TW" alt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kern="100" dirty="0" smtClean="0">
                <a:effectLst/>
                <a:latin typeface="Times New Roman"/>
                <a:ea typeface="新細明體"/>
              </a:rPr>
              <a:t>Post-processing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32" name="矩形 31"/>
          <p:cNvSpPr/>
          <p:nvPr/>
        </p:nvSpPr>
        <p:spPr>
          <a:xfrm>
            <a:off x="1547664" y="908720"/>
            <a:ext cx="3087705" cy="369332"/>
          </a:xfrm>
          <a:prstGeom prst="rect">
            <a:avLst/>
          </a:prstGeom>
        </p:spPr>
        <p:txBody>
          <a:bodyPr wrap="none">
            <a:spAutoFit/>
          </a:bodyPr>
          <a:lstStyle/>
          <a:p>
            <a:r>
              <a:rPr lang="en-US" altLang="zh-TW" dirty="0" smtClean="0">
                <a:solidFill>
                  <a:srgbClr val="0000FF"/>
                </a:solidFill>
              </a:rPr>
              <a:t>Instantaneous normal intensity:</a:t>
            </a:r>
          </a:p>
        </p:txBody>
      </p:sp>
      <p:sp>
        <p:nvSpPr>
          <p:cNvPr id="169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69985" name="Object 1"/>
          <p:cNvGraphicFramePr>
            <a:graphicFrameLocks noChangeAspect="1"/>
          </p:cNvGraphicFramePr>
          <p:nvPr/>
        </p:nvGraphicFramePr>
        <p:xfrm>
          <a:off x="2339752" y="1412776"/>
          <a:ext cx="2475275" cy="360040"/>
        </p:xfrm>
        <a:graphic>
          <a:graphicData uri="http://schemas.openxmlformats.org/presentationml/2006/ole">
            <p:oleObj spid="_x0000_s169985" name="Equation" r:id="rId3" imgW="1574800" imgH="228600" progId="Equation.DSMT4">
              <p:embed/>
            </p:oleObj>
          </a:graphicData>
        </a:graphic>
      </p:graphicFrame>
      <p:sp>
        <p:nvSpPr>
          <p:cNvPr id="169987" name="Rectangle 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8" name="矩形 27"/>
          <p:cNvSpPr/>
          <p:nvPr/>
        </p:nvSpPr>
        <p:spPr>
          <a:xfrm>
            <a:off x="1547664" y="1916832"/>
            <a:ext cx="2822376" cy="369332"/>
          </a:xfrm>
          <a:prstGeom prst="rect">
            <a:avLst/>
          </a:prstGeom>
        </p:spPr>
        <p:txBody>
          <a:bodyPr wrap="none">
            <a:spAutoFit/>
          </a:bodyPr>
          <a:lstStyle/>
          <a:p>
            <a:r>
              <a:rPr lang="en-US" altLang="zh-TW" dirty="0" smtClean="0">
                <a:solidFill>
                  <a:srgbClr val="0000FF"/>
                </a:solidFill>
              </a:rPr>
              <a:t>Instantaneous sound power:</a:t>
            </a:r>
          </a:p>
        </p:txBody>
      </p:sp>
      <p:sp>
        <p:nvSpPr>
          <p:cNvPr id="1699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69988" name="Object 4"/>
          <p:cNvGraphicFramePr>
            <a:graphicFrameLocks noChangeAspect="1"/>
          </p:cNvGraphicFramePr>
          <p:nvPr/>
        </p:nvGraphicFramePr>
        <p:xfrm>
          <a:off x="2411760" y="2420888"/>
          <a:ext cx="2191854" cy="576064"/>
        </p:xfrm>
        <a:graphic>
          <a:graphicData uri="http://schemas.openxmlformats.org/presentationml/2006/ole">
            <p:oleObj spid="_x0000_s169988" name="Equation" r:id="rId4" imgW="1485900" imgH="393700" progId="Equation.DSMT4">
              <p:embed/>
            </p:oleObj>
          </a:graphicData>
        </a:graphic>
      </p:graphicFrame>
      <p:sp>
        <p:nvSpPr>
          <p:cNvPr id="169990" name="Rectangle 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3" name="矩形 22"/>
          <p:cNvSpPr/>
          <p:nvPr/>
        </p:nvSpPr>
        <p:spPr>
          <a:xfrm>
            <a:off x="1288198" y="2996952"/>
            <a:ext cx="1545616" cy="369332"/>
          </a:xfrm>
          <a:prstGeom prst="rect">
            <a:avLst/>
          </a:prstGeom>
        </p:spPr>
        <p:txBody>
          <a:bodyPr wrap="none">
            <a:spAutoFit/>
          </a:bodyPr>
          <a:lstStyle/>
          <a:p>
            <a:r>
              <a:rPr lang="en-US" altLang="zh-TW" dirty="0" smtClean="0">
                <a:solidFill>
                  <a:srgbClr val="FF0000"/>
                </a:solidFill>
              </a:rPr>
              <a:t>Moving source</a:t>
            </a:r>
            <a:endParaRPr lang="zh-TW" altLang="en-US" dirty="0">
              <a:solidFill>
                <a:srgbClr val="FF0000"/>
              </a:solidFill>
            </a:endParaRPr>
          </a:p>
        </p:txBody>
      </p:sp>
      <p:pic>
        <p:nvPicPr>
          <p:cNvPr id="3" name="Picture 5"/>
          <p:cNvPicPr>
            <a:picLocks noChangeAspect="1" noChangeArrowheads="1"/>
          </p:cNvPicPr>
          <p:nvPr/>
        </p:nvPicPr>
        <p:blipFill>
          <a:blip r:embed="rId5" cstate="print"/>
          <a:srcRect/>
          <a:stretch>
            <a:fillRect/>
          </a:stretch>
        </p:blipFill>
        <p:spPr bwMode="auto">
          <a:xfrm>
            <a:off x="2483768" y="3356992"/>
            <a:ext cx="2054526" cy="648072"/>
          </a:xfrm>
          <a:prstGeom prst="rect">
            <a:avLst/>
          </a:prstGeom>
          <a:noFill/>
          <a:ln w="9525">
            <a:noFill/>
            <a:miter lim="800000"/>
            <a:headEnd/>
            <a:tailEnd/>
          </a:ln>
        </p:spPr>
      </p:pic>
      <p:pic>
        <p:nvPicPr>
          <p:cNvPr id="5" name="Picture 6"/>
          <p:cNvPicPr>
            <a:picLocks noChangeAspect="1" noChangeArrowheads="1"/>
          </p:cNvPicPr>
          <p:nvPr/>
        </p:nvPicPr>
        <p:blipFill>
          <a:blip r:embed="rId6" cstate="print"/>
          <a:srcRect/>
          <a:stretch>
            <a:fillRect/>
          </a:stretch>
        </p:blipFill>
        <p:spPr bwMode="auto">
          <a:xfrm>
            <a:off x="3419872" y="4077072"/>
            <a:ext cx="936104" cy="352957"/>
          </a:xfrm>
          <a:prstGeom prst="rect">
            <a:avLst/>
          </a:prstGeom>
          <a:noFill/>
          <a:ln w="9525">
            <a:noFill/>
            <a:miter lim="800000"/>
            <a:headEnd/>
            <a:tailEnd/>
          </a:ln>
        </p:spPr>
      </p:pic>
      <p:sp>
        <p:nvSpPr>
          <p:cNvPr id="26" name="矩形 25"/>
          <p:cNvSpPr/>
          <p:nvPr/>
        </p:nvSpPr>
        <p:spPr>
          <a:xfrm>
            <a:off x="1619672" y="4437112"/>
            <a:ext cx="1596271" cy="369332"/>
          </a:xfrm>
          <a:prstGeom prst="rect">
            <a:avLst/>
          </a:prstGeom>
        </p:spPr>
        <p:txBody>
          <a:bodyPr wrap="none">
            <a:spAutoFit/>
          </a:bodyPr>
          <a:lstStyle/>
          <a:p>
            <a:r>
              <a:rPr lang="en-US" altLang="zh-TW" dirty="0" smtClean="0">
                <a:solidFill>
                  <a:srgbClr val="0000FF"/>
                </a:solidFill>
              </a:rPr>
              <a:t>Doppler effect:</a:t>
            </a:r>
            <a:endParaRPr lang="zh-TW" altLang="en-US" dirty="0">
              <a:solidFill>
                <a:srgbClr val="0000FF"/>
              </a:solidFill>
            </a:endParaRPr>
          </a:p>
        </p:txBody>
      </p:sp>
      <p:pic>
        <p:nvPicPr>
          <p:cNvPr id="169991" name="Picture 7"/>
          <p:cNvPicPr>
            <a:picLocks noChangeAspect="1" noChangeArrowheads="1"/>
          </p:cNvPicPr>
          <p:nvPr/>
        </p:nvPicPr>
        <p:blipFill>
          <a:blip r:embed="rId7" cstate="print"/>
          <a:srcRect l="22684" t="47047" r="37449" b="30313"/>
          <a:stretch>
            <a:fillRect/>
          </a:stretch>
        </p:blipFill>
        <p:spPr bwMode="auto">
          <a:xfrm>
            <a:off x="2627783" y="4797151"/>
            <a:ext cx="4248473" cy="18095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27384"/>
            <a:ext cx="7890080" cy="1143000"/>
          </a:xfrm>
        </p:spPr>
        <p:txBody>
          <a:bodyPr>
            <a:normAutofit/>
          </a:bodyPr>
          <a:lstStyle/>
          <a:p>
            <a:r>
              <a:rPr lang="en-US" altLang="zh-TW" sz="2800" kern="100" dirty="0" smtClean="0">
                <a:effectLst/>
                <a:latin typeface="Times New Roman"/>
                <a:ea typeface="新細明體"/>
              </a:rPr>
              <a:t>Choice of distance of reconstruction &amp; lattice spacing</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7" name="Rectangle 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90" name="Rectangle 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72036" name="Picture 4"/>
          <p:cNvPicPr>
            <a:picLocks noChangeAspect="1" noChangeArrowheads="1"/>
          </p:cNvPicPr>
          <p:nvPr/>
        </p:nvPicPr>
        <p:blipFill>
          <a:blip r:embed="rId2" cstate="print"/>
          <a:srcRect/>
          <a:stretch>
            <a:fillRect/>
          </a:stretch>
        </p:blipFill>
        <p:spPr bwMode="auto">
          <a:xfrm>
            <a:off x="2689505" y="1196752"/>
            <a:ext cx="874383" cy="360040"/>
          </a:xfrm>
          <a:prstGeom prst="rect">
            <a:avLst/>
          </a:prstGeom>
          <a:noFill/>
          <a:ln w="9525">
            <a:noFill/>
            <a:miter lim="800000"/>
            <a:headEnd/>
            <a:tailEnd/>
          </a:ln>
        </p:spPr>
      </p:pic>
      <p:pic>
        <p:nvPicPr>
          <p:cNvPr id="172037" name="Picture 5"/>
          <p:cNvPicPr>
            <a:picLocks noChangeAspect="1" noChangeArrowheads="1"/>
          </p:cNvPicPr>
          <p:nvPr/>
        </p:nvPicPr>
        <p:blipFill>
          <a:blip r:embed="rId3" cstate="print"/>
          <a:srcRect/>
          <a:stretch>
            <a:fillRect/>
          </a:stretch>
        </p:blipFill>
        <p:spPr bwMode="auto">
          <a:xfrm>
            <a:off x="4574940" y="1052736"/>
            <a:ext cx="2013284" cy="720080"/>
          </a:xfrm>
          <a:prstGeom prst="rect">
            <a:avLst/>
          </a:prstGeom>
          <a:noFill/>
          <a:ln w="9525">
            <a:noFill/>
            <a:miter lim="800000"/>
            <a:headEnd/>
            <a:tailEnd/>
          </a:ln>
        </p:spPr>
      </p:pic>
      <p:sp>
        <p:nvSpPr>
          <p:cNvPr id="30" name="向右箭號 29"/>
          <p:cNvSpPr/>
          <p:nvPr/>
        </p:nvSpPr>
        <p:spPr>
          <a:xfrm>
            <a:off x="3851920" y="1340768"/>
            <a:ext cx="432048"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72038" name="Picture 6"/>
          <p:cNvPicPr>
            <a:picLocks noChangeAspect="1" noChangeArrowheads="1"/>
          </p:cNvPicPr>
          <p:nvPr/>
        </p:nvPicPr>
        <p:blipFill>
          <a:blip r:embed="rId4" cstate="print"/>
          <a:srcRect/>
          <a:stretch>
            <a:fillRect/>
          </a:stretch>
        </p:blipFill>
        <p:spPr bwMode="auto">
          <a:xfrm>
            <a:off x="2483768" y="1844824"/>
            <a:ext cx="2175894" cy="360040"/>
          </a:xfrm>
          <a:prstGeom prst="rect">
            <a:avLst/>
          </a:prstGeom>
          <a:noFill/>
          <a:ln w="9525">
            <a:noFill/>
            <a:miter lim="800000"/>
            <a:headEnd/>
            <a:tailEnd/>
          </a:ln>
        </p:spPr>
      </p:pic>
      <p:sp>
        <p:nvSpPr>
          <p:cNvPr id="33" name="矩形 32"/>
          <p:cNvSpPr/>
          <p:nvPr/>
        </p:nvSpPr>
        <p:spPr>
          <a:xfrm>
            <a:off x="4727226" y="1844824"/>
            <a:ext cx="3082895" cy="369332"/>
          </a:xfrm>
          <a:prstGeom prst="rect">
            <a:avLst/>
          </a:prstGeom>
        </p:spPr>
        <p:txBody>
          <a:bodyPr wrap="none">
            <a:spAutoFit/>
          </a:bodyPr>
          <a:lstStyle/>
          <a:p>
            <a:r>
              <a:rPr lang="en-US" altLang="zh-TW" dirty="0" smtClean="0">
                <a:sym typeface="Wingdings" pitchFamily="2" charset="2"/>
              </a:rPr>
              <a:t> </a:t>
            </a:r>
            <a:r>
              <a:rPr lang="en-US" altLang="zh-TW" dirty="0" smtClean="0"/>
              <a:t>an indicator of </a:t>
            </a:r>
            <a:r>
              <a:rPr lang="en-US" altLang="zh-TW" dirty="0" smtClean="0">
                <a:solidFill>
                  <a:srgbClr val="FF0000"/>
                </a:solidFill>
              </a:rPr>
              <a:t>ill-posedness</a:t>
            </a:r>
            <a:endParaRPr lang="zh-TW" altLang="en-US" dirty="0">
              <a:solidFill>
                <a:srgbClr val="FF0000"/>
              </a:solidFill>
            </a:endParaRPr>
          </a:p>
        </p:txBody>
      </p:sp>
      <p:sp>
        <p:nvSpPr>
          <p:cNvPr id="34" name="矩形 33"/>
          <p:cNvSpPr/>
          <p:nvPr/>
        </p:nvSpPr>
        <p:spPr>
          <a:xfrm>
            <a:off x="1475656" y="2204864"/>
            <a:ext cx="6984776" cy="1200329"/>
          </a:xfrm>
          <a:prstGeom prst="rect">
            <a:avLst/>
          </a:prstGeom>
        </p:spPr>
        <p:txBody>
          <a:bodyPr wrap="square">
            <a:spAutoFit/>
          </a:bodyPr>
          <a:lstStyle/>
          <a:p>
            <a:pPr algn="just"/>
            <a:r>
              <a:rPr lang="en-US" altLang="zh-TW" dirty="0" smtClean="0"/>
              <a:t>The condition number can also be regarded as a magnification factor of perturbations as well as loss of SNR after inverse filtering. For example, the SNR of data will be reduced by 60 dB of dynamic range after inverse filtering if </a:t>
            </a:r>
            <a:endParaRPr lang="zh-TW" altLang="en-US" dirty="0"/>
          </a:p>
        </p:txBody>
      </p:sp>
      <p:pic>
        <p:nvPicPr>
          <p:cNvPr id="172039" name="Picture 7"/>
          <p:cNvPicPr>
            <a:picLocks noChangeAspect="1" noChangeArrowheads="1"/>
          </p:cNvPicPr>
          <p:nvPr/>
        </p:nvPicPr>
        <p:blipFill>
          <a:blip r:embed="rId5" cstate="print"/>
          <a:srcRect/>
          <a:stretch>
            <a:fillRect/>
          </a:stretch>
        </p:blipFill>
        <p:spPr bwMode="auto">
          <a:xfrm>
            <a:off x="2555776" y="3140968"/>
            <a:ext cx="1189697" cy="288032"/>
          </a:xfrm>
          <a:prstGeom prst="rect">
            <a:avLst/>
          </a:prstGeom>
          <a:noFill/>
          <a:ln w="9525">
            <a:noFill/>
            <a:miter lim="800000"/>
            <a:headEnd/>
            <a:tailEnd/>
          </a:ln>
        </p:spPr>
      </p:pic>
      <p:sp>
        <p:nvSpPr>
          <p:cNvPr id="35" name="矩形 34"/>
          <p:cNvSpPr/>
          <p:nvPr/>
        </p:nvSpPr>
        <p:spPr>
          <a:xfrm>
            <a:off x="1475656" y="3651989"/>
            <a:ext cx="7056784" cy="2585323"/>
          </a:xfrm>
          <a:prstGeom prst="rect">
            <a:avLst/>
          </a:prstGeom>
        </p:spPr>
        <p:txBody>
          <a:bodyPr wrap="square">
            <a:spAutoFit/>
          </a:bodyPr>
          <a:lstStyle/>
          <a:p>
            <a:pPr marL="269875" indent="-269875">
              <a:buFont typeface="Wingdings" pitchFamily="2" charset="2"/>
              <a:buChar char="n"/>
            </a:pPr>
            <a:r>
              <a:rPr lang="en-US" altLang="zh-TW" dirty="0" smtClean="0"/>
              <a:t>Condition number of the propagation matrix increases with the DOR since the evanescent wave decays rapidly with the distance.</a:t>
            </a:r>
          </a:p>
          <a:p>
            <a:pPr marL="269875" indent="-269875">
              <a:buFont typeface="Wingdings" pitchFamily="2" charset="2"/>
              <a:buChar char="n"/>
            </a:pPr>
            <a:r>
              <a:rPr lang="en-US" altLang="zh-TW" dirty="0" smtClean="0"/>
              <a:t>The condition number can be used as a useful criterion for choosing the DOR.</a:t>
            </a:r>
          </a:p>
          <a:p>
            <a:pPr marL="269875" indent="-269875">
              <a:buFont typeface="Wingdings" pitchFamily="2" charset="2"/>
              <a:buChar char="n"/>
            </a:pPr>
            <a:r>
              <a:rPr lang="en-US" altLang="zh-TW" dirty="0" smtClean="0"/>
              <a:t>Given a 60 dB tolerance of loss of SNR, a DOR corresponding to a condition number less than 1000 is appropriate.</a:t>
            </a:r>
          </a:p>
          <a:p>
            <a:pPr marL="269875" indent="-269875">
              <a:buFont typeface="Wingdings" pitchFamily="2" charset="2"/>
              <a:buChar char="n"/>
            </a:pPr>
            <a:r>
              <a:rPr lang="en-US" altLang="zh-TW" dirty="0" smtClean="0"/>
              <a:t>Lattice spacing commonly used is one-half the wavelength (the Nyquist sampling theorem in the spatial domain).  Violation of this criterion will likely cause spatial aliasing problem to the resulting image.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投影片編號版面配置區 5"/>
          <p:cNvSpPr>
            <a:spLocks noGrp="1"/>
          </p:cNvSpPr>
          <p:nvPr>
            <p:ph type="sldNum" sz="quarter" idx="12"/>
          </p:nvPr>
        </p:nvSpPr>
        <p:spPr>
          <a:noFill/>
        </p:spPr>
        <p:txBody>
          <a:bodyPr/>
          <a:lstStyle/>
          <a:p>
            <a:fld id="{1F06B06F-E85C-47E9-9C04-3F17F07147F1}" type="slidenum">
              <a:rPr lang="en-US" altLang="zh-TW" smtClean="0">
                <a:ea typeface="新細明體" charset="-120"/>
              </a:rPr>
              <a:pPr/>
              <a:t>2</a:t>
            </a:fld>
            <a:endParaRPr lang="en-US" altLang="zh-TW" smtClean="0">
              <a:ea typeface="新細明體" charset="-120"/>
            </a:endParaRPr>
          </a:p>
        </p:txBody>
      </p:sp>
      <p:sp>
        <p:nvSpPr>
          <p:cNvPr id="3077" name="Rectangle 2"/>
          <p:cNvSpPr>
            <a:spLocks noGrp="1" noChangeArrowheads="1"/>
          </p:cNvSpPr>
          <p:nvPr>
            <p:ph type="title"/>
          </p:nvPr>
        </p:nvSpPr>
        <p:spPr/>
        <p:txBody>
          <a:bodyPr/>
          <a:lstStyle/>
          <a:p>
            <a:pPr eaLnBrk="1" hangingPunct="1"/>
            <a:r>
              <a:rPr lang="en-US" altLang="zh-TW" sz="3600" dirty="0" smtClean="0">
                <a:ea typeface="全真楷書" pitchFamily="49" charset="-120"/>
              </a:rPr>
              <a:t>Outline</a:t>
            </a:r>
          </a:p>
        </p:txBody>
      </p:sp>
      <p:sp>
        <p:nvSpPr>
          <p:cNvPr id="2052" name="Rectangle 4"/>
          <p:cNvSpPr>
            <a:spLocks noChangeArrowheads="1"/>
          </p:cNvSpPr>
          <p:nvPr/>
        </p:nvSpPr>
        <p:spPr bwMode="auto">
          <a:xfrm>
            <a:off x="971600" y="2006259"/>
            <a:ext cx="81724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171450" fontAlgn="base">
              <a:spcBef>
                <a:spcPct val="0"/>
              </a:spcBef>
              <a:spcAft>
                <a:spcPct val="0"/>
              </a:spcAft>
            </a:pPr>
            <a:r>
              <a:rPr lang="en-US" altLang="zh-TW" sz="2400" dirty="0" smtClean="0">
                <a:latin typeface="Times New Roman" pitchFamily="18" charset="0"/>
                <a:cs typeface="Times New Roman" pitchFamily="18" charset="0"/>
              </a:rPr>
              <a:t>6.1 Inverse filter design</a:t>
            </a:r>
          </a:p>
          <a:p>
            <a:pPr indent="171450" fontAlgn="base">
              <a:spcBef>
                <a:spcPct val="0"/>
              </a:spcBef>
              <a:spcAft>
                <a:spcPct val="0"/>
              </a:spcAft>
            </a:pPr>
            <a:r>
              <a:rPr kumimoji="1" lang="en-US" altLang="zh-TW" sz="2400" dirty="0" smtClean="0">
                <a:latin typeface="Times New Roman" pitchFamily="18" charset="0"/>
                <a:ea typeface="新細明體" pitchFamily="18" charset="-120"/>
                <a:cs typeface="Times New Roman" pitchFamily="18" charset="0"/>
                <a:sym typeface="Wingdings" pitchFamily="2" charset="2"/>
              </a:rPr>
              <a:t>6</a:t>
            </a:r>
            <a:r>
              <a:rPr kumimoji="1" lang="en-US" altLang="zh-TW" sz="24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.2 </a:t>
            </a:r>
            <a:r>
              <a:rPr lang="en-US" altLang="zh-TW" sz="2400" dirty="0" smtClean="0">
                <a:latin typeface="Times New Roman" pitchFamily="18" charset="0"/>
                <a:cs typeface="Times New Roman" pitchFamily="18" charset="0"/>
              </a:rPr>
              <a:t>Multi-channel fast filtering</a:t>
            </a:r>
          </a:p>
          <a:p>
            <a:pPr indent="171450"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6.3 </a:t>
            </a:r>
            <a:r>
              <a:rPr lang="en-US" altLang="zh-TW" sz="2400" dirty="0" smtClean="0">
                <a:latin typeface="Times New Roman" pitchFamily="18" charset="0"/>
                <a:cs typeface="Times New Roman" pitchFamily="18" charset="0"/>
              </a:rPr>
              <a:t>Post-processing</a:t>
            </a:r>
          </a:p>
          <a:p>
            <a:pPr marL="719138" indent="-547688"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6.4 </a:t>
            </a:r>
            <a:r>
              <a:rPr lang="en-US" altLang="zh-TW" sz="2400" dirty="0" smtClean="0">
                <a:latin typeface="Times New Roman" pitchFamily="18" charset="0"/>
                <a:cs typeface="Times New Roman" pitchFamily="18" charset="0"/>
              </a:rPr>
              <a:t>Choice of distance of reconstruction and lattice spacing</a:t>
            </a:r>
          </a:p>
          <a:p>
            <a:pPr indent="171450"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6.5 </a:t>
            </a:r>
            <a:r>
              <a:rPr lang="en-US" altLang="zh-TW" sz="2400" dirty="0" smtClean="0">
                <a:latin typeface="Times New Roman" pitchFamily="18" charset="0"/>
                <a:cs typeface="Times New Roman" pitchFamily="18" charset="0"/>
              </a:rPr>
              <a:t>Virtual microphone technique</a:t>
            </a:r>
          </a:p>
          <a:p>
            <a:pPr indent="171450"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6.6 </a:t>
            </a:r>
            <a:r>
              <a:rPr lang="en-US" altLang="zh-TW" sz="2400" dirty="0" smtClean="0">
                <a:latin typeface="Times New Roman" pitchFamily="18" charset="0"/>
                <a:cs typeface="Times New Roman" pitchFamily="18" charset="0"/>
              </a:rPr>
              <a:t>Choice of retreat distance</a:t>
            </a:r>
          </a:p>
          <a:p>
            <a:pPr indent="171450"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6.7 </a:t>
            </a:r>
            <a:r>
              <a:rPr lang="en-US" altLang="zh-TW" sz="2400" dirty="0" smtClean="0">
                <a:latin typeface="Times New Roman" pitchFamily="18" charset="0"/>
                <a:cs typeface="Times New Roman" pitchFamily="18" charset="0"/>
              </a:rPr>
              <a:t>Optimization of sensor deployment</a:t>
            </a:r>
          </a:p>
          <a:p>
            <a:pPr marL="719138" indent="-547688" fontAlgn="base">
              <a:spcBef>
                <a:spcPct val="0"/>
              </a:spcBef>
              <a:spcAft>
                <a:spcPct val="0"/>
              </a:spcAft>
            </a:pPr>
            <a:r>
              <a:rPr lang="en-US" altLang="zh-TW" sz="2400" dirty="0" smtClean="0">
                <a:latin typeface="Times New Roman" pitchFamily="18" charset="0"/>
                <a:cs typeface="Times New Roman" pitchFamily="18" charset="0"/>
                <a:sym typeface="Wingdings" pitchFamily="2" charset="2"/>
              </a:rPr>
              <a:t>6.8 </a:t>
            </a:r>
            <a:r>
              <a:rPr lang="en-US" altLang="zh-TW" sz="2400" dirty="0" smtClean="0">
                <a:latin typeface="Times New Roman" pitchFamily="18" charset="0"/>
                <a:cs typeface="Times New Roman" pitchFamily="18" charset="0"/>
              </a:rPr>
              <a:t>System integration and experimental arrangement</a:t>
            </a:r>
            <a:endParaRPr lang="en-US" altLang="zh-TW" sz="2400" dirty="0" smtClean="0">
              <a:latin typeface="Times New Roman" pitchFamily="18" charset="0"/>
              <a:cs typeface="Times New Roman" pitchFamily="18" charset="0"/>
              <a:sym typeface="Wingdings" pitchFamily="2" charset="2"/>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27384"/>
            <a:ext cx="7920880" cy="1143000"/>
          </a:xfrm>
        </p:spPr>
        <p:txBody>
          <a:bodyPr>
            <a:normAutofit/>
          </a:bodyPr>
          <a:lstStyle/>
          <a:p>
            <a:r>
              <a:rPr lang="en-US" altLang="zh-TW" sz="2400" kern="100" dirty="0" smtClean="0">
                <a:effectLst/>
                <a:latin typeface="Times New Roman"/>
                <a:ea typeface="新細明體"/>
              </a:rPr>
              <a:t>Virtual microphone technique: interpolation/extrapolation</a:t>
            </a:r>
            <a:endParaRPr lang="zh-TW" altLang="en-US" sz="24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7" name="Rectangle 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90" name="Rectangle 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73122" name="Picture 1090"/>
          <p:cNvPicPr>
            <a:picLocks noChangeAspect="1" noChangeArrowheads="1"/>
          </p:cNvPicPr>
          <p:nvPr/>
        </p:nvPicPr>
        <p:blipFill>
          <a:blip r:embed="rId2" cstate="print"/>
          <a:srcRect l="30067" t="26375" r="35234" b="8657"/>
          <a:stretch>
            <a:fillRect/>
          </a:stretch>
        </p:blipFill>
        <p:spPr bwMode="auto">
          <a:xfrm>
            <a:off x="3131840" y="1150789"/>
            <a:ext cx="4032448" cy="5662587"/>
          </a:xfrm>
          <a:prstGeom prst="rect">
            <a:avLst/>
          </a:prstGeom>
          <a:noFill/>
          <a:ln w="9525">
            <a:noFill/>
            <a:miter lim="800000"/>
            <a:headEnd/>
            <a:tailEnd/>
          </a:ln>
        </p:spPr>
      </p:pic>
      <p:pic>
        <p:nvPicPr>
          <p:cNvPr id="173123" name="Picture 1091"/>
          <p:cNvPicPr>
            <a:picLocks noChangeAspect="1" noChangeArrowheads="1"/>
          </p:cNvPicPr>
          <p:nvPr/>
        </p:nvPicPr>
        <p:blipFill>
          <a:blip r:embed="rId3" cstate="print"/>
          <a:srcRect/>
          <a:stretch>
            <a:fillRect/>
          </a:stretch>
        </p:blipFill>
        <p:spPr bwMode="auto">
          <a:xfrm>
            <a:off x="2843808" y="853852"/>
            <a:ext cx="4241282" cy="4149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27384"/>
            <a:ext cx="7920880" cy="1143000"/>
          </a:xfrm>
        </p:spPr>
        <p:txBody>
          <a:bodyPr>
            <a:normAutofit/>
          </a:bodyPr>
          <a:lstStyle/>
          <a:p>
            <a:r>
              <a:rPr lang="en-US" altLang="zh-TW" sz="2800" kern="100" dirty="0" smtClean="0">
                <a:effectLst/>
                <a:latin typeface="Times New Roman"/>
                <a:ea typeface="新細明體"/>
              </a:rPr>
              <a:t>Choice of Retreat Distance (RD)</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3"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8774" name="Rectangle 5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65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58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7" name="Rectangle 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69990" name="Rectangle 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1" name="矩形 20"/>
          <p:cNvSpPr/>
          <p:nvPr/>
        </p:nvSpPr>
        <p:spPr>
          <a:xfrm>
            <a:off x="1115616" y="908720"/>
            <a:ext cx="7488832" cy="2308324"/>
          </a:xfrm>
          <a:prstGeom prst="rect">
            <a:avLst/>
          </a:prstGeom>
        </p:spPr>
        <p:txBody>
          <a:bodyPr wrap="square">
            <a:spAutoFit/>
          </a:bodyPr>
          <a:lstStyle/>
          <a:p>
            <a:pPr marL="269875" indent="-269875" algn="just">
              <a:buFont typeface="Wingdings" pitchFamily="2" charset="2"/>
              <a:buChar char="n"/>
            </a:pPr>
            <a:r>
              <a:rPr lang="en-US" altLang="zh-TW" dirty="0" smtClean="0">
                <a:latin typeface="Times New Roman" pitchFamily="18" charset="0"/>
                <a:cs typeface="Times New Roman" pitchFamily="18" charset="0"/>
              </a:rPr>
              <a:t>In ESM, it is vital to maintain a </a:t>
            </a:r>
            <a:r>
              <a:rPr lang="en-US" altLang="zh-TW" dirty="0" smtClean="0">
                <a:solidFill>
                  <a:srgbClr val="FF0000"/>
                </a:solidFill>
                <a:latin typeface="Times New Roman" pitchFamily="18" charset="0"/>
                <a:cs typeface="Times New Roman" pitchFamily="18" charset="0"/>
              </a:rPr>
              <a:t>RD</a:t>
            </a:r>
            <a:r>
              <a:rPr lang="en-US" altLang="zh-TW" dirty="0" smtClean="0">
                <a:latin typeface="Times New Roman" pitchFamily="18" charset="0"/>
                <a:cs typeface="Times New Roman" pitchFamily="18" charset="0"/>
              </a:rPr>
              <a:t> between the </a:t>
            </a:r>
            <a:r>
              <a:rPr lang="en-US" altLang="zh-TW" dirty="0" smtClean="0">
                <a:solidFill>
                  <a:srgbClr val="0000FF"/>
                </a:solidFill>
                <a:latin typeface="Times New Roman" pitchFamily="18" charset="0"/>
                <a:cs typeface="Times New Roman" pitchFamily="18" charset="0"/>
              </a:rPr>
              <a:t>virtual sources </a:t>
            </a:r>
            <a:r>
              <a:rPr lang="en-US" altLang="zh-TW" dirty="0" smtClean="0">
                <a:latin typeface="Times New Roman" pitchFamily="18" charset="0"/>
                <a:cs typeface="Times New Roman" pitchFamily="18" charset="0"/>
              </a:rPr>
              <a:t>and the </a:t>
            </a:r>
            <a:r>
              <a:rPr lang="en-US" altLang="zh-TW" dirty="0" smtClean="0">
                <a:solidFill>
                  <a:srgbClr val="0000FF"/>
                </a:solidFill>
                <a:latin typeface="Times New Roman" pitchFamily="18" charset="0"/>
                <a:cs typeface="Times New Roman" pitchFamily="18" charset="0"/>
              </a:rPr>
              <a:t>real source surface</a:t>
            </a:r>
            <a:r>
              <a:rPr lang="en-US" altLang="zh-TW" dirty="0" smtClean="0">
                <a:latin typeface="Times New Roman" pitchFamily="18" charset="0"/>
                <a:cs typeface="Times New Roman" pitchFamily="18" charset="0"/>
              </a:rPr>
              <a:t> such that reconstruction would not suffer from singularity problems.</a:t>
            </a:r>
          </a:p>
          <a:p>
            <a:pPr marL="269875" indent="-269875" algn="just">
              <a:buFont typeface="Wingdings" pitchFamily="2" charset="2"/>
              <a:buChar char="n"/>
            </a:pPr>
            <a:r>
              <a:rPr lang="en-US" altLang="zh-TW" dirty="0" smtClean="0">
                <a:latin typeface="Times New Roman" pitchFamily="18" charset="0"/>
                <a:cs typeface="Times New Roman" pitchFamily="18" charset="0"/>
              </a:rPr>
              <a:t>However, one cannot increase the distance without bound because of the ill-posedness inherent in the reconstruction process with large distance.</a:t>
            </a:r>
          </a:p>
          <a:p>
            <a:pPr marL="269875" indent="-269875" algn="just">
              <a:buFont typeface="Wingdings" pitchFamily="2" charset="2"/>
              <a:buChar char="n"/>
            </a:pPr>
            <a:r>
              <a:rPr lang="en-US" altLang="zh-TW" dirty="0" smtClean="0">
                <a:latin typeface="Times New Roman"/>
                <a:ea typeface="新細明體"/>
              </a:rPr>
              <a:t>An RD exists that achieves the best compromise between the reconstruction errors induced by the point source singularity and the reconstruction ill-posedness.   </a:t>
            </a:r>
            <a:endParaRPr lang="zh-TW" altLang="en-US" dirty="0">
              <a:latin typeface="Times New Roman" pitchFamily="18" charset="0"/>
              <a:cs typeface="Times New Roman" pitchFamily="18" charset="0"/>
            </a:endParaRPr>
          </a:p>
        </p:txBody>
      </p:sp>
      <p:sp>
        <p:nvSpPr>
          <p:cNvPr id="22" name="矩形 21"/>
          <p:cNvSpPr/>
          <p:nvPr/>
        </p:nvSpPr>
        <p:spPr>
          <a:xfrm>
            <a:off x="1423198" y="3491716"/>
            <a:ext cx="5160515" cy="369332"/>
          </a:xfrm>
          <a:prstGeom prst="rect">
            <a:avLst/>
          </a:prstGeom>
        </p:spPr>
        <p:txBody>
          <a:bodyPr wrap="none">
            <a:spAutoFit/>
          </a:bodyPr>
          <a:lstStyle/>
          <a:p>
            <a:r>
              <a:rPr lang="zh-TW" altLang="zh-TW" dirty="0" smtClean="0">
                <a:solidFill>
                  <a:srgbClr val="0000FF"/>
                </a:solidFill>
              </a:rPr>
              <a:t> </a:t>
            </a:r>
            <a:r>
              <a:rPr lang="en-US" altLang="zh-TW" dirty="0" smtClean="0">
                <a:solidFill>
                  <a:srgbClr val="0000FF"/>
                </a:solidFill>
              </a:rPr>
              <a:t>Cost function</a:t>
            </a:r>
            <a:r>
              <a:rPr lang="en-US" altLang="zh-TW" dirty="0" smtClean="0"/>
              <a:t>:  relative velocity reconstruction</a:t>
            </a:r>
            <a:r>
              <a:rPr lang="en-US" altLang="zh-TW" cap="all" dirty="0" smtClean="0"/>
              <a:t> </a:t>
            </a:r>
            <a:r>
              <a:rPr lang="en-US" altLang="zh-TW" dirty="0" smtClean="0"/>
              <a:t>error</a:t>
            </a:r>
            <a:endParaRPr lang="zh-TW" altLang="en-US" dirty="0"/>
          </a:p>
        </p:txBody>
      </p:sp>
      <p:pic>
        <p:nvPicPr>
          <p:cNvPr id="175106" name="Picture 2"/>
          <p:cNvPicPr>
            <a:picLocks noChangeAspect="1" noChangeArrowheads="1"/>
          </p:cNvPicPr>
          <p:nvPr/>
        </p:nvPicPr>
        <p:blipFill>
          <a:blip r:embed="rId2" cstate="print"/>
          <a:srcRect/>
          <a:stretch>
            <a:fillRect/>
          </a:stretch>
        </p:blipFill>
        <p:spPr bwMode="auto">
          <a:xfrm>
            <a:off x="3131839" y="3933056"/>
            <a:ext cx="3062740" cy="792088"/>
          </a:xfrm>
          <a:prstGeom prst="rect">
            <a:avLst/>
          </a:prstGeom>
          <a:noFill/>
          <a:ln w="9525">
            <a:noFill/>
            <a:miter lim="800000"/>
            <a:headEnd/>
            <a:tailEnd/>
          </a:ln>
        </p:spPr>
      </p:pic>
      <p:pic>
        <p:nvPicPr>
          <p:cNvPr id="175107" name="Picture 3"/>
          <p:cNvPicPr>
            <a:picLocks noChangeAspect="1" noChangeArrowheads="1"/>
          </p:cNvPicPr>
          <p:nvPr/>
        </p:nvPicPr>
        <p:blipFill>
          <a:blip r:embed="rId3" cstate="print"/>
          <a:srcRect/>
          <a:stretch>
            <a:fillRect/>
          </a:stretch>
        </p:blipFill>
        <p:spPr bwMode="auto">
          <a:xfrm>
            <a:off x="3203848" y="4797152"/>
            <a:ext cx="2160240" cy="720080"/>
          </a:xfrm>
          <a:prstGeom prst="rect">
            <a:avLst/>
          </a:prstGeom>
          <a:noFill/>
          <a:ln w="9525">
            <a:noFill/>
            <a:miter lim="800000"/>
            <a:headEnd/>
            <a:tailEnd/>
          </a:ln>
        </p:spPr>
      </p:pic>
      <p:sp>
        <p:nvSpPr>
          <p:cNvPr id="25" name="矩形 24"/>
          <p:cNvSpPr/>
          <p:nvPr/>
        </p:nvSpPr>
        <p:spPr>
          <a:xfrm>
            <a:off x="1781944" y="5661248"/>
            <a:ext cx="5238328" cy="369332"/>
          </a:xfrm>
          <a:prstGeom prst="rect">
            <a:avLst/>
          </a:prstGeom>
        </p:spPr>
        <p:txBody>
          <a:bodyPr wrap="square">
            <a:spAutoFit/>
          </a:bodyPr>
          <a:lstStyle/>
          <a:p>
            <a:r>
              <a:rPr lang="en-US" altLang="zh-TW" dirty="0" smtClean="0">
                <a:latin typeface="Times New Roman"/>
                <a:ea typeface="新細明體"/>
                <a:sym typeface="Wingdings" pitchFamily="2" charset="2"/>
              </a:rPr>
              <a:t> Use </a:t>
            </a:r>
            <a:r>
              <a:rPr lang="en-US" altLang="zh-TW" dirty="0" smtClean="0">
                <a:solidFill>
                  <a:srgbClr val="FF0000"/>
                </a:solidFill>
                <a:latin typeface="Times New Roman"/>
                <a:ea typeface="新細明體"/>
                <a:sym typeface="Wingdings" pitchFamily="2" charset="2"/>
              </a:rPr>
              <a:t>Golden Section Search (GSS) </a:t>
            </a:r>
            <a:r>
              <a:rPr lang="en-US" altLang="zh-TW" dirty="0" smtClean="0">
                <a:latin typeface="Times New Roman"/>
                <a:ea typeface="新細明體"/>
                <a:sym typeface="Wingdings" pitchFamily="2" charset="2"/>
              </a:rPr>
              <a:t>to optimize RD.</a:t>
            </a:r>
            <a:endParaRPr lang="zh-TW"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dirty="0" smtClean="0">
                <a:latin typeface="Times New Roman" pitchFamily="18" charset="0"/>
                <a:cs typeface="Times New Roman" pitchFamily="18" charset="0"/>
              </a:rPr>
              <a:t>Optimization algorithms</a:t>
            </a:r>
            <a:endParaRPr lang="zh-TW" altLang="en-US" sz="2800" dirty="0">
              <a:latin typeface="Times New Roman" pitchFamily="18" charset="0"/>
              <a:cs typeface="Times New Roman" pitchFamily="18" charset="0"/>
            </a:endParaRPr>
          </a:p>
        </p:txBody>
      </p:sp>
      <p:sp>
        <p:nvSpPr>
          <p:cNvPr id="3" name="內容版面配置區 2"/>
          <p:cNvSpPr>
            <a:spLocks noGrp="1"/>
          </p:cNvSpPr>
          <p:nvPr>
            <p:ph idx="1"/>
          </p:nvPr>
        </p:nvSpPr>
        <p:spPr>
          <a:xfrm>
            <a:off x="1435608" y="1447800"/>
            <a:ext cx="7498080" cy="469032"/>
          </a:xfrm>
        </p:spPr>
        <p:txBody>
          <a:bodyPr>
            <a:normAutofit/>
          </a:bodyPr>
          <a:lstStyle/>
          <a:p>
            <a:r>
              <a:rPr lang="en-US" altLang="zh-TW" sz="2000" dirty="0" smtClean="0">
                <a:solidFill>
                  <a:srgbClr val="0000FF"/>
                </a:solidFill>
              </a:rPr>
              <a:t>Simulated Annealing (SA): </a:t>
            </a:r>
            <a:r>
              <a:rPr lang="en-US" altLang="zh-TW" sz="2000" dirty="0" smtClean="0"/>
              <a:t>extension of the Monte Carlo simulation</a:t>
            </a:r>
            <a:endParaRPr lang="zh-TW" altLang="en-US" sz="20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22</a:t>
            </a:fld>
            <a:endParaRPr lang="zh-TW" altLang="en-US"/>
          </a:p>
        </p:txBody>
      </p:sp>
      <p:pic>
        <p:nvPicPr>
          <p:cNvPr id="249858" name="Picture 2"/>
          <p:cNvPicPr>
            <a:picLocks noChangeAspect="1" noChangeArrowheads="1"/>
          </p:cNvPicPr>
          <p:nvPr/>
        </p:nvPicPr>
        <p:blipFill>
          <a:blip r:embed="rId2" cstate="print"/>
          <a:srcRect/>
          <a:stretch>
            <a:fillRect/>
          </a:stretch>
        </p:blipFill>
        <p:spPr bwMode="auto">
          <a:xfrm>
            <a:off x="1977032" y="1916832"/>
            <a:ext cx="1370831" cy="376602"/>
          </a:xfrm>
          <a:prstGeom prst="rect">
            <a:avLst/>
          </a:prstGeom>
          <a:noFill/>
          <a:ln w="9525">
            <a:noFill/>
            <a:miter lim="800000"/>
            <a:headEnd/>
            <a:tailEnd/>
          </a:ln>
        </p:spPr>
      </p:pic>
      <p:pic>
        <p:nvPicPr>
          <p:cNvPr id="249859" name="Picture 3"/>
          <p:cNvPicPr>
            <a:picLocks noChangeAspect="1" noChangeArrowheads="1"/>
          </p:cNvPicPr>
          <p:nvPr/>
        </p:nvPicPr>
        <p:blipFill>
          <a:blip r:embed="rId3" cstate="print"/>
          <a:srcRect/>
          <a:stretch>
            <a:fillRect/>
          </a:stretch>
        </p:blipFill>
        <p:spPr bwMode="auto">
          <a:xfrm>
            <a:off x="3635895" y="1916832"/>
            <a:ext cx="1680187" cy="360040"/>
          </a:xfrm>
          <a:prstGeom prst="rect">
            <a:avLst/>
          </a:prstGeom>
          <a:noFill/>
          <a:ln w="9525">
            <a:noFill/>
            <a:miter lim="800000"/>
            <a:headEnd/>
            <a:tailEnd/>
          </a:ln>
        </p:spPr>
      </p:pic>
      <p:pic>
        <p:nvPicPr>
          <p:cNvPr id="249860" name="Picture 4"/>
          <p:cNvPicPr>
            <a:picLocks noChangeAspect="1" noChangeArrowheads="1"/>
          </p:cNvPicPr>
          <p:nvPr/>
        </p:nvPicPr>
        <p:blipFill>
          <a:blip r:embed="rId4" cstate="print"/>
          <a:srcRect/>
          <a:stretch>
            <a:fillRect/>
          </a:stretch>
        </p:blipFill>
        <p:spPr bwMode="auto">
          <a:xfrm>
            <a:off x="2771799" y="2420888"/>
            <a:ext cx="2460273" cy="720080"/>
          </a:xfrm>
          <a:prstGeom prst="rect">
            <a:avLst/>
          </a:prstGeom>
          <a:noFill/>
          <a:ln w="9525">
            <a:noFill/>
            <a:miter lim="800000"/>
            <a:headEnd/>
            <a:tailEnd/>
          </a:ln>
        </p:spPr>
      </p:pic>
      <p:sp>
        <p:nvSpPr>
          <p:cNvPr id="8" name="向右箭號 7"/>
          <p:cNvSpPr/>
          <p:nvPr/>
        </p:nvSpPr>
        <p:spPr>
          <a:xfrm>
            <a:off x="2195736" y="2708920"/>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49861" name="Picture 5"/>
          <p:cNvPicPr>
            <a:picLocks noChangeAspect="1" noChangeArrowheads="1"/>
          </p:cNvPicPr>
          <p:nvPr/>
        </p:nvPicPr>
        <p:blipFill>
          <a:blip r:embed="rId5" cstate="print"/>
          <a:srcRect/>
          <a:stretch>
            <a:fillRect/>
          </a:stretch>
        </p:blipFill>
        <p:spPr bwMode="auto">
          <a:xfrm>
            <a:off x="5630784" y="1916832"/>
            <a:ext cx="1173464" cy="360040"/>
          </a:xfrm>
          <a:prstGeom prst="rect">
            <a:avLst/>
          </a:prstGeom>
          <a:noFill/>
          <a:ln w="9525">
            <a:noFill/>
            <a:miter lim="800000"/>
            <a:headEnd/>
            <a:tailEnd/>
          </a:ln>
        </p:spPr>
      </p:pic>
      <p:pic>
        <p:nvPicPr>
          <p:cNvPr id="249862" name="Picture 6"/>
          <p:cNvPicPr>
            <a:picLocks noChangeAspect="1" noChangeArrowheads="1"/>
          </p:cNvPicPr>
          <p:nvPr/>
        </p:nvPicPr>
        <p:blipFill>
          <a:blip r:embed="rId6" cstate="print"/>
          <a:srcRect/>
          <a:stretch>
            <a:fillRect/>
          </a:stretch>
        </p:blipFill>
        <p:spPr bwMode="auto">
          <a:xfrm>
            <a:off x="7164288" y="1916832"/>
            <a:ext cx="864096" cy="288032"/>
          </a:xfrm>
          <a:prstGeom prst="rect">
            <a:avLst/>
          </a:prstGeom>
          <a:noFill/>
          <a:ln w="9525">
            <a:noFill/>
            <a:miter lim="800000"/>
            <a:headEnd/>
            <a:tailEnd/>
          </a:ln>
        </p:spPr>
      </p:pic>
      <p:sp>
        <p:nvSpPr>
          <p:cNvPr id="11" name="內容版面配置區 2"/>
          <p:cNvSpPr txBox="1">
            <a:spLocks/>
          </p:cNvSpPr>
          <p:nvPr/>
        </p:nvSpPr>
        <p:spPr>
          <a:xfrm>
            <a:off x="1475656" y="3140968"/>
            <a:ext cx="7498080" cy="46903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2000" b="0" i="0" u="none" strike="noStrike" kern="1200" cap="none" spc="0" normalizeH="0" baseline="0" noProof="0" dirty="0" smtClean="0">
                <a:ln>
                  <a:noFill/>
                </a:ln>
                <a:solidFill>
                  <a:srgbClr val="0000FF"/>
                </a:solidFill>
                <a:effectLst/>
                <a:uLnTx/>
                <a:uFillTx/>
                <a:latin typeface="+mn-lt"/>
                <a:ea typeface="+mn-ea"/>
                <a:cs typeface="+mn-cs"/>
              </a:rPr>
              <a:t>Golden Section Search (GSS):  </a:t>
            </a:r>
            <a:r>
              <a:rPr kumimoji="0" lang="en-US" altLang="zh-TW" sz="2000" b="0" i="0" u="none" strike="noStrike" kern="1200" cap="none" spc="0" normalizeH="0" baseline="0" noProof="0" dirty="0" smtClean="0">
                <a:ln>
                  <a:noFill/>
                </a:ln>
                <a:solidFill>
                  <a:schemeClr val="tx1"/>
                </a:solidFill>
                <a:effectLst/>
                <a:uLnTx/>
                <a:uFillTx/>
                <a:latin typeface="+mn-lt"/>
                <a:ea typeface="+mn-ea"/>
                <a:cs typeface="+mn-cs"/>
              </a:rPr>
              <a:t>bracketing method w/o gradient</a:t>
            </a:r>
            <a:endParaRPr kumimoji="0" lang="zh-TW"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249863" name="Picture 7" descr="圖片1"/>
          <p:cNvPicPr>
            <a:picLocks noChangeAspect="1" noChangeArrowheads="1"/>
          </p:cNvPicPr>
          <p:nvPr/>
        </p:nvPicPr>
        <p:blipFill>
          <a:blip r:embed="rId7" cstate="print"/>
          <a:srcRect b="18188"/>
          <a:stretch>
            <a:fillRect/>
          </a:stretch>
        </p:blipFill>
        <p:spPr bwMode="auto">
          <a:xfrm>
            <a:off x="2257003" y="3789040"/>
            <a:ext cx="4619253" cy="2355568"/>
          </a:xfrm>
          <a:prstGeom prst="rect">
            <a:avLst/>
          </a:prstGeom>
          <a:noFill/>
          <a:ln w="9525">
            <a:noFill/>
            <a:miter lim="800000"/>
            <a:headEnd/>
            <a:tailEnd/>
          </a:ln>
        </p:spPr>
      </p:pic>
      <p:pic>
        <p:nvPicPr>
          <p:cNvPr id="249864" name="Object 1"/>
          <p:cNvPicPr>
            <a:picLocks noChangeAspect="1" noChangeArrowheads="1"/>
          </p:cNvPicPr>
          <p:nvPr/>
        </p:nvPicPr>
        <p:blipFill>
          <a:blip r:embed="rId8" cstate="print"/>
          <a:srcRect/>
          <a:stretch>
            <a:fillRect/>
          </a:stretch>
        </p:blipFill>
        <p:spPr bwMode="auto">
          <a:xfrm>
            <a:off x="3348484" y="4098528"/>
            <a:ext cx="1079500" cy="482600"/>
          </a:xfrm>
          <a:prstGeom prst="rect">
            <a:avLst/>
          </a:prstGeom>
          <a:noFill/>
        </p:spPr>
      </p:pic>
      <p:cxnSp>
        <p:nvCxnSpPr>
          <p:cNvPr id="15" name="直線單箭頭接點 14"/>
          <p:cNvCxnSpPr>
            <a:endCxn id="249864" idx="2"/>
          </p:cNvCxnSpPr>
          <p:nvPr/>
        </p:nvCxnSpPr>
        <p:spPr>
          <a:xfrm rot="16200000" flipV="1">
            <a:off x="3690057" y="4779305"/>
            <a:ext cx="720080" cy="3237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732240" y="5230941"/>
            <a:ext cx="2098651" cy="646331"/>
          </a:xfrm>
          <a:prstGeom prst="rect">
            <a:avLst/>
          </a:prstGeom>
        </p:spPr>
        <p:txBody>
          <a:bodyPr wrap="none">
            <a:spAutoFit/>
          </a:bodyPr>
          <a:lstStyle/>
          <a:p>
            <a:pPr>
              <a:buFont typeface="Wingdings" pitchFamily="2" charset="2"/>
              <a:buChar char="n"/>
            </a:pPr>
            <a:r>
              <a:rPr lang="en-US" altLang="zh-TW" dirty="0" smtClean="0"/>
              <a:t>Fibonacci  series</a:t>
            </a:r>
          </a:p>
          <a:p>
            <a:pPr>
              <a:buFont typeface="Wingdings" pitchFamily="2" charset="2"/>
              <a:buChar char="n"/>
            </a:pPr>
            <a:r>
              <a:rPr lang="en-US" altLang="zh-TW" dirty="0" smtClean="0"/>
              <a:t> unimodal function</a:t>
            </a:r>
            <a:endParaRPr lang="zh-TW"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9632" y="274638"/>
            <a:ext cx="7674056" cy="1143000"/>
          </a:xfrm>
        </p:spPr>
        <p:txBody>
          <a:bodyPr>
            <a:normAutofit/>
          </a:bodyPr>
          <a:lstStyle/>
          <a:p>
            <a:r>
              <a:rPr lang="en-US" altLang="zh-TW" sz="2800" dirty="0" smtClean="0">
                <a:latin typeface="Times New Roman" pitchFamily="18" charset="0"/>
                <a:cs typeface="Times New Roman" pitchFamily="18" charset="0"/>
              </a:rPr>
              <a:t>Simulation case: a vibrating spherical baffled piston</a:t>
            </a:r>
            <a:endParaRPr lang="zh-TW" altLang="en-US" sz="28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23</a:t>
            </a:fld>
            <a:endParaRPr lang="zh-TW" altLang="en-US"/>
          </a:p>
        </p:txBody>
      </p:sp>
      <p:pic>
        <p:nvPicPr>
          <p:cNvPr id="176130" name="Picture 2" descr="spherefig"/>
          <p:cNvPicPr>
            <a:picLocks noChangeAspect="1" noChangeArrowheads="1"/>
          </p:cNvPicPr>
          <p:nvPr/>
        </p:nvPicPr>
        <p:blipFill>
          <a:blip r:embed="rId2" cstate="print"/>
          <a:srcRect/>
          <a:stretch>
            <a:fillRect/>
          </a:stretch>
        </p:blipFill>
        <p:spPr bwMode="auto">
          <a:xfrm>
            <a:off x="1115616" y="1844824"/>
            <a:ext cx="3990975" cy="3790950"/>
          </a:xfrm>
          <a:prstGeom prst="rect">
            <a:avLst/>
          </a:prstGeom>
          <a:noFill/>
          <a:ln w="9525">
            <a:noFill/>
            <a:miter lim="800000"/>
            <a:headEnd/>
            <a:tailEnd/>
          </a:ln>
        </p:spPr>
      </p:pic>
      <p:pic>
        <p:nvPicPr>
          <p:cNvPr id="176131" name="Picture 3"/>
          <p:cNvPicPr>
            <a:picLocks noChangeAspect="1" noChangeArrowheads="1"/>
          </p:cNvPicPr>
          <p:nvPr/>
        </p:nvPicPr>
        <p:blipFill>
          <a:blip r:embed="rId3" cstate="print"/>
          <a:srcRect l="15868" t="26203" r="52387" b="36391"/>
          <a:stretch>
            <a:fillRect/>
          </a:stretch>
        </p:blipFill>
        <p:spPr bwMode="auto">
          <a:xfrm>
            <a:off x="5148063" y="2276872"/>
            <a:ext cx="3748205" cy="331236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dirty="0" smtClean="0">
                <a:latin typeface="Times New Roman" pitchFamily="18" charset="0"/>
                <a:cs typeface="Times New Roman" pitchFamily="18" charset="0"/>
              </a:rPr>
              <a:t>Results</a:t>
            </a:r>
            <a:endParaRPr lang="zh-TW" altLang="en-US" sz="28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24</a:t>
            </a:fld>
            <a:endParaRPr lang="zh-TW" altLang="en-US"/>
          </a:p>
        </p:txBody>
      </p:sp>
      <p:pic>
        <p:nvPicPr>
          <p:cNvPr id="177154" name="Picture 2"/>
          <p:cNvPicPr>
            <a:picLocks noChangeAspect="1" noChangeArrowheads="1"/>
          </p:cNvPicPr>
          <p:nvPr/>
        </p:nvPicPr>
        <p:blipFill>
          <a:blip r:embed="rId2" cstate="print"/>
          <a:srcRect/>
          <a:stretch>
            <a:fillRect/>
          </a:stretch>
        </p:blipFill>
        <p:spPr bwMode="auto">
          <a:xfrm>
            <a:off x="940597" y="1556792"/>
            <a:ext cx="4351483" cy="3387101"/>
          </a:xfrm>
          <a:prstGeom prst="rect">
            <a:avLst/>
          </a:prstGeom>
          <a:noFill/>
          <a:ln w="9525">
            <a:noFill/>
            <a:miter lim="800000"/>
            <a:headEnd/>
            <a:tailEnd/>
          </a:ln>
        </p:spPr>
      </p:pic>
      <p:pic>
        <p:nvPicPr>
          <p:cNvPr id="177155" name="Picture 3"/>
          <p:cNvPicPr>
            <a:picLocks noChangeAspect="1" noChangeArrowheads="1"/>
          </p:cNvPicPr>
          <p:nvPr/>
        </p:nvPicPr>
        <p:blipFill>
          <a:blip r:embed="rId3" cstate="print"/>
          <a:srcRect l="20586" t="7457" r="11545" b="11006"/>
          <a:stretch>
            <a:fillRect/>
          </a:stretch>
        </p:blipFill>
        <p:spPr bwMode="auto">
          <a:xfrm>
            <a:off x="5154941" y="1700808"/>
            <a:ext cx="3449507" cy="309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25</a:t>
            </a:fld>
            <a:endParaRPr lang="zh-TW" altLang="en-US"/>
          </a:p>
        </p:txBody>
      </p:sp>
      <p:sp>
        <p:nvSpPr>
          <p:cNvPr id="6" name="文字方塊 5"/>
          <p:cNvSpPr txBox="1"/>
          <p:nvPr/>
        </p:nvSpPr>
        <p:spPr>
          <a:xfrm>
            <a:off x="1115616" y="1268760"/>
            <a:ext cx="2664296" cy="369332"/>
          </a:xfrm>
          <a:prstGeom prst="rect">
            <a:avLst/>
          </a:prstGeom>
          <a:noFill/>
        </p:spPr>
        <p:txBody>
          <a:bodyPr wrap="square" rtlCol="0">
            <a:spAutoFit/>
          </a:bodyPr>
          <a:lstStyle/>
          <a:p>
            <a:r>
              <a:rPr lang="en-US" altLang="zh-TW" dirty="0" smtClean="0">
                <a:solidFill>
                  <a:srgbClr val="FF0000"/>
                </a:solidFill>
              </a:rPr>
              <a:t>Nearfield array</a:t>
            </a:r>
            <a:endParaRPr lang="zh-TW" altLang="en-US" dirty="0">
              <a:solidFill>
                <a:srgbClr val="FF0000"/>
              </a:solidFill>
            </a:endParaRPr>
          </a:p>
        </p:txBody>
      </p:sp>
      <p:sp>
        <p:nvSpPr>
          <p:cNvPr id="7" name="文字方塊 6"/>
          <p:cNvSpPr txBox="1"/>
          <p:nvPr/>
        </p:nvSpPr>
        <p:spPr>
          <a:xfrm>
            <a:off x="1547664" y="1628800"/>
            <a:ext cx="2664296" cy="369332"/>
          </a:xfrm>
          <a:prstGeom prst="rect">
            <a:avLst/>
          </a:prstGeom>
          <a:noFill/>
        </p:spPr>
        <p:txBody>
          <a:bodyPr wrap="square" rtlCol="0">
            <a:spAutoFit/>
          </a:bodyPr>
          <a:lstStyle/>
          <a:p>
            <a:r>
              <a:rPr lang="en-US" altLang="zh-TW" dirty="0" smtClean="0">
                <a:solidFill>
                  <a:srgbClr val="0000FF"/>
                </a:solidFill>
              </a:rPr>
              <a:t>Cost function</a:t>
            </a:r>
            <a:endParaRPr lang="zh-TW" altLang="en-US" dirty="0">
              <a:solidFill>
                <a:srgbClr val="0000FF"/>
              </a:solidFill>
            </a:endParaRPr>
          </a:p>
        </p:txBody>
      </p:sp>
      <p:graphicFrame>
        <p:nvGraphicFramePr>
          <p:cNvPr id="178178" name="Object 2"/>
          <p:cNvGraphicFramePr>
            <a:graphicFrameLocks noChangeAspect="1"/>
          </p:cNvGraphicFramePr>
          <p:nvPr/>
        </p:nvGraphicFramePr>
        <p:xfrm>
          <a:off x="3275855" y="2060848"/>
          <a:ext cx="1315782" cy="432048"/>
        </p:xfrm>
        <a:graphic>
          <a:graphicData uri="http://schemas.openxmlformats.org/presentationml/2006/ole">
            <p:oleObj spid="_x0000_s178178" name="Equation" r:id="rId3" imgW="850680" imgH="279360" progId="Equation.DSMT4">
              <p:embed/>
            </p:oleObj>
          </a:graphicData>
        </a:graphic>
      </p:graphicFrame>
      <p:graphicFrame>
        <p:nvGraphicFramePr>
          <p:cNvPr id="178179" name="Object 3"/>
          <p:cNvGraphicFramePr>
            <a:graphicFrameLocks noChangeAspect="1"/>
          </p:cNvGraphicFramePr>
          <p:nvPr/>
        </p:nvGraphicFramePr>
        <p:xfrm>
          <a:off x="3331964" y="2564904"/>
          <a:ext cx="2320156" cy="292048"/>
        </p:xfrm>
        <a:graphic>
          <a:graphicData uri="http://schemas.openxmlformats.org/presentationml/2006/ole">
            <p:oleObj spid="_x0000_s178179" name="Equation" r:id="rId4" imgW="1815840" imgH="228600" progId="Equation.DSMT4">
              <p:embed/>
            </p:oleObj>
          </a:graphicData>
        </a:graphic>
      </p:graphicFrame>
      <p:sp>
        <p:nvSpPr>
          <p:cNvPr id="10" name="矩形 9"/>
          <p:cNvSpPr/>
          <p:nvPr/>
        </p:nvSpPr>
        <p:spPr>
          <a:xfrm>
            <a:off x="5733055" y="2492896"/>
            <a:ext cx="2511353" cy="369332"/>
          </a:xfrm>
          <a:prstGeom prst="rect">
            <a:avLst/>
          </a:prstGeom>
        </p:spPr>
        <p:txBody>
          <a:bodyPr wrap="square">
            <a:spAutoFit/>
          </a:bodyPr>
          <a:lstStyle/>
          <a:p>
            <a:r>
              <a:rPr lang="en-US" altLang="zh-TW" dirty="0" smtClean="0"/>
              <a:t>(condition number)</a:t>
            </a:r>
            <a:endParaRPr lang="zh-TW" altLang="en-US" dirty="0"/>
          </a:p>
        </p:txBody>
      </p:sp>
      <p:pic>
        <p:nvPicPr>
          <p:cNvPr id="11" name="圖片 10"/>
          <p:cNvPicPr/>
          <p:nvPr/>
        </p:nvPicPr>
        <p:blipFill>
          <a:blip r:embed="rId5" cstate="print"/>
          <a:srcRect/>
          <a:stretch>
            <a:fillRect/>
          </a:stretch>
        </p:blipFill>
        <p:spPr bwMode="auto">
          <a:xfrm>
            <a:off x="1547664" y="2924944"/>
            <a:ext cx="4968552" cy="3312368"/>
          </a:xfrm>
          <a:prstGeom prst="rect">
            <a:avLst/>
          </a:prstGeom>
          <a:noFill/>
          <a:ln w="9525">
            <a:noFill/>
            <a:miter lim="800000"/>
            <a:headEnd/>
            <a:tailEnd/>
          </a:ln>
        </p:spPr>
      </p:pic>
      <p:sp>
        <p:nvSpPr>
          <p:cNvPr id="12" name="文字方塊 11"/>
          <p:cNvSpPr txBox="1"/>
          <p:nvPr/>
        </p:nvSpPr>
        <p:spPr>
          <a:xfrm>
            <a:off x="6444208" y="4399944"/>
            <a:ext cx="2160240" cy="1477328"/>
          </a:xfrm>
          <a:prstGeom prst="rect">
            <a:avLst/>
          </a:prstGeom>
          <a:noFill/>
        </p:spPr>
        <p:txBody>
          <a:bodyPr wrap="square" rtlCol="0">
            <a:spAutoFit/>
          </a:bodyPr>
          <a:lstStyle/>
          <a:p>
            <a:pPr algn="just"/>
            <a:r>
              <a:rPr lang="en-US" altLang="zh-TW" dirty="0" smtClean="0"/>
              <a:t>The initial setting of a </a:t>
            </a:r>
            <a:r>
              <a:rPr lang="en-US" altLang="zh-TW" dirty="0" smtClean="0">
                <a:solidFill>
                  <a:srgbClr val="FF0000"/>
                </a:solidFill>
              </a:rPr>
              <a:t>ULA</a:t>
            </a:r>
            <a:r>
              <a:rPr lang="en-US" altLang="zh-TW" dirty="0" smtClean="0"/>
              <a:t> is the optimal. </a:t>
            </a:r>
            <a:r>
              <a:rPr lang="en-US" altLang="zh-TW" dirty="0" smtClean="0">
                <a:sym typeface="Wingdings" pitchFamily="2" charset="2"/>
              </a:rPr>
              <a:t> A random array is not recommended for nearfield imaging.</a:t>
            </a:r>
            <a:endParaRPr lang="zh-TW"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26</a:t>
            </a:fld>
            <a:endParaRPr lang="zh-TW" altLang="en-US"/>
          </a:p>
        </p:txBody>
      </p:sp>
      <p:sp>
        <p:nvSpPr>
          <p:cNvPr id="6" name="文字方塊 5"/>
          <p:cNvSpPr txBox="1"/>
          <p:nvPr/>
        </p:nvSpPr>
        <p:spPr>
          <a:xfrm>
            <a:off x="1115616" y="1268760"/>
            <a:ext cx="2664296" cy="369332"/>
          </a:xfrm>
          <a:prstGeom prst="rect">
            <a:avLst/>
          </a:prstGeom>
          <a:noFill/>
        </p:spPr>
        <p:txBody>
          <a:bodyPr wrap="square" rtlCol="0">
            <a:spAutoFit/>
          </a:bodyPr>
          <a:lstStyle/>
          <a:p>
            <a:r>
              <a:rPr lang="en-US" altLang="zh-TW" dirty="0" smtClean="0">
                <a:solidFill>
                  <a:srgbClr val="FF0000"/>
                </a:solidFill>
              </a:rPr>
              <a:t>Farfield array</a:t>
            </a:r>
            <a:endParaRPr lang="zh-TW" altLang="en-US" dirty="0">
              <a:solidFill>
                <a:srgbClr val="FF0000"/>
              </a:solidFill>
            </a:endParaRPr>
          </a:p>
        </p:txBody>
      </p:sp>
      <p:sp>
        <p:nvSpPr>
          <p:cNvPr id="7" name="文字方塊 6"/>
          <p:cNvSpPr txBox="1"/>
          <p:nvPr/>
        </p:nvSpPr>
        <p:spPr>
          <a:xfrm>
            <a:off x="1547664" y="1628800"/>
            <a:ext cx="2664296" cy="369332"/>
          </a:xfrm>
          <a:prstGeom prst="rect">
            <a:avLst/>
          </a:prstGeom>
          <a:noFill/>
        </p:spPr>
        <p:txBody>
          <a:bodyPr wrap="square" rtlCol="0">
            <a:spAutoFit/>
          </a:bodyPr>
          <a:lstStyle/>
          <a:p>
            <a:r>
              <a:rPr lang="en-US" altLang="zh-TW" dirty="0" smtClean="0">
                <a:solidFill>
                  <a:srgbClr val="0000FF"/>
                </a:solidFill>
              </a:rPr>
              <a:t>Cost function</a:t>
            </a:r>
            <a:endParaRPr lang="zh-TW" altLang="en-US" dirty="0">
              <a:solidFill>
                <a:srgbClr val="0000FF"/>
              </a:solidFill>
            </a:endParaRPr>
          </a:p>
        </p:txBody>
      </p:sp>
      <p:sp>
        <p:nvSpPr>
          <p:cNvPr id="10" name="矩形 9"/>
          <p:cNvSpPr/>
          <p:nvPr/>
        </p:nvSpPr>
        <p:spPr>
          <a:xfrm>
            <a:off x="4932040" y="2204864"/>
            <a:ext cx="2151313" cy="369332"/>
          </a:xfrm>
          <a:prstGeom prst="rect">
            <a:avLst/>
          </a:prstGeom>
        </p:spPr>
        <p:txBody>
          <a:bodyPr wrap="square">
            <a:spAutoFit/>
          </a:bodyPr>
          <a:lstStyle/>
          <a:p>
            <a:r>
              <a:rPr lang="en-US" altLang="zh-TW" dirty="0" smtClean="0"/>
              <a:t>(beam pattern)</a:t>
            </a:r>
            <a:endParaRPr lang="zh-TW" altLang="en-US" dirty="0"/>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79204" name="Object 4"/>
          <p:cNvGraphicFramePr>
            <a:graphicFrameLocks noChangeAspect="1"/>
          </p:cNvGraphicFramePr>
          <p:nvPr/>
        </p:nvGraphicFramePr>
        <p:xfrm>
          <a:off x="2843808" y="2060848"/>
          <a:ext cx="1368152" cy="591989"/>
        </p:xfrm>
        <a:graphic>
          <a:graphicData uri="http://schemas.openxmlformats.org/presentationml/2006/ole">
            <p:oleObj spid="_x0000_s179204" name="Equation" r:id="rId3" imgW="990170" imgH="431613" progId="Equation.DSMT4">
              <p:embed/>
            </p:oleObj>
          </a:graphicData>
        </a:graphic>
      </p:graphicFrame>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79206" name="Object 6"/>
          <p:cNvGraphicFramePr>
            <a:graphicFrameLocks noChangeAspect="1"/>
          </p:cNvGraphicFramePr>
          <p:nvPr/>
        </p:nvGraphicFramePr>
        <p:xfrm>
          <a:off x="2915816" y="2852935"/>
          <a:ext cx="720080" cy="628155"/>
        </p:xfrm>
        <a:graphic>
          <a:graphicData uri="http://schemas.openxmlformats.org/presentationml/2006/ole">
            <p:oleObj spid="_x0000_s179206" name="Equation" r:id="rId4" imgW="444307" imgH="393529" progId="Equation.DSMT4">
              <p:embed/>
            </p:oleObj>
          </a:graphicData>
        </a:graphic>
      </p:graphicFrame>
      <p:pic>
        <p:nvPicPr>
          <p:cNvPr id="179215" name="Picture 15"/>
          <p:cNvPicPr>
            <a:picLocks noChangeAspect="1" noChangeArrowheads="1"/>
          </p:cNvPicPr>
          <p:nvPr/>
        </p:nvPicPr>
        <p:blipFill>
          <a:blip r:embed="rId5" cstate="print"/>
          <a:srcRect l="15868" t="60656" r="28024" b="26547"/>
          <a:stretch>
            <a:fillRect/>
          </a:stretch>
        </p:blipFill>
        <p:spPr bwMode="auto">
          <a:xfrm>
            <a:off x="1303944" y="3573016"/>
            <a:ext cx="7156488" cy="1224136"/>
          </a:xfrm>
          <a:prstGeom prst="rect">
            <a:avLst/>
          </a:prstGeom>
          <a:noFill/>
          <a:ln w="9525">
            <a:noFill/>
            <a:miter lim="800000"/>
            <a:headEnd/>
            <a:tailEnd/>
          </a:ln>
        </p:spPr>
      </p:pic>
      <p:sp>
        <p:nvSpPr>
          <p:cNvPr id="23" name="矩形 22"/>
          <p:cNvSpPr/>
          <p:nvPr/>
        </p:nvSpPr>
        <p:spPr>
          <a:xfrm>
            <a:off x="4139952" y="3140968"/>
            <a:ext cx="3183179" cy="369332"/>
          </a:xfrm>
          <a:prstGeom prst="rect">
            <a:avLst/>
          </a:prstGeom>
        </p:spPr>
        <p:txBody>
          <a:bodyPr wrap="none">
            <a:spAutoFit/>
          </a:bodyPr>
          <a:lstStyle/>
          <a:p>
            <a:r>
              <a:rPr lang="en-US" altLang="zh-TW" dirty="0" smtClean="0">
                <a:solidFill>
                  <a:srgbClr val="FF0000"/>
                </a:solidFill>
              </a:rPr>
              <a:t>Maximum Side-lobe Level (MSL)</a:t>
            </a:r>
            <a:endParaRPr lang="zh-TW" altLang="en-US" dirty="0">
              <a:solidFill>
                <a:srgbClr val="FF0000"/>
              </a:solidFill>
            </a:endParaRPr>
          </a:p>
        </p:txBody>
      </p:sp>
      <p:cxnSp>
        <p:nvCxnSpPr>
          <p:cNvPr id="25" name="直線單箭頭接點 24"/>
          <p:cNvCxnSpPr/>
          <p:nvPr/>
        </p:nvCxnSpPr>
        <p:spPr>
          <a:xfrm>
            <a:off x="3635896" y="3355404"/>
            <a:ext cx="504056"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1691680" y="5075892"/>
            <a:ext cx="5328592" cy="1200329"/>
          </a:xfrm>
          <a:prstGeom prst="rect">
            <a:avLst/>
          </a:prstGeom>
          <a:noFill/>
        </p:spPr>
        <p:txBody>
          <a:bodyPr wrap="square" rtlCol="0">
            <a:spAutoFit/>
          </a:bodyPr>
          <a:lstStyle/>
          <a:p>
            <a:r>
              <a:rPr lang="en-US" altLang="zh-TW" dirty="0" smtClean="0">
                <a:solidFill>
                  <a:srgbClr val="0000FF"/>
                </a:solidFill>
              </a:rPr>
              <a:t>Optimization schemes:</a:t>
            </a:r>
          </a:p>
          <a:p>
            <a:pPr>
              <a:buFont typeface="Wingdings" pitchFamily="2" charset="2"/>
              <a:buChar char="ü"/>
            </a:pPr>
            <a:r>
              <a:rPr lang="en-US" altLang="zh-TW" dirty="0" smtClean="0">
                <a:solidFill>
                  <a:srgbClr val="0000FF"/>
                </a:solidFill>
              </a:rPr>
              <a:t>Monte Carlo (MC) simulation</a:t>
            </a:r>
          </a:p>
          <a:p>
            <a:pPr>
              <a:buFont typeface="Wingdings" pitchFamily="2" charset="2"/>
              <a:buChar char="ü"/>
            </a:pPr>
            <a:r>
              <a:rPr lang="en-US" altLang="zh-TW" dirty="0" smtClean="0">
                <a:solidFill>
                  <a:srgbClr val="0000FF"/>
                </a:solidFill>
              </a:rPr>
              <a:t>Simulation Annealing (SA)</a:t>
            </a:r>
          </a:p>
          <a:p>
            <a:pPr>
              <a:buFont typeface="Wingdings" pitchFamily="2" charset="2"/>
              <a:buChar char="ü"/>
            </a:pPr>
            <a:r>
              <a:rPr lang="en-US" altLang="zh-TW" dirty="0" smtClean="0">
                <a:solidFill>
                  <a:srgbClr val="0000FF"/>
                </a:solidFill>
              </a:rPr>
              <a:t>Intra-Block Monte Carlo simulation (IBMC)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27</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20" name="圖片 19"/>
          <p:cNvPicPr/>
          <p:nvPr/>
        </p:nvPicPr>
        <p:blipFill>
          <a:blip r:embed="rId2" cstate="print"/>
          <a:srcRect/>
          <a:stretch>
            <a:fillRect/>
          </a:stretch>
        </p:blipFill>
        <p:spPr bwMode="auto">
          <a:xfrm>
            <a:off x="2339753" y="1484784"/>
            <a:ext cx="5184576" cy="3672408"/>
          </a:xfrm>
          <a:prstGeom prst="rect">
            <a:avLst/>
          </a:prstGeom>
          <a:noFill/>
          <a:ln w="9525">
            <a:noFill/>
            <a:miter lim="800000"/>
            <a:headEnd/>
            <a:tailEnd/>
          </a:ln>
        </p:spPr>
      </p:pic>
      <p:sp>
        <p:nvSpPr>
          <p:cNvPr id="186375" name="Rectangle 7"/>
          <p:cNvSpPr>
            <a:spLocks noChangeArrowheads="1"/>
          </p:cNvSpPr>
          <p:nvPr/>
        </p:nvSpPr>
        <p:spPr bwMode="auto">
          <a:xfrm>
            <a:off x="1331640" y="5524489"/>
            <a:ext cx="741682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b="0" i="0" u="none" strike="noStrike" cap="none" normalizeH="0" baseline="0" dirty="0" smtClean="0" bmk="_Toc283650975">
                <a:ln>
                  <a:noFill/>
                </a:ln>
                <a:solidFill>
                  <a:schemeClr val="tx1"/>
                </a:solidFill>
                <a:effectLst/>
                <a:latin typeface="Times New Roman" pitchFamily="18" charset="0"/>
                <a:ea typeface="新細明體" pitchFamily="18" charset="-120"/>
                <a:cs typeface="Times New Roman" pitchFamily="18" charset="0"/>
              </a:rPr>
              <a:t>Fig. 6. 29  The URA with inter-element spacing </a:t>
            </a:r>
            <a:r>
              <a:rPr kumimoji="1" lang="en-US" altLang="zh-TW" b="0" i="1" u="none" strike="noStrike" cap="none" normalizeH="0" baseline="0" dirty="0" smtClean="0" bmk="_Toc283650975">
                <a:ln>
                  <a:noFill/>
                </a:ln>
                <a:solidFill>
                  <a:schemeClr val="tx1"/>
                </a:solidFill>
                <a:effectLst/>
                <a:latin typeface="Times New Roman" pitchFamily="18" charset="0"/>
                <a:ea typeface="新細明體" pitchFamily="18" charset="-120"/>
                <a:cs typeface="Times New Roman" pitchFamily="18" charset="0"/>
              </a:rPr>
              <a:t>d</a:t>
            </a:r>
            <a:r>
              <a:rPr kumimoji="1" lang="en-US" altLang="zh-TW" b="0" i="0" u="none" strike="noStrike" cap="none" normalizeH="0" baseline="0" dirty="0" smtClean="0" bmk="_Toc283650975">
                <a:ln>
                  <a:noFill/>
                </a:ln>
                <a:solidFill>
                  <a:schemeClr val="tx1"/>
                </a:solidFill>
                <a:effectLst/>
                <a:latin typeface="Times New Roman" pitchFamily="18" charset="0"/>
                <a:ea typeface="新細明體" pitchFamily="18" charset="-120"/>
                <a:cs typeface="Times New Roman" pitchFamily="18" charset="0"/>
              </a:rPr>
              <a:t> = 0.6m (3</a:t>
            </a:r>
            <a:r>
              <a:rPr kumimoji="1" lang="en-US" altLang="zh-TW" b="0" i="1" u="none" strike="noStrike" cap="none" normalizeH="0" baseline="0" dirty="0" smtClean="0" bmk="_Toc283650975">
                <a:ln>
                  <a:noFill/>
                </a:ln>
                <a:solidFill>
                  <a:schemeClr val="tx1"/>
                </a:solidFill>
                <a:effectLst/>
                <a:latin typeface="Times New Roman" pitchFamily="18" charset="0"/>
                <a:ea typeface="新細明體" pitchFamily="18" charset="-120"/>
                <a:cs typeface="Times New Roman" pitchFamily="18" charset="0"/>
              </a:rPr>
              <a:t>λ </a:t>
            </a:r>
            <a:r>
              <a:rPr kumimoji="1" lang="en-US" altLang="zh-TW" b="0" i="0" u="none" strike="noStrike" cap="none" normalizeH="0" baseline="0" dirty="0" smtClean="0" bmk="_Toc283650975">
                <a:ln>
                  <a:noFill/>
                </a:ln>
                <a:solidFill>
                  <a:schemeClr val="tx1"/>
                </a:solidFill>
                <a:effectLst/>
                <a:latin typeface="Times New Roman" pitchFamily="18" charset="0"/>
                <a:ea typeface="新細明體" pitchFamily="18" charset="-120"/>
                <a:cs typeface="Times New Roman" pitchFamily="18" charset="0"/>
              </a:rPr>
              <a:t>at the frequency 1.7 kHz) for farfield imaging.  (a) Array deployment, (b) beam pattern.</a:t>
            </a:r>
            <a:endParaRPr kumimoji="1" lang="en-US" altLang="zh-TW" b="0" i="0" u="none" strike="noStrike" cap="none" normalizeH="0" baseline="0" dirty="0" smtClean="0">
              <a:ln>
                <a:noFill/>
              </a:ln>
              <a:solidFill>
                <a:schemeClr val="tx1"/>
              </a:solidFill>
              <a:effectLst/>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28</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88417" name="Rectangle 1"/>
          <p:cNvSpPr>
            <a:spLocks noChangeArrowheads="1"/>
          </p:cNvSpPr>
          <p:nvPr/>
        </p:nvSpPr>
        <p:spPr bwMode="auto">
          <a:xfrm>
            <a:off x="971600" y="1292567"/>
            <a:ext cx="784887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Fig. 6. 31  The farfield array optimized using the MC algorithm and the combined SA-IBMC algorithm with the IB constraint at the frequency 1.7 kHz.  Maximum cost function </a:t>
            </a:r>
            <a:r>
              <a:rPr kumimoji="1" lang="en-US" altLang="zh-TW" sz="1600" b="0" i="1"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Q </a:t>
            </a: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 2.6602 is attained at the 1429th iteration.  The circle indicates the main-lobe.</a:t>
            </a:r>
          </a:p>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(a) Learning curve.</a:t>
            </a:r>
            <a:endParaRPr kumimoji="1" lang="en-US" altLang="zh-TW" sz="1600" b="0" i="0" u="none" strike="noStrike" cap="none" normalizeH="0" baseline="0" dirty="0" smtClean="0">
              <a:ln>
                <a:noFill/>
              </a:ln>
              <a:solidFill>
                <a:schemeClr val="tx1"/>
              </a:solidFill>
              <a:effectLst/>
              <a:latin typeface="Arial" pitchFamily="34" charset="0"/>
              <a:ea typeface="新細明體" pitchFamily="18" charset="-120"/>
            </a:endParaRPr>
          </a:p>
        </p:txBody>
      </p:sp>
      <p:pic>
        <p:nvPicPr>
          <p:cNvPr id="9" name="圖片 8"/>
          <p:cNvPicPr/>
          <p:nvPr/>
        </p:nvPicPr>
        <p:blipFill>
          <a:blip r:embed="rId2" cstate="print"/>
          <a:srcRect/>
          <a:stretch>
            <a:fillRect/>
          </a:stretch>
        </p:blipFill>
        <p:spPr bwMode="auto">
          <a:xfrm>
            <a:off x="2411760" y="2564904"/>
            <a:ext cx="4664199" cy="38164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29</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88417" name="Rectangle 1"/>
          <p:cNvSpPr>
            <a:spLocks noChangeArrowheads="1"/>
          </p:cNvSpPr>
          <p:nvPr/>
        </p:nvSpPr>
        <p:spPr bwMode="auto">
          <a:xfrm>
            <a:off x="971600" y="1292567"/>
            <a:ext cx="784887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Fig. 6. 31  The farfield array optimized using the MC algorithm and the combined SA-IBMC algorithm with the IB constraint at the frequency 1.7 kHz.  Maximum cost function </a:t>
            </a:r>
            <a:r>
              <a:rPr kumimoji="1" lang="en-US" altLang="zh-TW" sz="1600" b="0" i="1"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Q </a:t>
            </a: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 2.6602 is attained at the 1429th iteration.  The circle indicates the main-lobe.</a:t>
            </a:r>
          </a:p>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(d) optimal array deployment obtained using the SA-IBMC search,</a:t>
            </a:r>
            <a:endParaRPr kumimoji="1" lang="en-US" altLang="zh-TW" sz="1600" b="0" i="0" u="none" strike="noStrike" cap="none" normalizeH="0" baseline="0" dirty="0" smtClean="0">
              <a:ln>
                <a:noFill/>
              </a:ln>
              <a:solidFill>
                <a:schemeClr val="tx1"/>
              </a:solidFill>
              <a:effectLst/>
              <a:latin typeface="Arial" pitchFamily="34" charset="0"/>
              <a:ea typeface="新細明體" pitchFamily="18" charset="-120"/>
            </a:endParaRPr>
          </a:p>
        </p:txBody>
      </p:sp>
      <p:pic>
        <p:nvPicPr>
          <p:cNvPr id="8" name="圖片 7"/>
          <p:cNvPicPr/>
          <p:nvPr/>
        </p:nvPicPr>
        <p:blipFill>
          <a:blip r:embed="rId2" cstate="print"/>
          <a:srcRect/>
          <a:stretch>
            <a:fillRect/>
          </a:stretch>
        </p:blipFill>
        <p:spPr bwMode="auto">
          <a:xfrm>
            <a:off x="2166937" y="2420888"/>
            <a:ext cx="5285383" cy="3888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投影片編號版面配置區 5"/>
          <p:cNvSpPr>
            <a:spLocks noGrp="1"/>
          </p:cNvSpPr>
          <p:nvPr>
            <p:ph type="sldNum" sz="quarter" idx="12"/>
          </p:nvPr>
        </p:nvSpPr>
        <p:spPr>
          <a:noFill/>
        </p:spPr>
        <p:txBody>
          <a:bodyPr/>
          <a:lstStyle/>
          <a:p>
            <a:fld id="{CC34AFCF-D58D-4A32-BB7C-77B2E7919D6F}" type="slidenum">
              <a:rPr lang="en-US" altLang="zh-TW" smtClean="0">
                <a:ea typeface="新細明體" charset="-120"/>
              </a:rPr>
              <a:pPr/>
              <a:t>3</a:t>
            </a:fld>
            <a:endParaRPr lang="en-US" altLang="zh-TW" smtClean="0">
              <a:ea typeface="新細明體" charset="-120"/>
            </a:endParaRPr>
          </a:p>
        </p:txBody>
      </p:sp>
      <p:sp>
        <p:nvSpPr>
          <p:cNvPr id="54275" name="Rectangle 2"/>
          <p:cNvSpPr>
            <a:spLocks noGrp="1" noChangeArrowheads="1"/>
          </p:cNvSpPr>
          <p:nvPr>
            <p:ph type="title"/>
          </p:nvPr>
        </p:nvSpPr>
        <p:spPr/>
        <p:txBody>
          <a:bodyPr>
            <a:normAutofit/>
          </a:bodyPr>
          <a:lstStyle/>
          <a:p>
            <a:r>
              <a:rPr lang="en-US" altLang="zh-TW" sz="3600" dirty="0" smtClean="0">
                <a:latin typeface="Times New Roman" pitchFamily="18" charset="0"/>
                <a:cs typeface="Times New Roman" pitchFamily="18" charset="0"/>
              </a:rPr>
              <a:t>Inverse filter design</a:t>
            </a:r>
            <a:endParaRPr lang="en-US" altLang="zh-TW" dirty="0" smtClean="0">
              <a:ea typeface="全真中隸書" pitchFamily="49" charset="-120"/>
            </a:endParaRPr>
          </a:p>
        </p:txBody>
      </p:sp>
      <p:sp>
        <p:nvSpPr>
          <p:cNvPr id="54276" name="Rectangle 3"/>
          <p:cNvSpPr>
            <a:spLocks noGrp="1" noChangeArrowheads="1"/>
          </p:cNvSpPr>
          <p:nvPr>
            <p:ph type="body" idx="1"/>
          </p:nvPr>
        </p:nvSpPr>
        <p:spPr>
          <a:xfrm>
            <a:off x="1435608" y="1447800"/>
            <a:ext cx="7498080" cy="541040"/>
          </a:xfrm>
        </p:spPr>
        <p:txBody>
          <a:bodyPr>
            <a:normAutofit lnSpcReduction="10000"/>
          </a:bodyPr>
          <a:lstStyle/>
          <a:p>
            <a:pPr eaLnBrk="1" hangingPunct="1">
              <a:buFont typeface="Monotype Sorts" pitchFamily="2" charset="2"/>
              <a:buNone/>
            </a:pPr>
            <a:r>
              <a:rPr lang="en-US" altLang="en-US" dirty="0" smtClean="0"/>
              <a:t> </a:t>
            </a:r>
            <a:endParaRPr lang="en-US" altLang="zh-TW" dirty="0" smtClean="0"/>
          </a:p>
        </p:txBody>
      </p:sp>
      <p:sp>
        <p:nvSpPr>
          <p:cNvPr id="419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475656" y="1124744"/>
            <a:ext cx="7200800" cy="369332"/>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Recall in the Fourier NAH</a:t>
            </a:r>
            <a:endParaRPr lang="zh-TW" altLang="en-US" dirty="0">
              <a:latin typeface="Times New Roman" pitchFamily="18" charset="0"/>
              <a:cs typeface="Times New Roman" pitchFamily="18" charset="0"/>
            </a:endParaRPr>
          </a:p>
        </p:txBody>
      </p:sp>
      <p:sp>
        <p:nvSpPr>
          <p:cNvPr id="4199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1991" name="Object 7"/>
          <p:cNvGraphicFramePr>
            <a:graphicFrameLocks noChangeAspect="1"/>
          </p:cNvGraphicFramePr>
          <p:nvPr/>
        </p:nvGraphicFramePr>
        <p:xfrm>
          <a:off x="2123728" y="1484784"/>
          <a:ext cx="5670630" cy="1296144"/>
        </p:xfrm>
        <a:graphic>
          <a:graphicData uri="http://schemas.openxmlformats.org/presentationml/2006/ole">
            <p:oleObj spid="_x0000_s41991" name="Equation" r:id="rId3" imgW="4114800" imgH="939600" progId="Equation.DSMT4">
              <p:embed/>
            </p:oleObj>
          </a:graphicData>
        </a:graphic>
      </p:graphicFrame>
      <p:graphicFrame>
        <p:nvGraphicFramePr>
          <p:cNvPr id="2" name="Object 8"/>
          <p:cNvGraphicFramePr>
            <a:graphicFrameLocks noChangeAspect="1"/>
          </p:cNvGraphicFramePr>
          <p:nvPr/>
        </p:nvGraphicFramePr>
        <p:xfrm>
          <a:off x="2987824" y="2852936"/>
          <a:ext cx="3378433" cy="1800200"/>
        </p:xfrm>
        <a:graphic>
          <a:graphicData uri="http://schemas.openxmlformats.org/presentationml/2006/ole">
            <p:oleObj spid="_x0000_s41992" name="Equation" r:id="rId4" imgW="2311200" imgH="1231560" progId="Equation.DSMT4">
              <p:embed/>
            </p:oleObj>
          </a:graphicData>
        </a:graphic>
      </p:graphicFrame>
      <p:pic>
        <p:nvPicPr>
          <p:cNvPr id="12" name="圖片 11" descr="NAH.tif"/>
          <p:cNvPicPr>
            <a:picLocks noChangeAspect="1"/>
          </p:cNvPicPr>
          <p:nvPr/>
        </p:nvPicPr>
        <p:blipFill>
          <a:blip r:embed="rId5" cstate="print"/>
          <a:srcRect t="5682" b="44027"/>
          <a:stretch>
            <a:fillRect/>
          </a:stretch>
        </p:blipFill>
        <p:spPr>
          <a:xfrm>
            <a:off x="2051720" y="4653136"/>
            <a:ext cx="5472608" cy="1872208"/>
          </a:xfrm>
          <a:prstGeom prst="rect">
            <a:avLst/>
          </a:prstGeom>
        </p:spPr>
      </p:pic>
      <p:sp>
        <p:nvSpPr>
          <p:cNvPr id="13" name="矩形 12"/>
          <p:cNvSpPr/>
          <p:nvPr/>
        </p:nvSpPr>
        <p:spPr>
          <a:xfrm>
            <a:off x="7092280" y="3779748"/>
            <a:ext cx="1383712" cy="369332"/>
          </a:xfrm>
          <a:prstGeom prst="rect">
            <a:avLst/>
          </a:prstGeom>
        </p:spPr>
        <p:txBody>
          <a:bodyPr wrap="none">
            <a:spAutoFit/>
          </a:bodyPr>
          <a:lstStyle/>
          <a:p>
            <a:r>
              <a:rPr lang="en-US" altLang="zh-TW" dirty="0" err="1" smtClean="0">
                <a:solidFill>
                  <a:srgbClr val="FF0000"/>
                </a:solidFill>
                <a:latin typeface="Times New Roman" pitchFamily="18" charset="0"/>
                <a:cs typeface="Times New Roman" pitchFamily="18" charset="0"/>
              </a:rPr>
              <a:t>Illposedness</a:t>
            </a:r>
            <a:r>
              <a:rPr lang="en-US" altLang="zh-TW" dirty="0" smtClean="0">
                <a:latin typeface="Times New Roman" pitchFamily="18" charset="0"/>
                <a:cs typeface="Times New Roman" pitchFamily="18" charset="0"/>
              </a:rPr>
              <a:t> </a:t>
            </a:r>
            <a:endParaRPr lang="zh-TW" altLang="en-US" dirty="0"/>
          </a:p>
        </p:txBody>
      </p:sp>
      <p:sp>
        <p:nvSpPr>
          <p:cNvPr id="14" name="橢圓 13"/>
          <p:cNvSpPr/>
          <p:nvPr/>
        </p:nvSpPr>
        <p:spPr>
          <a:xfrm>
            <a:off x="6876256" y="4581128"/>
            <a:ext cx="360040" cy="504056"/>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16" name="直線單箭頭接點 15"/>
          <p:cNvCxnSpPr>
            <a:stCxn id="14" idx="7"/>
            <a:endCxn id="13" idx="2"/>
          </p:cNvCxnSpPr>
          <p:nvPr/>
        </p:nvCxnSpPr>
        <p:spPr>
          <a:xfrm rot="5400000" flipH="1" flipV="1">
            <a:off x="7230920" y="4101730"/>
            <a:ext cx="505865" cy="6005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30</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88417" name="Rectangle 1"/>
          <p:cNvSpPr>
            <a:spLocks noChangeArrowheads="1"/>
          </p:cNvSpPr>
          <p:nvPr/>
        </p:nvSpPr>
        <p:spPr bwMode="auto">
          <a:xfrm>
            <a:off x="971600" y="1292567"/>
            <a:ext cx="784887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Fig. 6. 31  The farfield array optimized using the MC algorithm and the combined SA-IBMC algorithm with the IB constraint at the frequency 1.7 kHz.  Maximum cost function </a:t>
            </a:r>
            <a:r>
              <a:rPr kumimoji="1" lang="en-US" altLang="zh-TW" sz="1600" b="0" i="1"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Q </a:t>
            </a: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 2.6602 is attained at the 1429th iteration.  The circle indicates the main-lobe.</a:t>
            </a:r>
          </a:p>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TW" sz="1600" b="0" i="0" u="none" strike="noStrike" cap="none" normalizeH="0" baseline="0" dirty="0" smtClean="0" bmk="_Toc283650977">
                <a:ln>
                  <a:noFill/>
                </a:ln>
                <a:solidFill>
                  <a:schemeClr val="tx1"/>
                </a:solidFill>
                <a:effectLst/>
                <a:latin typeface="Times New Roman" pitchFamily="18" charset="0"/>
                <a:ea typeface="新細明體" pitchFamily="18" charset="-120"/>
                <a:cs typeface="Times New Roman" pitchFamily="18" charset="0"/>
              </a:rPr>
              <a:t>(e) beam pattern obtained using the SA-IBMC search.</a:t>
            </a:r>
            <a:endParaRPr kumimoji="1" lang="en-US" altLang="zh-TW" sz="1600" b="0" i="0" u="none" strike="noStrike" cap="none" normalizeH="0" baseline="0" dirty="0" smtClean="0">
              <a:ln>
                <a:noFill/>
              </a:ln>
              <a:solidFill>
                <a:schemeClr val="tx1"/>
              </a:solidFill>
              <a:effectLst/>
              <a:latin typeface="Arial" pitchFamily="34" charset="0"/>
              <a:ea typeface="新細明體" pitchFamily="18" charset="-120"/>
            </a:endParaRPr>
          </a:p>
        </p:txBody>
      </p:sp>
      <p:pic>
        <p:nvPicPr>
          <p:cNvPr id="8" name="圖片 7"/>
          <p:cNvPicPr/>
          <p:nvPr/>
        </p:nvPicPr>
        <p:blipFill>
          <a:blip r:embed="rId2" cstate="print"/>
          <a:srcRect/>
          <a:stretch>
            <a:fillRect/>
          </a:stretch>
        </p:blipFill>
        <p:spPr bwMode="auto">
          <a:xfrm>
            <a:off x="2023492" y="2492846"/>
            <a:ext cx="5500836" cy="38884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kern="100" dirty="0" smtClean="0">
                <a:effectLst/>
                <a:latin typeface="Times New Roman"/>
                <a:ea typeface="新細明體"/>
              </a:rPr>
              <a:t>Optimization of sensor deployment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31</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5" name="表格 14"/>
          <p:cNvGraphicFramePr>
            <a:graphicFrameLocks noGrp="1"/>
          </p:cNvGraphicFramePr>
          <p:nvPr/>
        </p:nvGraphicFramePr>
        <p:xfrm>
          <a:off x="2555776" y="1988840"/>
          <a:ext cx="4680521" cy="4536504"/>
        </p:xfrm>
        <a:graphic>
          <a:graphicData uri="http://schemas.openxmlformats.org/drawingml/2006/table">
            <a:tbl>
              <a:tblPr/>
              <a:tblGrid>
                <a:gridCol w="1200444"/>
                <a:gridCol w="1160209"/>
                <a:gridCol w="1160209"/>
                <a:gridCol w="1159659"/>
              </a:tblGrid>
              <a:tr h="482465">
                <a:tc>
                  <a:txBody>
                    <a:bodyPr/>
                    <a:lstStyle/>
                    <a:p>
                      <a:pPr algn="ctr">
                        <a:lnSpc>
                          <a:spcPct val="150000"/>
                        </a:lnSpc>
                        <a:spcAft>
                          <a:spcPts val="0"/>
                        </a:spcAft>
                      </a:pPr>
                      <a:r>
                        <a:rPr lang="en-US" sz="900" kern="100" dirty="0">
                          <a:latin typeface="Times New Roman"/>
                          <a:ea typeface="新細明體"/>
                        </a:rPr>
                        <a:t>Constraint</a:t>
                      </a:r>
                      <a:endParaRPr lang="zh-TW" sz="900" kern="100" dirty="0">
                        <a:latin typeface="Times New Roman"/>
                        <a:ea typeface="新細明體"/>
                      </a:endParaRPr>
                    </a:p>
                  </a:txBody>
                  <a:tcPr marL="54027" marR="54027"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Method</a:t>
                      </a:r>
                      <a:endParaRPr lang="zh-TW" sz="900" kern="100">
                        <a:latin typeface="Times New Roman"/>
                        <a:ea typeface="新細明體"/>
                      </a:endParaRPr>
                    </a:p>
                  </a:txBody>
                  <a:tcPr marL="54027" marR="54027"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dirty="0">
                          <a:latin typeface="Times New Roman"/>
                          <a:ea typeface="新細明體"/>
                        </a:rPr>
                        <a:t>Find best </a:t>
                      </a:r>
                      <a:r>
                        <a:rPr lang="en-US" sz="900" i="1" kern="100" dirty="0" smtClean="0">
                          <a:latin typeface="Times New Roman"/>
                          <a:ea typeface="新細明體"/>
                        </a:rPr>
                        <a:t> Q</a:t>
                      </a:r>
                      <a:endParaRPr lang="zh-TW" sz="900" i="1" kern="100" dirty="0">
                        <a:latin typeface="Times New Roman"/>
                        <a:ea typeface="新細明體"/>
                      </a:endParaRPr>
                    </a:p>
                    <a:p>
                      <a:pPr algn="ctr">
                        <a:lnSpc>
                          <a:spcPct val="150000"/>
                        </a:lnSpc>
                        <a:spcAft>
                          <a:spcPts val="0"/>
                        </a:spcAft>
                      </a:pPr>
                      <a:r>
                        <a:rPr lang="en-US" sz="900" kern="100" dirty="0">
                          <a:latin typeface="Times New Roman"/>
                          <a:ea typeface="新細明體"/>
                        </a:rPr>
                        <a:t>Iterations</a:t>
                      </a:r>
                      <a:endParaRPr lang="zh-TW" sz="900" kern="100" dirty="0">
                        <a:latin typeface="Times New Roman"/>
                        <a:ea typeface="新細明體"/>
                      </a:endParaRPr>
                    </a:p>
                  </a:txBody>
                  <a:tcPr marL="54027" marR="54027"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dirty="0">
                          <a:latin typeface="Times New Roman"/>
                          <a:ea typeface="新細明體"/>
                        </a:rPr>
                        <a:t>Best </a:t>
                      </a:r>
                      <a:r>
                        <a:rPr lang="en-US" sz="900" kern="100" dirty="0" smtClean="0">
                          <a:latin typeface="Times New Roman"/>
                          <a:ea typeface="新細明體"/>
                        </a:rPr>
                        <a:t> </a:t>
                      </a:r>
                      <a:r>
                        <a:rPr lang="en-US" sz="900" i="1" kern="100" dirty="0" smtClean="0">
                          <a:latin typeface="Times New Roman"/>
                          <a:ea typeface="新細明體"/>
                        </a:rPr>
                        <a:t>Q</a:t>
                      </a:r>
                      <a:endParaRPr lang="zh-TW" sz="900" i="1" kern="100" dirty="0">
                        <a:latin typeface="Times New Roman"/>
                        <a:ea typeface="新細明體"/>
                      </a:endParaRPr>
                    </a:p>
                    <a:p>
                      <a:pPr algn="ctr">
                        <a:lnSpc>
                          <a:spcPct val="150000"/>
                        </a:lnSpc>
                        <a:spcAft>
                          <a:spcPts val="0"/>
                        </a:spcAft>
                      </a:pPr>
                      <a:r>
                        <a:rPr lang="en-US" sz="900" kern="100" dirty="0">
                          <a:latin typeface="Times New Roman"/>
                          <a:ea typeface="新細明體"/>
                        </a:rPr>
                        <a:t>(Linear)</a:t>
                      </a:r>
                      <a:endParaRPr lang="zh-TW" sz="900" kern="100" dirty="0">
                        <a:latin typeface="Times New Roman"/>
                        <a:ea typeface="新細明體"/>
                      </a:endParaRPr>
                    </a:p>
                  </a:txBody>
                  <a:tcPr marL="54027" marR="54027"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549">
                <a:tc rowSpan="3">
                  <a:txBody>
                    <a:bodyPr/>
                    <a:lstStyle/>
                    <a:p>
                      <a:pPr algn="ctr">
                        <a:lnSpc>
                          <a:spcPct val="150000"/>
                        </a:lnSpc>
                        <a:spcAft>
                          <a:spcPts val="0"/>
                        </a:spcAft>
                      </a:pPr>
                      <a:r>
                        <a:rPr lang="en-US" sz="900" kern="100">
                          <a:latin typeface="Times New Roman"/>
                          <a:ea typeface="新細明體"/>
                        </a:rPr>
                        <a:t>without IB</a:t>
                      </a:r>
                      <a:endParaRPr lang="zh-TW" sz="900" kern="100">
                        <a:latin typeface="Times New Roman"/>
                        <a:ea typeface="新細明體"/>
                      </a:endParaRPr>
                    </a:p>
                    <a:p>
                      <a:pPr algn="ctr">
                        <a:lnSpc>
                          <a:spcPct val="150000"/>
                        </a:lnSpc>
                        <a:spcAft>
                          <a:spcPts val="0"/>
                        </a:spcAft>
                      </a:pPr>
                      <a:r>
                        <a:rPr lang="en-US" sz="900" kern="100">
                          <a:latin typeface="Times New Roman"/>
                          <a:ea typeface="新細明體"/>
                        </a:rPr>
                        <a:t>(initially random array)</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MC</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27596</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2.6532</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351</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2.5767</a:t>
                      </a:r>
                      <a:endParaRPr lang="zh-TW" sz="900" kern="100">
                        <a:latin typeface="Times New Roman"/>
                        <a:ea typeface="新細明體"/>
                      </a:endParaRPr>
                    </a:p>
                  </a:txBody>
                  <a:tcPr marL="54027" marR="54027" marT="0" marB="0" anchor="ctr">
                    <a:lnL>
                      <a:noFill/>
                    </a:lnL>
                    <a:lnR>
                      <a:noFill/>
                    </a:lnR>
                    <a:lnT>
                      <a:noFill/>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 + w</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1283</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2.7561</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r>
              <a:tr h="368549">
                <a:tc rowSpan="4">
                  <a:txBody>
                    <a:bodyPr/>
                    <a:lstStyle/>
                    <a:p>
                      <a:pPr algn="ctr">
                        <a:lnSpc>
                          <a:spcPct val="150000"/>
                        </a:lnSpc>
                        <a:spcAft>
                          <a:spcPts val="0"/>
                        </a:spcAft>
                      </a:pPr>
                      <a:r>
                        <a:rPr lang="en-US" sz="900" kern="100">
                          <a:latin typeface="Times New Roman"/>
                          <a:ea typeface="新細明體"/>
                        </a:rPr>
                        <a:t>with IB</a:t>
                      </a:r>
                      <a:endParaRPr lang="zh-TW" sz="900" kern="100">
                        <a:latin typeface="Times New Roman"/>
                        <a:ea typeface="新細明體"/>
                      </a:endParaRPr>
                    </a:p>
                    <a:p>
                      <a:pPr algn="ctr">
                        <a:lnSpc>
                          <a:spcPct val="150000"/>
                        </a:lnSpc>
                        <a:spcAft>
                          <a:spcPts val="0"/>
                        </a:spcAft>
                      </a:pPr>
                      <a:r>
                        <a:rPr lang="en-US" sz="900" kern="100">
                          <a:latin typeface="Times New Roman"/>
                          <a:ea typeface="新細明體"/>
                        </a:rPr>
                        <a:t>(initially URA)</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IBMC</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7662</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2.5638</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208</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2.5328</a:t>
                      </a:r>
                      <a:endParaRPr lang="zh-TW" sz="900" kern="100">
                        <a:latin typeface="Times New Roman"/>
                        <a:ea typeface="新細明體"/>
                      </a:endParaRPr>
                    </a:p>
                  </a:txBody>
                  <a:tcPr marL="54027" marR="54027" marT="0" marB="0" anchor="ctr">
                    <a:lnL>
                      <a:noFill/>
                    </a:lnL>
                    <a:lnR>
                      <a:noFill/>
                    </a:lnR>
                    <a:lnT>
                      <a:noFill/>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 + IBMC</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482</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2.5465</a:t>
                      </a:r>
                      <a:endParaRPr lang="zh-TW" sz="900" kern="100">
                        <a:latin typeface="Times New Roman"/>
                        <a:ea typeface="新細明體"/>
                      </a:endParaRPr>
                    </a:p>
                  </a:txBody>
                  <a:tcPr marL="54027" marR="54027" marT="0" marB="0" anchor="ctr">
                    <a:lnL>
                      <a:noFill/>
                    </a:lnL>
                    <a:lnR>
                      <a:noFill/>
                    </a:lnR>
                    <a:lnT>
                      <a:noFill/>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 + IBMC + w</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1429</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2.6602</a:t>
                      </a:r>
                      <a:endParaRPr lang="zh-TW" sz="900" kern="100">
                        <a:latin typeface="Times New Roman"/>
                        <a:ea typeface="新細明體"/>
                      </a:endParaRPr>
                    </a:p>
                  </a:txBody>
                  <a:tcPr marL="54027" marR="54027" marT="0" marB="0" anchor="ctr">
                    <a:lnL>
                      <a:noFill/>
                    </a:lnL>
                    <a:lnR>
                      <a:noFill/>
                    </a:lnR>
                    <a:lnT>
                      <a:noFill/>
                    </a:lnT>
                    <a:lnB w="12700" cap="flat" cmpd="sng" algn="ctr">
                      <a:solidFill>
                        <a:srgbClr val="000000"/>
                      </a:solidFill>
                      <a:prstDash val="solid"/>
                      <a:round/>
                      <a:headEnd type="none" w="med" len="med"/>
                      <a:tailEnd type="none" w="med" len="med"/>
                    </a:lnB>
                  </a:tcPr>
                </a:tc>
              </a:tr>
              <a:tr h="368549">
                <a:tc rowSpan="4">
                  <a:txBody>
                    <a:bodyPr/>
                    <a:lstStyle/>
                    <a:p>
                      <a:pPr algn="ctr">
                        <a:lnSpc>
                          <a:spcPct val="150000"/>
                        </a:lnSpc>
                        <a:spcAft>
                          <a:spcPts val="0"/>
                        </a:spcAft>
                      </a:pPr>
                      <a:r>
                        <a:rPr lang="en-US" sz="900" kern="100">
                          <a:latin typeface="Times New Roman"/>
                          <a:ea typeface="新細明體"/>
                        </a:rPr>
                        <a:t>with IB</a:t>
                      </a:r>
                      <a:endParaRPr lang="zh-TW" sz="900" kern="100">
                        <a:latin typeface="Times New Roman"/>
                        <a:ea typeface="新細明體"/>
                      </a:endParaRPr>
                    </a:p>
                    <a:p>
                      <a:pPr algn="ctr">
                        <a:lnSpc>
                          <a:spcPct val="150000"/>
                        </a:lnSpc>
                        <a:spcAft>
                          <a:spcPts val="0"/>
                        </a:spcAft>
                      </a:pPr>
                      <a:r>
                        <a:rPr lang="en-US" sz="900" kern="100">
                          <a:latin typeface="Times New Roman"/>
                          <a:ea typeface="新細明體"/>
                        </a:rPr>
                        <a:t>(initially random array)</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IBMC</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23285</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900" kern="100">
                          <a:latin typeface="Times New Roman"/>
                          <a:ea typeface="新細明體"/>
                        </a:rPr>
                        <a:t>2.5617</a:t>
                      </a:r>
                      <a:endParaRPr lang="zh-TW" sz="900" kern="100">
                        <a:latin typeface="Times New Roman"/>
                        <a:ea typeface="新細明體"/>
                      </a:endParaRPr>
                    </a:p>
                  </a:txBody>
                  <a:tcPr marL="54027" marR="54027" marT="0" marB="0" anchor="ctr">
                    <a:lnL>
                      <a:noFill/>
                    </a:lnL>
                    <a:lnR>
                      <a:noFill/>
                    </a:lnR>
                    <a:lnT w="12700" cap="flat" cmpd="sng" algn="ctr">
                      <a:solidFill>
                        <a:srgbClr val="000000"/>
                      </a:solidFill>
                      <a:prstDash val="solid"/>
                      <a:round/>
                      <a:headEnd type="none" w="med" len="med"/>
                      <a:tailEnd type="none" w="med" len="med"/>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222</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2.5224</a:t>
                      </a:r>
                      <a:endParaRPr lang="zh-TW" sz="900" kern="100">
                        <a:latin typeface="Times New Roman"/>
                        <a:ea typeface="新細明體"/>
                      </a:endParaRPr>
                    </a:p>
                  </a:txBody>
                  <a:tcPr marL="54027" marR="54027" marT="0" marB="0" anchor="ctr">
                    <a:lnL>
                      <a:noFill/>
                    </a:lnL>
                    <a:lnR>
                      <a:noFill/>
                    </a:lnR>
                    <a:lnT>
                      <a:noFill/>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 + IBMC</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406</a:t>
                      </a:r>
                      <a:endParaRPr lang="zh-TW" sz="900" kern="100">
                        <a:latin typeface="Times New Roman"/>
                        <a:ea typeface="新細明體"/>
                      </a:endParaRPr>
                    </a:p>
                  </a:txBody>
                  <a:tcPr marL="54027" marR="54027" marT="0" marB="0" anchor="ctr">
                    <a:lnL>
                      <a:noFill/>
                    </a:lnL>
                    <a:lnR>
                      <a:noFill/>
                    </a:lnR>
                    <a:lnT>
                      <a:noFill/>
                    </a:lnT>
                    <a:lnB>
                      <a:noFill/>
                    </a:lnB>
                  </a:tcPr>
                </a:tc>
                <a:tc>
                  <a:txBody>
                    <a:bodyPr/>
                    <a:lstStyle/>
                    <a:p>
                      <a:pPr algn="ctr">
                        <a:lnSpc>
                          <a:spcPct val="150000"/>
                        </a:lnSpc>
                        <a:spcAft>
                          <a:spcPts val="0"/>
                        </a:spcAft>
                      </a:pPr>
                      <a:r>
                        <a:rPr lang="en-US" sz="900" kern="100">
                          <a:latin typeface="Times New Roman"/>
                          <a:ea typeface="新細明體"/>
                        </a:rPr>
                        <a:t>2.5224</a:t>
                      </a:r>
                      <a:endParaRPr lang="zh-TW" sz="900" kern="100">
                        <a:latin typeface="Times New Roman"/>
                        <a:ea typeface="新細明體"/>
                      </a:endParaRPr>
                    </a:p>
                  </a:txBody>
                  <a:tcPr marL="54027" marR="54027" marT="0" marB="0" anchor="ctr">
                    <a:lnL>
                      <a:noFill/>
                    </a:lnL>
                    <a:lnR>
                      <a:noFill/>
                    </a:lnR>
                    <a:lnT>
                      <a:noFill/>
                    </a:lnT>
                    <a:lnB>
                      <a:noFill/>
                    </a:lnB>
                  </a:tcPr>
                </a:tc>
              </a:tr>
              <a:tr h="368549">
                <a:tc vMerge="1">
                  <a:txBody>
                    <a:bodyPr/>
                    <a:lstStyle/>
                    <a:p>
                      <a:endParaRPr lang="zh-TW" altLang="en-US"/>
                    </a:p>
                  </a:txBody>
                  <a:tcPr/>
                </a:tc>
                <a:tc>
                  <a:txBody>
                    <a:bodyPr/>
                    <a:lstStyle/>
                    <a:p>
                      <a:pPr algn="ctr">
                        <a:lnSpc>
                          <a:spcPct val="150000"/>
                        </a:lnSpc>
                        <a:spcAft>
                          <a:spcPts val="0"/>
                        </a:spcAft>
                      </a:pPr>
                      <a:r>
                        <a:rPr lang="en-US" sz="900" kern="100">
                          <a:latin typeface="Times New Roman"/>
                          <a:ea typeface="新細明體"/>
                        </a:rPr>
                        <a:t>SA + IBMC + w</a:t>
                      </a:r>
                      <a:endParaRPr lang="zh-TW" sz="900" kern="100">
                        <a:latin typeface="Times New Roman"/>
                        <a:ea typeface="新細明體"/>
                      </a:endParaRPr>
                    </a:p>
                  </a:txBody>
                  <a:tcPr marL="54027" marR="54027"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a:latin typeface="Times New Roman"/>
                          <a:ea typeface="新細明體"/>
                        </a:rPr>
                        <a:t>1352</a:t>
                      </a:r>
                      <a:endParaRPr lang="zh-TW" sz="900" kern="100">
                        <a:latin typeface="Times New Roman"/>
                        <a:ea typeface="新細明體"/>
                      </a:endParaRPr>
                    </a:p>
                  </a:txBody>
                  <a:tcPr marL="54027" marR="54027"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900" kern="100" dirty="0">
                          <a:latin typeface="Times New Roman"/>
                          <a:ea typeface="新細明體"/>
                        </a:rPr>
                        <a:t>2.6573</a:t>
                      </a:r>
                      <a:endParaRPr lang="zh-TW" sz="900" kern="100" dirty="0">
                        <a:latin typeface="Times New Roman"/>
                        <a:ea typeface="新細明體"/>
                      </a:endParaRPr>
                    </a:p>
                  </a:txBody>
                  <a:tcPr marL="54027" marR="54027" marT="0" marB="0" anchor="ctr">
                    <a:lnL>
                      <a:noFill/>
                    </a:lnL>
                    <a:lnR>
                      <a:noFill/>
                    </a:lnR>
                    <a:lnT>
                      <a:noFill/>
                    </a:lnT>
                    <a:lnB w="19050" cap="flat" cmpd="dbl" algn="ctr">
                      <a:solidFill>
                        <a:srgbClr val="000000"/>
                      </a:solidFill>
                      <a:prstDash val="solid"/>
                      <a:round/>
                      <a:headEnd type="none" w="med" len="med"/>
                      <a:tailEnd type="none" w="med" len="med"/>
                    </a:lnB>
                  </a:tcPr>
                </a:tc>
              </a:tr>
            </a:tbl>
          </a:graphicData>
        </a:graphic>
      </p:graphicFrame>
      <p:sp>
        <p:nvSpPr>
          <p:cNvPr id="19" name="矩形 18"/>
          <p:cNvSpPr/>
          <p:nvPr/>
        </p:nvSpPr>
        <p:spPr>
          <a:xfrm>
            <a:off x="1115616" y="1124744"/>
            <a:ext cx="7632848" cy="830997"/>
          </a:xfrm>
          <a:prstGeom prst="rect">
            <a:avLst/>
          </a:prstGeom>
        </p:spPr>
        <p:txBody>
          <a:bodyPr wrap="square">
            <a:spAutoFit/>
          </a:bodyPr>
          <a:lstStyle/>
          <a:p>
            <a:pPr lvl="0" algn="just" fontAlgn="base">
              <a:spcBef>
                <a:spcPct val="0"/>
              </a:spcBef>
              <a:spcAft>
                <a:spcPct val="0"/>
              </a:spcAft>
            </a:pPr>
            <a:r>
              <a:rPr kumimoji="1" lang="en-US" altLang="zh-TW" sz="1600" dirty="0" smtClean="0" bmk="_Toc283650824">
                <a:latin typeface="Times New Roman" pitchFamily="18" charset="0"/>
                <a:ea typeface="新細明體" pitchFamily="18" charset="-120"/>
                <a:cs typeface="Times New Roman" pitchFamily="18" charset="0"/>
              </a:rPr>
              <a:t>Table 6. 4  The search performance of different optimization methods for farfield array deployment with the inter-element spacing </a:t>
            </a:r>
            <a:r>
              <a:rPr kumimoji="1" lang="en-US" altLang="zh-TW" sz="1600" i="1" dirty="0" smtClean="0" bmk="_Toc283650824">
                <a:latin typeface="Times New Roman" pitchFamily="18" charset="0"/>
                <a:ea typeface="新細明體" pitchFamily="18" charset="-120"/>
                <a:cs typeface="Times New Roman" pitchFamily="18" charset="0"/>
              </a:rPr>
              <a:t>d</a:t>
            </a:r>
            <a:r>
              <a:rPr kumimoji="1" lang="en-US" altLang="zh-TW" sz="1600" dirty="0" smtClean="0" bmk="_Toc283650824">
                <a:latin typeface="Times New Roman" pitchFamily="18" charset="0"/>
                <a:ea typeface="新細明體" pitchFamily="18" charset="-120"/>
                <a:cs typeface="Times New Roman" pitchFamily="18" charset="0"/>
              </a:rPr>
              <a:t> = 0.6 m.  The letter </a:t>
            </a:r>
            <a:r>
              <a:rPr kumimoji="1" lang="en-US" altLang="zh-TW" sz="1600" dirty="0" smtClean="0" bmk="_Toc283650824">
                <a:latin typeface="Arial"/>
                <a:ea typeface="新細明體" pitchFamily="18" charset="-120"/>
                <a:cs typeface="Times New Roman" pitchFamily="18" charset="0"/>
              </a:rPr>
              <a:t>“</a:t>
            </a:r>
            <a:r>
              <a:rPr kumimoji="1" lang="en-US" altLang="zh-TW" sz="1600" dirty="0" smtClean="0" bmk="_Toc283650824">
                <a:latin typeface="Times New Roman" pitchFamily="18" charset="0"/>
                <a:ea typeface="新細明體" pitchFamily="18" charset="-120"/>
                <a:cs typeface="Times New Roman" pitchFamily="18" charset="0"/>
              </a:rPr>
              <a:t>w</a:t>
            </a:r>
            <a:r>
              <a:rPr kumimoji="1" lang="en-US" altLang="zh-TW" sz="1600" dirty="0" smtClean="0" bmk="_Toc283650824">
                <a:latin typeface="Arial"/>
                <a:ea typeface="新細明體" pitchFamily="18" charset="-120"/>
                <a:cs typeface="Times New Roman" pitchFamily="18" charset="0"/>
              </a:rPr>
              <a:t>”</a:t>
            </a:r>
            <a:r>
              <a:rPr kumimoji="1" lang="en-US" altLang="zh-TW" sz="1600" dirty="0" smtClean="0" bmk="_Toc283650824">
                <a:latin typeface="Times New Roman" pitchFamily="18" charset="0"/>
                <a:ea typeface="新細明體" pitchFamily="18" charset="-120"/>
                <a:cs typeface="Times New Roman" pitchFamily="18" charset="0"/>
              </a:rPr>
              <a:t> indicates that weight optimization is performed.</a:t>
            </a:r>
            <a:r>
              <a:rPr kumimoji="1" lang="en-US" altLang="zh-TW" sz="1600" dirty="0" smtClean="0">
                <a:latin typeface="Arial" pitchFamily="34" charset="0"/>
                <a:ea typeface="新細明體" pitchFamily="18" charset="-120"/>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System integration and experimental arrangement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32</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89464" name="Picture 24"/>
          <p:cNvPicPr>
            <a:picLocks noChangeAspect="1" noChangeArrowheads="1"/>
          </p:cNvPicPr>
          <p:nvPr/>
        </p:nvPicPr>
        <p:blipFill>
          <a:blip r:embed="rId2" cstate="print"/>
          <a:srcRect l="23250" t="23250" r="33930" b="10798"/>
          <a:stretch>
            <a:fillRect/>
          </a:stretch>
        </p:blipFill>
        <p:spPr bwMode="auto">
          <a:xfrm>
            <a:off x="2417134" y="1124745"/>
            <a:ext cx="4675146" cy="54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System integration and experimental arrangement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33</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92514" name="Picture 2"/>
          <p:cNvPicPr>
            <a:picLocks noChangeAspect="1" noChangeArrowheads="1"/>
          </p:cNvPicPr>
          <p:nvPr/>
        </p:nvPicPr>
        <p:blipFill>
          <a:blip r:embed="rId2" cstate="print"/>
          <a:srcRect l="17344" t="32110" r="29500" b="6250"/>
          <a:stretch>
            <a:fillRect/>
          </a:stretch>
        </p:blipFill>
        <p:spPr bwMode="auto">
          <a:xfrm>
            <a:off x="2123727" y="1268760"/>
            <a:ext cx="5795625"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NAH in non-free field environment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34</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矩形 6"/>
          <p:cNvSpPr/>
          <p:nvPr/>
        </p:nvSpPr>
        <p:spPr>
          <a:xfrm>
            <a:off x="1259632" y="1124744"/>
            <a:ext cx="7272808" cy="1200329"/>
          </a:xfrm>
          <a:prstGeom prst="rect">
            <a:avLst/>
          </a:prstGeom>
        </p:spPr>
        <p:txBody>
          <a:bodyPr wrap="square">
            <a:spAutoFit/>
          </a:bodyPr>
          <a:lstStyle/>
          <a:p>
            <a:pPr algn="just"/>
            <a:r>
              <a:rPr lang="en-US" altLang="zh-TW" dirty="0" smtClean="0"/>
              <a:t>Conventional NAH is generally based on the free-field assumption, which can cause errors when interfering sources are present in practice.</a:t>
            </a:r>
          </a:p>
          <a:p>
            <a:pPr algn="just">
              <a:buFont typeface="Wingdings"/>
              <a:buChar char="à"/>
            </a:pPr>
            <a:r>
              <a:rPr lang="en-US" altLang="zh-TW" dirty="0" smtClean="0"/>
              <a:t>Use unidirectional microphones in each channel by taking into account the </a:t>
            </a:r>
            <a:r>
              <a:rPr lang="en-US" altLang="zh-TW" dirty="0" smtClean="0">
                <a:solidFill>
                  <a:srgbClr val="FF0000"/>
                </a:solidFill>
              </a:rPr>
              <a:t>directivity</a:t>
            </a:r>
            <a:r>
              <a:rPr lang="en-US" altLang="zh-TW" dirty="0" smtClean="0"/>
              <a:t> and the robustness against </a:t>
            </a:r>
            <a:r>
              <a:rPr lang="en-US" altLang="zh-TW" dirty="0" smtClean="0">
                <a:solidFill>
                  <a:srgbClr val="FF0000"/>
                </a:solidFill>
              </a:rPr>
              <a:t>self-noise</a:t>
            </a:r>
            <a:endParaRPr lang="zh-TW" altLang="en-US" dirty="0">
              <a:solidFill>
                <a:srgbClr val="FF0000"/>
              </a:solidFill>
            </a:endParaRPr>
          </a:p>
        </p:txBody>
      </p:sp>
      <p:graphicFrame>
        <p:nvGraphicFramePr>
          <p:cNvPr id="186370" name="Object 2"/>
          <p:cNvGraphicFramePr>
            <a:graphicFrameLocks noChangeAspect="1"/>
          </p:cNvGraphicFramePr>
          <p:nvPr/>
        </p:nvGraphicFramePr>
        <p:xfrm>
          <a:off x="4799013" y="3228975"/>
          <a:ext cx="3876675" cy="2728913"/>
        </p:xfrm>
        <a:graphic>
          <a:graphicData uri="http://schemas.openxmlformats.org/presentationml/2006/ole">
            <p:oleObj spid="_x0000_s186370" name="Equation" r:id="rId3" imgW="2908080" imgH="2044440" progId="Equation.DSMT4">
              <p:embed/>
            </p:oleObj>
          </a:graphicData>
        </a:graphic>
      </p:graphicFrame>
      <p:grpSp>
        <p:nvGrpSpPr>
          <p:cNvPr id="186371" name="Group 3"/>
          <p:cNvGrpSpPr>
            <a:grpSpLocks/>
          </p:cNvGrpSpPr>
          <p:nvPr/>
        </p:nvGrpSpPr>
        <p:grpSpPr bwMode="auto">
          <a:xfrm>
            <a:off x="952128" y="3185219"/>
            <a:ext cx="3763888" cy="2404021"/>
            <a:chOff x="2712" y="7382"/>
            <a:chExt cx="6866" cy="4592"/>
          </a:xfrm>
        </p:grpSpPr>
        <p:sp>
          <p:nvSpPr>
            <p:cNvPr id="186372" name="Line 4"/>
            <p:cNvSpPr>
              <a:spLocks noChangeShapeType="1"/>
            </p:cNvSpPr>
            <p:nvPr/>
          </p:nvSpPr>
          <p:spPr bwMode="auto">
            <a:xfrm>
              <a:off x="5400" y="10350"/>
              <a:ext cx="3240"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86373" name="Line 5"/>
            <p:cNvSpPr>
              <a:spLocks noChangeShapeType="1"/>
            </p:cNvSpPr>
            <p:nvPr/>
          </p:nvSpPr>
          <p:spPr bwMode="auto">
            <a:xfrm flipV="1">
              <a:off x="5400" y="7470"/>
              <a:ext cx="0" cy="288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86374" name="Line 6"/>
            <p:cNvSpPr>
              <a:spLocks noChangeShapeType="1"/>
            </p:cNvSpPr>
            <p:nvPr/>
          </p:nvSpPr>
          <p:spPr bwMode="auto">
            <a:xfrm flipH="1">
              <a:off x="3060" y="10350"/>
              <a:ext cx="2340" cy="14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86375" name="Line 7"/>
            <p:cNvSpPr>
              <a:spLocks noChangeShapeType="1"/>
            </p:cNvSpPr>
            <p:nvPr/>
          </p:nvSpPr>
          <p:spPr bwMode="auto">
            <a:xfrm flipV="1">
              <a:off x="5400" y="8370"/>
              <a:ext cx="1440" cy="198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76" name="Line 8"/>
            <p:cNvSpPr>
              <a:spLocks noChangeShapeType="1"/>
            </p:cNvSpPr>
            <p:nvPr/>
          </p:nvSpPr>
          <p:spPr bwMode="auto">
            <a:xfrm>
              <a:off x="6840" y="8370"/>
              <a:ext cx="0" cy="2700"/>
            </a:xfrm>
            <a:prstGeom prst="line">
              <a:avLst/>
            </a:prstGeom>
            <a:no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77" name="Line 9"/>
            <p:cNvSpPr>
              <a:spLocks noChangeShapeType="1"/>
            </p:cNvSpPr>
            <p:nvPr/>
          </p:nvSpPr>
          <p:spPr bwMode="auto">
            <a:xfrm>
              <a:off x="5400" y="10350"/>
              <a:ext cx="1440" cy="720"/>
            </a:xfrm>
            <a:prstGeom prst="line">
              <a:avLst/>
            </a:prstGeom>
            <a:no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78" name="Oval 10"/>
            <p:cNvSpPr>
              <a:spLocks noChangeArrowheads="1"/>
            </p:cNvSpPr>
            <p:nvPr/>
          </p:nvSpPr>
          <p:spPr bwMode="auto">
            <a:xfrm>
              <a:off x="5320" y="10266"/>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79" name="Oval 11"/>
            <p:cNvSpPr>
              <a:spLocks noChangeArrowheads="1"/>
            </p:cNvSpPr>
            <p:nvPr/>
          </p:nvSpPr>
          <p:spPr bwMode="auto">
            <a:xfrm>
              <a:off x="5324" y="9886"/>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0" name="Oval 12"/>
            <p:cNvSpPr>
              <a:spLocks noChangeArrowheads="1"/>
            </p:cNvSpPr>
            <p:nvPr/>
          </p:nvSpPr>
          <p:spPr bwMode="auto">
            <a:xfrm>
              <a:off x="5316" y="9482"/>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1" name="Oval 13"/>
            <p:cNvSpPr>
              <a:spLocks noChangeArrowheads="1"/>
            </p:cNvSpPr>
            <p:nvPr/>
          </p:nvSpPr>
          <p:spPr bwMode="auto">
            <a:xfrm>
              <a:off x="5320" y="9038"/>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2" name="Oval 14"/>
            <p:cNvSpPr>
              <a:spLocks noChangeArrowheads="1"/>
            </p:cNvSpPr>
            <p:nvPr/>
          </p:nvSpPr>
          <p:spPr bwMode="auto">
            <a:xfrm>
              <a:off x="5316" y="8578"/>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3" name="Freeform 15"/>
            <p:cNvSpPr>
              <a:spLocks/>
            </p:cNvSpPr>
            <p:nvPr/>
          </p:nvSpPr>
          <p:spPr bwMode="auto">
            <a:xfrm>
              <a:off x="5400" y="9371"/>
              <a:ext cx="524" cy="243"/>
            </a:xfrm>
            <a:custGeom>
              <a:avLst/>
              <a:gdLst/>
              <a:ahLst/>
              <a:cxnLst>
                <a:cxn ang="0">
                  <a:pos x="0" y="35"/>
                </a:cxn>
                <a:cxn ang="0">
                  <a:pos x="254" y="35"/>
                </a:cxn>
                <a:cxn ang="0">
                  <a:pos x="524" y="243"/>
                </a:cxn>
              </a:cxnLst>
              <a:rect l="0" t="0" r="r" b="b"/>
              <a:pathLst>
                <a:path w="524" h="243">
                  <a:moveTo>
                    <a:pt x="0" y="35"/>
                  </a:moveTo>
                  <a:cubicBezTo>
                    <a:pt x="83" y="17"/>
                    <a:pt x="167" y="0"/>
                    <a:pt x="254" y="35"/>
                  </a:cubicBezTo>
                  <a:cubicBezTo>
                    <a:pt x="341" y="70"/>
                    <a:pt x="484" y="206"/>
                    <a:pt x="524" y="243"/>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4" name="Freeform 16"/>
            <p:cNvSpPr>
              <a:spLocks/>
            </p:cNvSpPr>
            <p:nvPr/>
          </p:nvSpPr>
          <p:spPr bwMode="auto">
            <a:xfrm>
              <a:off x="4890" y="10634"/>
              <a:ext cx="1080" cy="201"/>
            </a:xfrm>
            <a:custGeom>
              <a:avLst/>
              <a:gdLst/>
              <a:ahLst/>
              <a:cxnLst>
                <a:cxn ang="0">
                  <a:pos x="0" y="32"/>
                </a:cxn>
                <a:cxn ang="0">
                  <a:pos x="540" y="196"/>
                </a:cxn>
                <a:cxn ang="0">
                  <a:pos x="1080" y="0"/>
                </a:cxn>
              </a:cxnLst>
              <a:rect l="0" t="0" r="r" b="b"/>
              <a:pathLst>
                <a:path w="1080" h="201">
                  <a:moveTo>
                    <a:pt x="0" y="32"/>
                  </a:moveTo>
                  <a:cubicBezTo>
                    <a:pt x="180" y="116"/>
                    <a:pt x="360" y="201"/>
                    <a:pt x="540" y="196"/>
                  </a:cubicBezTo>
                  <a:cubicBezTo>
                    <a:pt x="720" y="191"/>
                    <a:pt x="900" y="95"/>
                    <a:pt x="1080" y="0"/>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6385" name="Text Box 17"/>
            <p:cNvSpPr txBox="1">
              <a:spLocks noChangeArrowheads="1"/>
            </p:cNvSpPr>
            <p:nvPr/>
          </p:nvSpPr>
          <p:spPr bwMode="auto">
            <a:xfrm>
              <a:off x="2712" y="11466"/>
              <a:ext cx="572" cy="5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smtClean="0">
                  <a:ln>
                    <a:noFill/>
                  </a:ln>
                  <a:solidFill>
                    <a:schemeClr val="tx1"/>
                  </a:solidFill>
                  <a:effectLst/>
                  <a:latin typeface="Calibri" pitchFamily="34" charset="0"/>
                  <a:ea typeface="新細明體" pitchFamily="18" charset="-120"/>
                </a:rPr>
                <a:t>x</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86386" name="Text Box 18"/>
            <p:cNvSpPr txBox="1">
              <a:spLocks noChangeArrowheads="1"/>
            </p:cNvSpPr>
            <p:nvPr/>
          </p:nvSpPr>
          <p:spPr bwMode="auto">
            <a:xfrm>
              <a:off x="8648" y="10062"/>
              <a:ext cx="930" cy="6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smtClean="0">
                  <a:ln>
                    <a:noFill/>
                  </a:ln>
                  <a:solidFill>
                    <a:schemeClr val="tx1"/>
                  </a:solidFill>
                  <a:effectLst/>
                  <a:latin typeface="Calibri" pitchFamily="34" charset="0"/>
                  <a:ea typeface="新細明體" pitchFamily="18" charset="-120"/>
                </a:rPr>
                <a:t>y</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86387" name="Text Box 19"/>
            <p:cNvSpPr txBox="1">
              <a:spLocks noChangeArrowheads="1"/>
            </p:cNvSpPr>
            <p:nvPr/>
          </p:nvSpPr>
          <p:spPr bwMode="auto">
            <a:xfrm>
              <a:off x="4980" y="7382"/>
              <a:ext cx="826" cy="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smtClean="0">
                  <a:ln>
                    <a:noFill/>
                  </a:ln>
                  <a:solidFill>
                    <a:schemeClr val="tx1"/>
                  </a:solidFill>
                  <a:effectLst/>
                  <a:latin typeface="Calibri" pitchFamily="34" charset="0"/>
                  <a:ea typeface="新細明體" pitchFamily="18" charset="-120"/>
                </a:rPr>
                <a:t>z</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86388" name="Text Box 20"/>
            <p:cNvSpPr txBox="1">
              <a:spLocks noChangeArrowheads="1"/>
            </p:cNvSpPr>
            <p:nvPr/>
          </p:nvSpPr>
          <p:spPr bwMode="auto">
            <a:xfrm>
              <a:off x="5135" y="10826"/>
              <a:ext cx="479" cy="504"/>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86389" name="Text Box 21"/>
            <p:cNvSpPr txBox="1">
              <a:spLocks noChangeArrowheads="1"/>
            </p:cNvSpPr>
            <p:nvPr/>
          </p:nvSpPr>
          <p:spPr bwMode="auto">
            <a:xfrm>
              <a:off x="5484" y="8982"/>
              <a:ext cx="479" cy="504"/>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86390" name="Text Box 22"/>
            <p:cNvSpPr txBox="1">
              <a:spLocks noChangeArrowheads="1"/>
            </p:cNvSpPr>
            <p:nvPr/>
          </p:nvSpPr>
          <p:spPr bwMode="auto">
            <a:xfrm>
              <a:off x="6752" y="7962"/>
              <a:ext cx="796" cy="6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Calibri" pitchFamily="34" charset="0"/>
                  <a:ea typeface="新細明體" pitchFamily="18" charset="-120"/>
                </a:rPr>
                <a:t>h</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grpSp>
      <p:graphicFrame>
        <p:nvGraphicFramePr>
          <p:cNvPr id="186391" name="Object 23"/>
          <p:cNvGraphicFramePr>
            <a:graphicFrameLocks noChangeAspect="1"/>
          </p:cNvGraphicFramePr>
          <p:nvPr/>
        </p:nvGraphicFramePr>
        <p:xfrm>
          <a:off x="2564284" y="3885659"/>
          <a:ext cx="279524" cy="335429"/>
        </p:xfrm>
        <a:graphic>
          <a:graphicData uri="http://schemas.openxmlformats.org/presentationml/2006/ole">
            <p:oleObj spid="_x0000_s186391" name="Equation" r:id="rId4" imgW="126720" imgH="152280" progId="Equation.DSMT4">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NAH in non-free field environment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35</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31" name="圖片 30" descr="D:\research\paper\regularization\DI.jpg"/>
          <p:cNvPicPr/>
          <p:nvPr/>
        </p:nvPicPr>
        <p:blipFill>
          <a:blip r:embed="rId3" cstate="print"/>
          <a:srcRect/>
          <a:stretch>
            <a:fillRect/>
          </a:stretch>
        </p:blipFill>
        <p:spPr bwMode="auto">
          <a:xfrm>
            <a:off x="971600" y="1052736"/>
            <a:ext cx="3672407" cy="2592288"/>
          </a:xfrm>
          <a:prstGeom prst="rect">
            <a:avLst/>
          </a:prstGeom>
          <a:noFill/>
          <a:ln w="9525">
            <a:noFill/>
            <a:miter lim="800000"/>
            <a:headEnd/>
            <a:tailEnd/>
          </a:ln>
        </p:spPr>
      </p:pic>
      <p:pic>
        <p:nvPicPr>
          <p:cNvPr id="32" name="圖片 31" descr="D:\research\paper\regularization\WNG.jpg"/>
          <p:cNvPicPr/>
          <p:nvPr/>
        </p:nvPicPr>
        <p:blipFill>
          <a:blip r:embed="rId4" cstate="print"/>
          <a:srcRect/>
          <a:stretch>
            <a:fillRect/>
          </a:stretch>
        </p:blipFill>
        <p:spPr bwMode="auto">
          <a:xfrm>
            <a:off x="997472" y="3645024"/>
            <a:ext cx="3718544" cy="2840533"/>
          </a:xfrm>
          <a:prstGeom prst="rect">
            <a:avLst/>
          </a:prstGeom>
          <a:noFill/>
          <a:ln w="9525">
            <a:noFill/>
            <a:miter lim="800000"/>
            <a:headEnd/>
            <a:tailEnd/>
          </a:ln>
        </p:spPr>
      </p:pic>
      <p:pic>
        <p:nvPicPr>
          <p:cNvPr id="33" name="圖片 32" descr="D:\research\paper\regularization\w.jpg"/>
          <p:cNvPicPr/>
          <p:nvPr/>
        </p:nvPicPr>
        <p:blipFill>
          <a:blip r:embed="rId5" cstate="print"/>
          <a:srcRect/>
          <a:stretch>
            <a:fillRect/>
          </a:stretch>
        </p:blipFill>
        <p:spPr bwMode="auto">
          <a:xfrm>
            <a:off x="5004048" y="3645025"/>
            <a:ext cx="3672408" cy="2808312"/>
          </a:xfrm>
          <a:prstGeom prst="rect">
            <a:avLst/>
          </a:prstGeom>
          <a:noFill/>
          <a:ln w="9525">
            <a:noFill/>
            <a:miter lim="800000"/>
            <a:headEnd/>
            <a:tailEnd/>
          </a:ln>
        </p:spPr>
      </p:pic>
      <p:sp>
        <p:nvSpPr>
          <p:cNvPr id="1873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87396" name="Object 4"/>
          <p:cNvGraphicFramePr>
            <a:graphicFrameLocks noChangeAspect="1"/>
          </p:cNvGraphicFramePr>
          <p:nvPr/>
        </p:nvGraphicFramePr>
        <p:xfrm>
          <a:off x="5652120" y="1484784"/>
          <a:ext cx="2154237" cy="1746250"/>
        </p:xfrm>
        <a:graphic>
          <a:graphicData uri="http://schemas.openxmlformats.org/presentationml/2006/ole">
            <p:oleObj spid="_x0000_s187396" name="Equation" r:id="rId6" imgW="1396800" imgH="1091880" progId="Equation.DSMT4">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NAH in non-free field environment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36</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29" name="圖片 28" descr="D:\research\paper\beampattern\beampattern_DIvsWNG.jpg"/>
          <p:cNvPicPr/>
          <p:nvPr/>
        </p:nvPicPr>
        <p:blipFill>
          <a:blip r:embed="rId3" cstate="print"/>
          <a:srcRect/>
          <a:stretch>
            <a:fillRect/>
          </a:stretch>
        </p:blipFill>
        <p:spPr bwMode="auto">
          <a:xfrm>
            <a:off x="2339752" y="2060848"/>
            <a:ext cx="5276850" cy="3952875"/>
          </a:xfrm>
          <a:prstGeom prst="rect">
            <a:avLst/>
          </a:prstGeom>
          <a:noFill/>
          <a:ln w="9525">
            <a:noFill/>
            <a:miter lim="800000"/>
            <a:headEnd/>
            <a:tailEnd/>
          </a:ln>
        </p:spPr>
      </p:pic>
      <p:sp>
        <p:nvSpPr>
          <p:cNvPr id="30" name="文字方塊 29"/>
          <p:cNvSpPr txBox="1"/>
          <p:nvPr/>
        </p:nvSpPr>
        <p:spPr>
          <a:xfrm>
            <a:off x="3923928" y="1340768"/>
            <a:ext cx="1728192" cy="400110"/>
          </a:xfrm>
          <a:prstGeom prst="rect">
            <a:avLst/>
          </a:prstGeom>
          <a:noFill/>
        </p:spPr>
        <p:txBody>
          <a:bodyPr wrap="square" rtlCol="0">
            <a:spAutoFit/>
          </a:bodyPr>
          <a:lstStyle/>
          <a:p>
            <a:r>
              <a:rPr lang="en-US" altLang="zh-TW" sz="2000" dirty="0" smtClean="0"/>
              <a:t>Beam pattern</a:t>
            </a:r>
            <a:endParaRPr lang="zh-TW" altLang="en-US" sz="2000" dirty="0"/>
          </a:p>
        </p:txBody>
      </p:sp>
      <p:sp>
        <p:nvSpPr>
          <p:cNvPr id="188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88417" name="Object 1"/>
          <p:cNvGraphicFramePr>
            <a:graphicFrameLocks noChangeAspect="1"/>
          </p:cNvGraphicFramePr>
          <p:nvPr/>
        </p:nvGraphicFramePr>
        <p:xfrm>
          <a:off x="4299128" y="1844824"/>
          <a:ext cx="848936" cy="288032"/>
        </p:xfrm>
        <a:graphic>
          <a:graphicData uri="http://schemas.openxmlformats.org/presentationml/2006/ole">
            <p:oleObj spid="_x0000_s188417" name="Equation" r:id="rId4" imgW="532937" imgH="177646" progId="Equation.DSMT4">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NAH in non-free field environment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37</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88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0" name="圖片 9" descr="D:\research\paper\beampattern\DI.jpg"/>
          <p:cNvPicPr/>
          <p:nvPr/>
        </p:nvPicPr>
        <p:blipFill>
          <a:blip r:embed="rId3" cstate="print"/>
          <a:srcRect/>
          <a:stretch>
            <a:fillRect/>
          </a:stretch>
        </p:blipFill>
        <p:spPr bwMode="auto">
          <a:xfrm>
            <a:off x="971600" y="1196752"/>
            <a:ext cx="3960440" cy="2592288"/>
          </a:xfrm>
          <a:prstGeom prst="rect">
            <a:avLst/>
          </a:prstGeom>
          <a:noFill/>
          <a:ln w="9525">
            <a:noFill/>
            <a:miter lim="800000"/>
            <a:headEnd/>
            <a:tailEnd/>
          </a:ln>
        </p:spPr>
      </p:pic>
      <p:pic>
        <p:nvPicPr>
          <p:cNvPr id="11" name="圖片 10" descr="D:\research\paper\beampattern\WNG.jpg"/>
          <p:cNvPicPr/>
          <p:nvPr/>
        </p:nvPicPr>
        <p:blipFill>
          <a:blip r:embed="rId4" cstate="print"/>
          <a:srcRect/>
          <a:stretch>
            <a:fillRect/>
          </a:stretch>
        </p:blipFill>
        <p:spPr bwMode="auto">
          <a:xfrm>
            <a:off x="997471" y="3756818"/>
            <a:ext cx="3934569" cy="2696518"/>
          </a:xfrm>
          <a:prstGeom prst="rect">
            <a:avLst/>
          </a:prstGeom>
          <a:noFill/>
          <a:ln w="9525">
            <a:noFill/>
            <a:miter lim="800000"/>
            <a:headEnd/>
            <a:tailEnd/>
          </a:ln>
        </p:spPr>
      </p:pic>
      <p:pic>
        <p:nvPicPr>
          <p:cNvPr id="12" name="圖片 11" descr="D:\research\paper\beampattern\w.jpg"/>
          <p:cNvPicPr/>
          <p:nvPr/>
        </p:nvPicPr>
        <p:blipFill>
          <a:blip r:embed="rId5" cstate="print"/>
          <a:srcRect/>
          <a:stretch>
            <a:fillRect/>
          </a:stretch>
        </p:blipFill>
        <p:spPr bwMode="auto">
          <a:xfrm>
            <a:off x="4957911" y="3684811"/>
            <a:ext cx="3646537" cy="2696517"/>
          </a:xfrm>
          <a:prstGeom prst="rect">
            <a:avLst/>
          </a:prstGeom>
          <a:noFill/>
          <a:ln w="9525">
            <a:noFill/>
            <a:miter lim="800000"/>
            <a:headEnd/>
            <a:tailEnd/>
          </a:ln>
        </p:spPr>
      </p:pic>
      <p:graphicFrame>
        <p:nvGraphicFramePr>
          <p:cNvPr id="196611" name="Object 3"/>
          <p:cNvGraphicFramePr>
            <a:graphicFrameLocks noChangeAspect="1"/>
          </p:cNvGraphicFramePr>
          <p:nvPr/>
        </p:nvGraphicFramePr>
        <p:xfrm>
          <a:off x="5730130" y="1484313"/>
          <a:ext cx="2154238" cy="1746250"/>
        </p:xfrm>
        <a:graphic>
          <a:graphicData uri="http://schemas.openxmlformats.org/presentationml/2006/ole">
            <p:oleObj spid="_x0000_s196611" name="Equation" r:id="rId6" imgW="1396800" imgH="1091880" progId="Equation.DSMT4">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188640"/>
            <a:ext cx="7498080" cy="1143000"/>
          </a:xfrm>
        </p:spPr>
        <p:txBody>
          <a:bodyPr>
            <a:normAutofit/>
          </a:bodyPr>
          <a:lstStyle/>
          <a:p>
            <a:r>
              <a:rPr lang="en-US" altLang="zh-TW" sz="2800" dirty="0" smtClean="0">
                <a:effectLst/>
              </a:rPr>
              <a:t>NAH in non-free field environment</a:t>
            </a:r>
            <a:endParaRPr lang="zh-TW" altLang="en-US" sz="28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38</a:t>
            </a:fld>
            <a:endParaRPr lang="zh-TW" altLang="en-US"/>
          </a:p>
        </p:txBody>
      </p:sp>
      <p:sp>
        <p:nvSpPr>
          <p:cNvPr id="1792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9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88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3" name="圖片 12" descr="D:\research\paper\simulation2\IS180_WN40\IS180_WN40\p-v.JPG"/>
          <p:cNvPicPr/>
          <p:nvPr/>
        </p:nvPicPr>
        <p:blipFill>
          <a:blip r:embed="rId2" cstate="print">
            <a:clrChange>
              <a:clrFrom>
                <a:srgbClr val="CCCCCC"/>
              </a:clrFrom>
              <a:clrTo>
                <a:srgbClr val="CCCCCC">
                  <a:alpha val="0"/>
                </a:srgbClr>
              </a:clrTo>
            </a:clrChange>
          </a:blip>
          <a:srcRect r="3617" b="2885"/>
          <a:stretch>
            <a:fillRect/>
          </a:stretch>
        </p:blipFill>
        <p:spPr bwMode="auto">
          <a:xfrm>
            <a:off x="1025475" y="1052736"/>
            <a:ext cx="3978573" cy="2860154"/>
          </a:xfrm>
          <a:prstGeom prst="rect">
            <a:avLst/>
          </a:prstGeom>
          <a:noFill/>
          <a:ln w="9525">
            <a:noFill/>
            <a:miter lim="800000"/>
            <a:headEnd/>
            <a:tailEnd/>
          </a:ln>
        </p:spPr>
      </p:pic>
      <p:pic>
        <p:nvPicPr>
          <p:cNvPr id="14" name="圖片 13" descr="D:\research\paper\simulation2\IS180_WN40\IS180_WN40\u-v.JPG"/>
          <p:cNvPicPr/>
          <p:nvPr/>
        </p:nvPicPr>
        <p:blipFill>
          <a:blip r:embed="rId3" cstate="print">
            <a:clrChange>
              <a:clrFrom>
                <a:srgbClr val="CCCCCC"/>
              </a:clrFrom>
              <a:clrTo>
                <a:srgbClr val="CCCCCC">
                  <a:alpha val="0"/>
                </a:srgbClr>
              </a:clrTo>
            </a:clrChange>
          </a:blip>
          <a:srcRect r="2532" b="1699"/>
          <a:stretch>
            <a:fillRect/>
          </a:stretch>
        </p:blipFill>
        <p:spPr bwMode="auto">
          <a:xfrm>
            <a:off x="996900" y="3861048"/>
            <a:ext cx="4079156" cy="2996952"/>
          </a:xfrm>
          <a:prstGeom prst="rect">
            <a:avLst/>
          </a:prstGeom>
          <a:noFill/>
          <a:ln w="9525">
            <a:noFill/>
            <a:miter lim="800000"/>
            <a:headEnd/>
            <a:tailEnd/>
          </a:ln>
        </p:spPr>
      </p:pic>
      <p:pic>
        <p:nvPicPr>
          <p:cNvPr id="15" name="圖片 14" descr="D:\research\paper\simulation2\IS180_WN40\IS180_WN40\pu-v.JPG"/>
          <p:cNvPicPr/>
          <p:nvPr/>
        </p:nvPicPr>
        <p:blipFill>
          <a:blip r:embed="rId4" cstate="print">
            <a:clrChange>
              <a:clrFrom>
                <a:srgbClr val="CCCCCC"/>
              </a:clrFrom>
              <a:clrTo>
                <a:srgbClr val="CCCCCC">
                  <a:alpha val="0"/>
                </a:srgbClr>
              </a:clrTo>
            </a:clrChange>
          </a:blip>
          <a:srcRect r="2532" b="2190"/>
          <a:stretch>
            <a:fillRect/>
          </a:stretch>
        </p:blipFill>
        <p:spPr bwMode="auto">
          <a:xfrm>
            <a:off x="4885332" y="1052736"/>
            <a:ext cx="3935140" cy="2880320"/>
          </a:xfrm>
          <a:prstGeom prst="rect">
            <a:avLst/>
          </a:prstGeom>
          <a:noFill/>
          <a:ln w="9525">
            <a:noFill/>
            <a:miter lim="800000"/>
            <a:headEnd/>
            <a:tailEnd/>
          </a:ln>
        </p:spPr>
      </p:pic>
      <p:pic>
        <p:nvPicPr>
          <p:cNvPr id="16" name="圖片 15" descr="D:\research\paper\simulation2\IS180_WN40\IS180_WN40\o-v.JPG"/>
          <p:cNvPicPr/>
          <p:nvPr/>
        </p:nvPicPr>
        <p:blipFill>
          <a:blip r:embed="rId5" cstate="print">
            <a:clrChange>
              <a:clrFrom>
                <a:srgbClr val="CCCCCC"/>
              </a:clrFrom>
              <a:clrTo>
                <a:srgbClr val="CCCCCC">
                  <a:alpha val="0"/>
                </a:srgbClr>
              </a:clrTo>
            </a:clrChange>
          </a:blip>
          <a:srcRect r="2347" b="1923"/>
          <a:stretch>
            <a:fillRect/>
          </a:stretch>
        </p:blipFill>
        <p:spPr bwMode="auto">
          <a:xfrm>
            <a:off x="4947815" y="3862164"/>
            <a:ext cx="3872657" cy="2995836"/>
          </a:xfrm>
          <a:prstGeom prst="rect">
            <a:avLst/>
          </a:prstGeom>
          <a:noFill/>
          <a:ln w="9525">
            <a:noFill/>
            <a:miter lim="800000"/>
            <a:headEnd/>
            <a:tailEnd/>
          </a:ln>
        </p:spPr>
      </p:pic>
      <p:sp>
        <p:nvSpPr>
          <p:cNvPr id="17" name="文字方塊 16"/>
          <p:cNvSpPr txBox="1"/>
          <p:nvPr/>
        </p:nvSpPr>
        <p:spPr>
          <a:xfrm>
            <a:off x="1907704" y="980728"/>
            <a:ext cx="1080120" cy="307777"/>
          </a:xfrm>
          <a:prstGeom prst="rect">
            <a:avLst/>
          </a:prstGeom>
          <a:noFill/>
        </p:spPr>
        <p:txBody>
          <a:bodyPr wrap="square" rtlCol="0">
            <a:spAutoFit/>
          </a:bodyPr>
          <a:lstStyle/>
          <a:p>
            <a:r>
              <a:rPr lang="en-US" altLang="zh-TW" sz="1400" dirty="0" smtClean="0">
                <a:solidFill>
                  <a:srgbClr val="FF0000"/>
                </a:solidFill>
              </a:rPr>
              <a:t>p-based</a:t>
            </a:r>
            <a:endParaRPr lang="zh-TW" altLang="en-US" sz="1400" dirty="0">
              <a:solidFill>
                <a:srgbClr val="FF0000"/>
              </a:solidFill>
            </a:endParaRPr>
          </a:p>
        </p:txBody>
      </p:sp>
      <p:sp>
        <p:nvSpPr>
          <p:cNvPr id="18" name="文字方塊 17"/>
          <p:cNvSpPr txBox="1"/>
          <p:nvPr/>
        </p:nvSpPr>
        <p:spPr>
          <a:xfrm>
            <a:off x="1979712" y="3789040"/>
            <a:ext cx="1080120" cy="307777"/>
          </a:xfrm>
          <a:prstGeom prst="rect">
            <a:avLst/>
          </a:prstGeom>
          <a:noFill/>
        </p:spPr>
        <p:txBody>
          <a:bodyPr wrap="square" rtlCol="0">
            <a:spAutoFit/>
          </a:bodyPr>
          <a:lstStyle/>
          <a:p>
            <a:r>
              <a:rPr lang="en-US" altLang="zh-TW" sz="1400" dirty="0" smtClean="0">
                <a:solidFill>
                  <a:srgbClr val="FF0000"/>
                </a:solidFill>
              </a:rPr>
              <a:t>u-based</a:t>
            </a:r>
            <a:endParaRPr lang="zh-TW" altLang="en-US" sz="1400" dirty="0">
              <a:solidFill>
                <a:srgbClr val="FF0000"/>
              </a:solidFill>
            </a:endParaRPr>
          </a:p>
        </p:txBody>
      </p:sp>
      <p:sp>
        <p:nvSpPr>
          <p:cNvPr id="19" name="文字方塊 18"/>
          <p:cNvSpPr txBox="1"/>
          <p:nvPr/>
        </p:nvSpPr>
        <p:spPr>
          <a:xfrm>
            <a:off x="5796136" y="980728"/>
            <a:ext cx="1080120" cy="307777"/>
          </a:xfrm>
          <a:prstGeom prst="rect">
            <a:avLst/>
          </a:prstGeom>
          <a:noFill/>
        </p:spPr>
        <p:txBody>
          <a:bodyPr wrap="square" rtlCol="0">
            <a:spAutoFit/>
          </a:bodyPr>
          <a:lstStyle/>
          <a:p>
            <a:r>
              <a:rPr lang="en-US" altLang="zh-TW" sz="1400" dirty="0" err="1" smtClean="0">
                <a:solidFill>
                  <a:srgbClr val="FF0000"/>
                </a:solidFill>
              </a:rPr>
              <a:t>pu</a:t>
            </a:r>
            <a:r>
              <a:rPr lang="en-US" altLang="zh-TW" sz="1400" dirty="0" smtClean="0">
                <a:solidFill>
                  <a:srgbClr val="FF0000"/>
                </a:solidFill>
              </a:rPr>
              <a:t>-based</a:t>
            </a:r>
            <a:endParaRPr lang="zh-TW" altLang="en-US" sz="1400" dirty="0">
              <a:solidFill>
                <a:srgbClr val="FF0000"/>
              </a:solidFill>
            </a:endParaRPr>
          </a:p>
        </p:txBody>
      </p:sp>
      <p:sp>
        <p:nvSpPr>
          <p:cNvPr id="20" name="文字方塊 19"/>
          <p:cNvSpPr txBox="1"/>
          <p:nvPr/>
        </p:nvSpPr>
        <p:spPr>
          <a:xfrm>
            <a:off x="5292080" y="3841303"/>
            <a:ext cx="1656184" cy="307777"/>
          </a:xfrm>
          <a:prstGeom prst="rect">
            <a:avLst/>
          </a:prstGeom>
          <a:noFill/>
        </p:spPr>
        <p:txBody>
          <a:bodyPr wrap="square" rtlCol="0">
            <a:spAutoFit/>
          </a:bodyPr>
          <a:lstStyle/>
          <a:p>
            <a:r>
              <a:rPr lang="en-US" altLang="zh-TW" sz="1400" dirty="0" smtClean="0">
                <a:solidFill>
                  <a:srgbClr val="FF0000"/>
                </a:solidFill>
              </a:rPr>
              <a:t>optimal (</a:t>
            </a:r>
            <a:r>
              <a:rPr lang="el-GR" altLang="zh-TW" sz="1400" dirty="0" smtClean="0">
                <a:solidFill>
                  <a:srgbClr val="FF0000"/>
                </a:solidFill>
                <a:ea typeface="新細明體"/>
              </a:rPr>
              <a:t>ε</a:t>
            </a:r>
            <a:r>
              <a:rPr lang="en-US" altLang="zh-TW" sz="1400" dirty="0" smtClean="0">
                <a:solidFill>
                  <a:srgbClr val="FF0000"/>
                </a:solidFill>
                <a:ea typeface="新細明體"/>
              </a:rPr>
              <a:t>=0.01)</a:t>
            </a:r>
            <a:endParaRPr lang="zh-TW" altLang="en-US" sz="14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260648"/>
            <a:ext cx="7890080" cy="1143000"/>
          </a:xfrm>
        </p:spPr>
        <p:txBody>
          <a:bodyPr>
            <a:normAutofit/>
          </a:bodyPr>
          <a:lstStyle/>
          <a:p>
            <a:r>
              <a:rPr lang="en-US" altLang="zh-TW" sz="3200" dirty="0" smtClean="0">
                <a:latin typeface="Times New Roman" pitchFamily="18" charset="0"/>
                <a:cs typeface="Times New Roman" pitchFamily="18" charset="0"/>
              </a:rPr>
              <a:t>Inverse filtering by model matching</a:t>
            </a:r>
            <a:endParaRPr lang="zh-TW" altLang="en-US" sz="3200" dirty="0">
              <a:effectLst/>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142342" name="Picture 6"/>
          <p:cNvPicPr>
            <a:picLocks noChangeAspect="1" noChangeArrowheads="1"/>
          </p:cNvPicPr>
          <p:nvPr/>
        </p:nvPicPr>
        <p:blipFill>
          <a:blip r:embed="rId3" cstate="print"/>
          <a:srcRect l="18821" t="46875" r="28762" b="22610"/>
          <a:stretch>
            <a:fillRect/>
          </a:stretch>
        </p:blipFill>
        <p:spPr bwMode="auto">
          <a:xfrm>
            <a:off x="2339751" y="1124744"/>
            <a:ext cx="5442411" cy="2376264"/>
          </a:xfrm>
          <a:prstGeom prst="rect">
            <a:avLst/>
          </a:prstGeom>
          <a:noFill/>
          <a:ln w="9525">
            <a:noFill/>
            <a:miter lim="800000"/>
            <a:headEnd/>
            <a:tailEnd/>
          </a:ln>
        </p:spPr>
      </p:pic>
      <p:pic>
        <p:nvPicPr>
          <p:cNvPr id="142343" name="Picture 7"/>
          <p:cNvPicPr>
            <a:picLocks noChangeAspect="1" noChangeArrowheads="1"/>
          </p:cNvPicPr>
          <p:nvPr/>
        </p:nvPicPr>
        <p:blipFill>
          <a:blip r:embed="rId4" cstate="print"/>
          <a:srcRect l="21774" t="57703" r="33192" b="23594"/>
          <a:stretch>
            <a:fillRect/>
          </a:stretch>
        </p:blipFill>
        <p:spPr bwMode="auto">
          <a:xfrm>
            <a:off x="2627784" y="3429000"/>
            <a:ext cx="4623672" cy="1440160"/>
          </a:xfrm>
          <a:prstGeom prst="rect">
            <a:avLst/>
          </a:prstGeom>
          <a:noFill/>
          <a:ln w="9525">
            <a:noFill/>
            <a:miter lim="800000"/>
            <a:headEnd/>
            <a:tailEnd/>
          </a:ln>
        </p:spPr>
      </p:pic>
      <p:graphicFrame>
        <p:nvGraphicFramePr>
          <p:cNvPr id="143363" name="Object 3"/>
          <p:cNvGraphicFramePr>
            <a:graphicFrameLocks noChangeAspect="1"/>
          </p:cNvGraphicFramePr>
          <p:nvPr/>
        </p:nvGraphicFramePr>
        <p:xfrm>
          <a:off x="2549525" y="4859338"/>
          <a:ext cx="4921250" cy="1276350"/>
        </p:xfrm>
        <a:graphic>
          <a:graphicData uri="http://schemas.openxmlformats.org/presentationml/2006/ole">
            <p:oleObj spid="_x0000_s150530" name="Equation" r:id="rId5" imgW="3085920" imgH="799920" progId="Equation.DSMT4">
              <p:embed/>
            </p:oleObj>
          </a:graphicData>
        </a:graphic>
      </p:graphicFrame>
      <p:sp>
        <p:nvSpPr>
          <p:cNvPr id="15" name="矩形 14"/>
          <p:cNvSpPr/>
          <p:nvPr/>
        </p:nvSpPr>
        <p:spPr>
          <a:xfrm>
            <a:off x="2987824" y="6093296"/>
            <a:ext cx="4813792" cy="369332"/>
          </a:xfrm>
          <a:prstGeom prst="rect">
            <a:avLst/>
          </a:prstGeom>
        </p:spPr>
        <p:txBody>
          <a:bodyPr wrap="square">
            <a:spAutoFit/>
          </a:bodyPr>
          <a:lstStyle/>
          <a:p>
            <a:r>
              <a:rPr lang="en-US" altLang="zh-TW" b="1" dirty="0" smtClean="0">
                <a:latin typeface="Times New Roman" pitchFamily="18" charset="0"/>
                <a:cs typeface="Times New Roman" pitchFamily="18" charset="0"/>
              </a:rPr>
              <a:t>W</a:t>
            </a:r>
            <a:r>
              <a:rPr lang="en-US" altLang="zh-TW" dirty="0" smtClean="0">
                <a:latin typeface="Times New Roman" pitchFamily="18" charset="0"/>
                <a:cs typeface="Times New Roman" pitchFamily="18" charset="0"/>
              </a:rPr>
              <a:t> is a window function to reduce edge effects</a:t>
            </a:r>
            <a:endParaRPr lang="zh-TW" alt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2400" y="188640"/>
            <a:ext cx="7890080" cy="1143000"/>
          </a:xfrm>
        </p:spPr>
        <p:txBody>
          <a:bodyPr>
            <a:normAutofit/>
          </a:bodyPr>
          <a:lstStyle/>
          <a:p>
            <a:r>
              <a:rPr lang="en-US" altLang="zh-TW" sz="3200" dirty="0" smtClean="0">
                <a:latin typeface="Times New Roman" pitchFamily="18" charset="0"/>
                <a:cs typeface="Times New Roman" pitchFamily="18" charset="0"/>
              </a:rPr>
              <a:t>Inverse filtering by model matching</a:t>
            </a:r>
            <a:endParaRPr lang="zh-TW" altLang="en-US" sz="3200" dirty="0">
              <a:effectLst/>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5</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43363" name="Object 3"/>
          <p:cNvGraphicFramePr>
            <a:graphicFrameLocks noChangeAspect="1"/>
          </p:cNvGraphicFramePr>
          <p:nvPr/>
        </p:nvGraphicFramePr>
        <p:xfrm>
          <a:off x="1475904" y="2017142"/>
          <a:ext cx="5040312" cy="1339850"/>
        </p:xfrm>
        <a:graphic>
          <a:graphicData uri="http://schemas.openxmlformats.org/presentationml/2006/ole">
            <p:oleObj spid="_x0000_s151554" name="Equation" r:id="rId3" imgW="3441600" imgH="914400" progId="Equation.DSMT4">
              <p:embed/>
            </p:oleObj>
          </a:graphicData>
        </a:graphic>
      </p:graphicFrame>
      <p:sp>
        <p:nvSpPr>
          <p:cNvPr id="15" name="矩形 14"/>
          <p:cNvSpPr/>
          <p:nvPr/>
        </p:nvSpPr>
        <p:spPr>
          <a:xfrm>
            <a:off x="1331640" y="1331476"/>
            <a:ext cx="7200800" cy="646331"/>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       To cope with ill-posedness, a approach called Tikhonov regularization is preferred in terms of numerical stability </a:t>
            </a:r>
            <a:endParaRPr lang="zh-TW" altLang="en-US" dirty="0">
              <a:latin typeface="Times New Roman" pitchFamily="18" charset="0"/>
              <a:cs typeface="Times New Roman" pitchFamily="18" charset="0"/>
            </a:endParaRPr>
          </a:p>
        </p:txBody>
      </p:sp>
      <p:sp>
        <p:nvSpPr>
          <p:cNvPr id="16" name="矩形 15"/>
          <p:cNvSpPr/>
          <p:nvPr/>
        </p:nvSpPr>
        <p:spPr>
          <a:xfrm>
            <a:off x="1403648" y="3284984"/>
            <a:ext cx="3168352" cy="369332"/>
          </a:xfrm>
          <a:prstGeom prst="rect">
            <a:avLst/>
          </a:prstGeom>
        </p:spPr>
        <p:txBody>
          <a:bodyPr wrap="square">
            <a:spAutoFit/>
          </a:bodyPr>
          <a:lstStyle/>
          <a:p>
            <a:r>
              <a:rPr lang="en-US" altLang="zh-TW" dirty="0" smtClean="0">
                <a:latin typeface="Times New Roman" pitchFamily="18" charset="0"/>
                <a:cs typeface="Times New Roman" pitchFamily="18" charset="0"/>
                <a:sym typeface="Wingdings" pitchFamily="2" charset="2"/>
              </a:rPr>
              <a:t> See the inverse Wiener filter</a:t>
            </a:r>
            <a:endParaRPr lang="zh-TW" altLang="en-US" dirty="0">
              <a:latin typeface="Times New Roman" pitchFamily="18" charset="0"/>
              <a:cs typeface="Times New Roman" pitchFamily="18" charset="0"/>
            </a:endParaRPr>
          </a:p>
        </p:txBody>
      </p:sp>
      <p:pic>
        <p:nvPicPr>
          <p:cNvPr id="151555" name="Picture 3"/>
          <p:cNvPicPr>
            <a:picLocks noChangeAspect="1" noChangeArrowheads="1"/>
          </p:cNvPicPr>
          <p:nvPr/>
        </p:nvPicPr>
        <p:blipFill>
          <a:blip r:embed="rId4" cstate="print"/>
          <a:srcRect/>
          <a:stretch>
            <a:fillRect/>
          </a:stretch>
        </p:blipFill>
        <p:spPr bwMode="auto">
          <a:xfrm>
            <a:off x="4437007" y="3356992"/>
            <a:ext cx="4310069" cy="3240360"/>
          </a:xfrm>
          <a:prstGeom prst="rect">
            <a:avLst/>
          </a:prstGeom>
          <a:noFill/>
          <a:ln w="9525">
            <a:noFill/>
            <a:miter lim="800000"/>
            <a:headEnd/>
            <a:tailEnd/>
          </a:ln>
        </p:spPr>
      </p:pic>
      <p:graphicFrame>
        <p:nvGraphicFramePr>
          <p:cNvPr id="151556" name="Object 4"/>
          <p:cNvGraphicFramePr>
            <a:graphicFrameLocks noChangeAspect="1"/>
          </p:cNvGraphicFramePr>
          <p:nvPr/>
        </p:nvGraphicFramePr>
        <p:xfrm>
          <a:off x="3779912" y="5935687"/>
          <a:ext cx="804862" cy="301625"/>
        </p:xfrm>
        <a:graphic>
          <a:graphicData uri="http://schemas.openxmlformats.org/presentationml/2006/ole">
            <p:oleObj spid="_x0000_s151556" name="Equation" r:id="rId5" imgW="609480" imgH="228600" progId="Equation.DSMT4">
              <p:embed/>
            </p:oleObj>
          </a:graphicData>
        </a:graphic>
      </p:graphicFrame>
      <p:graphicFrame>
        <p:nvGraphicFramePr>
          <p:cNvPr id="151557" name="Object 5"/>
          <p:cNvGraphicFramePr>
            <a:graphicFrameLocks noChangeAspect="1"/>
          </p:cNvGraphicFramePr>
          <p:nvPr/>
        </p:nvGraphicFramePr>
        <p:xfrm>
          <a:off x="1900060" y="4005064"/>
          <a:ext cx="1735836" cy="720080"/>
        </p:xfrm>
        <a:graphic>
          <a:graphicData uri="http://schemas.openxmlformats.org/presentationml/2006/ole">
            <p:oleObj spid="_x0000_s151557" name="Equation" r:id="rId6" imgW="1041120" imgH="431640" progId="Equation.DSMT4">
              <p:embed/>
            </p:oleObj>
          </a:graphicData>
        </a:graphic>
      </p:graphicFrame>
      <p:sp>
        <p:nvSpPr>
          <p:cNvPr id="17" name="矩形 16"/>
          <p:cNvSpPr/>
          <p:nvPr/>
        </p:nvSpPr>
        <p:spPr>
          <a:xfrm>
            <a:off x="1547664" y="5025950"/>
            <a:ext cx="2857030" cy="923330"/>
          </a:xfrm>
          <a:prstGeom prst="rect">
            <a:avLst/>
          </a:prstGeom>
        </p:spPr>
        <p:txBody>
          <a:bodyPr wrap="square">
            <a:spAutoFit/>
          </a:bodyPr>
          <a:lstStyle/>
          <a:p>
            <a:r>
              <a:rPr lang="en-US" altLang="zh-TW" dirty="0" smtClean="0">
                <a:latin typeface="Times New Roman" pitchFamily="18" charset="0"/>
                <a:cs typeface="Times New Roman" pitchFamily="18" charset="0"/>
                <a:sym typeface="Wingdings" pitchFamily="2" charset="2"/>
              </a:rPr>
              <a:t> The Wiener weight has a lowpass soft-switching characteristic. </a:t>
            </a:r>
            <a:endParaRPr lang="zh-TW"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2400" y="188640"/>
            <a:ext cx="7890080" cy="1143000"/>
          </a:xfrm>
        </p:spPr>
        <p:txBody>
          <a:bodyPr>
            <a:normAutofit/>
          </a:bodyPr>
          <a:lstStyle/>
          <a:p>
            <a:r>
              <a:rPr lang="en-US" altLang="zh-TW" sz="3200" dirty="0" smtClean="0">
                <a:latin typeface="Times New Roman" pitchFamily="18" charset="0"/>
                <a:cs typeface="Times New Roman" pitchFamily="18" charset="0"/>
              </a:rPr>
              <a:t>Window design</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6</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矩形 14"/>
          <p:cNvSpPr/>
          <p:nvPr/>
        </p:nvSpPr>
        <p:spPr>
          <a:xfrm>
            <a:off x="1187624" y="1331476"/>
            <a:ext cx="7344816" cy="923330"/>
          </a:xfrm>
          <a:prstGeom prst="rect">
            <a:avLst/>
          </a:prstGeom>
        </p:spPr>
        <p:txBody>
          <a:bodyPr wrap="square">
            <a:spAutoFit/>
          </a:bodyPr>
          <a:lstStyle/>
          <a:p>
            <a:pPr algn="just"/>
            <a:r>
              <a:rPr lang="en-US" altLang="zh-TW" kern="100" dirty="0" smtClean="0">
                <a:latin typeface="Times New Roman"/>
                <a:ea typeface="新細明體"/>
              </a:rPr>
              <a:t>      To combat the “edge effect”, the outer ring of the virtual surface is padded with “null points” to restrain the level of reconstructed data outside the boundary.</a:t>
            </a:r>
            <a:endParaRPr lang="zh-TW" altLang="en-US" dirty="0">
              <a:latin typeface="Times New Roman" pitchFamily="18" charset="0"/>
              <a:cs typeface="Times New Roman" pitchFamily="18" charset="0"/>
            </a:endParaRPr>
          </a:p>
        </p:txBody>
      </p:sp>
      <p:pic>
        <p:nvPicPr>
          <p:cNvPr id="152579" name="Picture 3"/>
          <p:cNvPicPr>
            <a:picLocks noChangeAspect="1" noChangeArrowheads="1"/>
          </p:cNvPicPr>
          <p:nvPr/>
        </p:nvPicPr>
        <p:blipFill>
          <a:blip r:embed="rId2" cstate="print"/>
          <a:srcRect/>
          <a:stretch>
            <a:fillRect/>
          </a:stretch>
        </p:blipFill>
        <p:spPr bwMode="auto">
          <a:xfrm>
            <a:off x="5724127" y="2950415"/>
            <a:ext cx="1872209" cy="1846737"/>
          </a:xfrm>
          <a:prstGeom prst="rect">
            <a:avLst/>
          </a:prstGeom>
          <a:noFill/>
          <a:ln w="9525">
            <a:noFill/>
            <a:miter lim="800000"/>
            <a:headEnd/>
            <a:tailEnd/>
          </a:ln>
        </p:spPr>
      </p:pic>
      <p:pic>
        <p:nvPicPr>
          <p:cNvPr id="152580" name="Picture 4"/>
          <p:cNvPicPr>
            <a:picLocks noChangeAspect="1" noChangeArrowheads="1"/>
          </p:cNvPicPr>
          <p:nvPr/>
        </p:nvPicPr>
        <p:blipFill>
          <a:blip r:embed="rId3" cstate="print"/>
          <a:srcRect/>
          <a:stretch>
            <a:fillRect/>
          </a:stretch>
        </p:blipFill>
        <p:spPr bwMode="auto">
          <a:xfrm>
            <a:off x="5016463" y="5373216"/>
            <a:ext cx="3659993" cy="400528"/>
          </a:xfrm>
          <a:prstGeom prst="rect">
            <a:avLst/>
          </a:prstGeom>
          <a:noFill/>
          <a:ln w="9525">
            <a:noFill/>
            <a:miter lim="800000"/>
            <a:headEnd/>
            <a:tailEnd/>
          </a:ln>
        </p:spPr>
      </p:pic>
      <p:pic>
        <p:nvPicPr>
          <p:cNvPr id="152581" name="Picture 5"/>
          <p:cNvPicPr>
            <a:picLocks noChangeAspect="1" noChangeArrowheads="1"/>
          </p:cNvPicPr>
          <p:nvPr/>
        </p:nvPicPr>
        <p:blipFill>
          <a:blip r:embed="rId4" cstate="print"/>
          <a:srcRect l="19731" t="24407" r="31543" b="13579"/>
          <a:stretch>
            <a:fillRect/>
          </a:stretch>
        </p:blipFill>
        <p:spPr bwMode="auto">
          <a:xfrm>
            <a:off x="1043608" y="2348880"/>
            <a:ext cx="3960440" cy="37804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2400" y="188640"/>
            <a:ext cx="7890080" cy="1143000"/>
          </a:xfrm>
        </p:spPr>
        <p:txBody>
          <a:bodyPr>
            <a:normAutofit/>
          </a:bodyPr>
          <a:lstStyle/>
          <a:p>
            <a:r>
              <a:rPr lang="en-US" altLang="zh-TW" sz="3200" dirty="0" smtClean="0">
                <a:latin typeface="Times New Roman" pitchFamily="18" charset="0"/>
                <a:cs typeface="Times New Roman" pitchFamily="18" charset="0"/>
              </a:rPr>
              <a:t>Parameter Choice Methods (PCM)</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7</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矩形 14"/>
          <p:cNvSpPr/>
          <p:nvPr/>
        </p:nvSpPr>
        <p:spPr>
          <a:xfrm>
            <a:off x="1043608" y="1331476"/>
            <a:ext cx="7920880" cy="646331"/>
          </a:xfrm>
          <a:prstGeom prst="rect">
            <a:avLst/>
          </a:prstGeom>
        </p:spPr>
        <p:txBody>
          <a:bodyPr wrap="square">
            <a:spAutoFit/>
          </a:bodyPr>
          <a:lstStyle/>
          <a:p>
            <a:pPr algn="just"/>
            <a:r>
              <a:rPr lang="en-US" altLang="zh-TW" kern="100" dirty="0" smtClean="0">
                <a:latin typeface="Times New Roman"/>
                <a:ea typeface="新細明體"/>
              </a:rPr>
              <a:t>   Often time, we are facing how to choose parameters in regularization for inverse problems, e.g. truncation number in TSVD and </a:t>
            </a:r>
            <a:r>
              <a:rPr lang="zh-TW" altLang="zh-TW" i="1" kern="100" dirty="0" smtClean="0">
                <a:ea typeface="新細明體"/>
                <a:cs typeface="Times New Roman"/>
              </a:rPr>
              <a:t>β</a:t>
            </a:r>
            <a:r>
              <a:rPr lang="en-US" altLang="zh-TW" kern="100" dirty="0" smtClean="0">
                <a:latin typeface="Times New Roman"/>
                <a:ea typeface="新細明體"/>
              </a:rPr>
              <a:t> in Tikhonov regularization.</a:t>
            </a:r>
            <a:endParaRPr lang="zh-TW" altLang="en-US" dirty="0">
              <a:latin typeface="Times New Roman" pitchFamily="18" charset="0"/>
              <a:cs typeface="Times New Roman" pitchFamily="18" charset="0"/>
            </a:endParaRPr>
          </a:p>
        </p:txBody>
      </p:sp>
      <p:sp>
        <p:nvSpPr>
          <p:cNvPr id="16" name="矩形 15"/>
          <p:cNvSpPr/>
          <p:nvPr/>
        </p:nvSpPr>
        <p:spPr>
          <a:xfrm>
            <a:off x="1187624" y="1979548"/>
            <a:ext cx="3895336" cy="369332"/>
          </a:xfrm>
          <a:prstGeom prst="rect">
            <a:avLst/>
          </a:prstGeom>
        </p:spPr>
        <p:txBody>
          <a:bodyPr wrap="square">
            <a:spAutoFit/>
          </a:bodyPr>
          <a:lstStyle/>
          <a:p>
            <a:r>
              <a:rPr lang="en-US" altLang="zh-TW" b="1" dirty="0" smtClean="0">
                <a:latin typeface="Times New Roman" pitchFamily="18" charset="0"/>
                <a:cs typeface="Times New Roman" pitchFamily="18" charset="0"/>
              </a:rPr>
              <a:t>Generalized Cross-Validation (GCV)</a:t>
            </a:r>
            <a:endParaRPr lang="zh-TW" altLang="en-US" b="1" dirty="0">
              <a:latin typeface="Times New Roman" pitchFamily="18" charset="0"/>
              <a:cs typeface="Times New Roman" pitchFamily="18" charset="0"/>
            </a:endParaRPr>
          </a:p>
        </p:txBody>
      </p:sp>
      <p:pic>
        <p:nvPicPr>
          <p:cNvPr id="152578" name="Picture 2"/>
          <p:cNvPicPr>
            <a:picLocks noChangeAspect="1" noChangeArrowheads="1"/>
          </p:cNvPicPr>
          <p:nvPr/>
        </p:nvPicPr>
        <p:blipFill>
          <a:blip r:embed="rId2" cstate="print"/>
          <a:srcRect/>
          <a:stretch>
            <a:fillRect/>
          </a:stretch>
        </p:blipFill>
        <p:spPr bwMode="auto">
          <a:xfrm>
            <a:off x="3563887" y="2420888"/>
            <a:ext cx="2165041" cy="792088"/>
          </a:xfrm>
          <a:prstGeom prst="rect">
            <a:avLst/>
          </a:prstGeom>
          <a:noFill/>
          <a:ln w="9525">
            <a:noFill/>
            <a:miter lim="800000"/>
            <a:headEnd/>
            <a:tailEnd/>
          </a:ln>
        </p:spPr>
      </p:pic>
      <p:pic>
        <p:nvPicPr>
          <p:cNvPr id="3" name="Picture 3"/>
          <p:cNvPicPr>
            <a:picLocks noChangeAspect="1" noChangeArrowheads="1"/>
          </p:cNvPicPr>
          <p:nvPr/>
        </p:nvPicPr>
        <p:blipFill>
          <a:blip r:embed="rId3" cstate="print"/>
          <a:srcRect/>
          <a:stretch>
            <a:fillRect/>
          </a:stretch>
        </p:blipFill>
        <p:spPr bwMode="auto">
          <a:xfrm>
            <a:off x="3707903" y="3212976"/>
            <a:ext cx="1484966" cy="576064"/>
          </a:xfrm>
          <a:prstGeom prst="rect">
            <a:avLst/>
          </a:prstGeom>
          <a:noFill/>
          <a:ln w="9525">
            <a:noFill/>
            <a:miter lim="800000"/>
            <a:headEnd/>
            <a:tailEnd/>
          </a:ln>
        </p:spPr>
      </p:pic>
      <p:sp>
        <p:nvSpPr>
          <p:cNvPr id="18" name="矩形 17"/>
          <p:cNvSpPr/>
          <p:nvPr/>
        </p:nvSpPr>
        <p:spPr>
          <a:xfrm>
            <a:off x="5357184" y="3347700"/>
            <a:ext cx="1375056" cy="369332"/>
          </a:xfrm>
          <a:prstGeom prst="rect">
            <a:avLst/>
          </a:prstGeom>
        </p:spPr>
        <p:txBody>
          <a:bodyPr wrap="square">
            <a:spAutoFit/>
          </a:bodyPr>
          <a:lstStyle/>
          <a:p>
            <a:r>
              <a:rPr lang="en-US" altLang="zh-TW" dirty="0" smtClean="0">
                <a:latin typeface="Times New Roman" pitchFamily="18" charset="0"/>
                <a:cs typeface="Times New Roman" pitchFamily="18" charset="0"/>
              </a:rPr>
              <a:t>(by SVD)</a:t>
            </a:r>
            <a:endParaRPr lang="zh-TW" altLang="en-US" dirty="0">
              <a:latin typeface="Times New Roman" pitchFamily="18" charset="0"/>
              <a:cs typeface="Times New Roman" pitchFamily="18" charset="0"/>
            </a:endParaRPr>
          </a:p>
        </p:txBody>
      </p:sp>
      <p:pic>
        <p:nvPicPr>
          <p:cNvPr id="19" name="圖片 18"/>
          <p:cNvPicPr/>
          <p:nvPr/>
        </p:nvPicPr>
        <p:blipFill>
          <a:blip r:embed="rId4" cstate="print"/>
          <a:srcRect/>
          <a:stretch>
            <a:fillRect/>
          </a:stretch>
        </p:blipFill>
        <p:spPr bwMode="auto">
          <a:xfrm>
            <a:off x="2915816" y="3861048"/>
            <a:ext cx="3816424" cy="2592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02400" y="188640"/>
            <a:ext cx="7890080" cy="1143000"/>
          </a:xfrm>
        </p:spPr>
        <p:txBody>
          <a:bodyPr>
            <a:normAutofit/>
          </a:bodyPr>
          <a:lstStyle/>
          <a:p>
            <a:r>
              <a:rPr lang="en-US" altLang="zh-TW" sz="3200" dirty="0" smtClean="0">
                <a:latin typeface="Times New Roman" pitchFamily="18" charset="0"/>
                <a:cs typeface="Times New Roman" pitchFamily="18" charset="0"/>
              </a:rPr>
              <a:t>Parameter Choice Methods (PCM)</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8</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矩形 14"/>
          <p:cNvSpPr/>
          <p:nvPr/>
        </p:nvSpPr>
        <p:spPr>
          <a:xfrm>
            <a:off x="1043608" y="1331476"/>
            <a:ext cx="5328592" cy="369332"/>
          </a:xfrm>
          <a:prstGeom prst="rect">
            <a:avLst/>
          </a:prstGeom>
        </p:spPr>
        <p:txBody>
          <a:bodyPr wrap="square">
            <a:spAutoFit/>
          </a:bodyPr>
          <a:lstStyle/>
          <a:p>
            <a:pPr algn="just"/>
            <a:r>
              <a:rPr lang="en-US" altLang="zh-TW" b="1" kern="100" dirty="0" smtClean="0">
                <a:latin typeface="Times New Roman"/>
                <a:ea typeface="新細明體"/>
              </a:rPr>
              <a:t>   L-curve method</a:t>
            </a:r>
            <a:endParaRPr lang="zh-TW" altLang="en-US" b="1" dirty="0">
              <a:latin typeface="Times New Roman" pitchFamily="18" charset="0"/>
              <a:cs typeface="Times New Roman" pitchFamily="18" charset="0"/>
            </a:endParaRPr>
          </a:p>
        </p:txBody>
      </p:sp>
      <p:sp>
        <p:nvSpPr>
          <p:cNvPr id="17" name="矩形 16"/>
          <p:cNvSpPr/>
          <p:nvPr/>
        </p:nvSpPr>
        <p:spPr>
          <a:xfrm>
            <a:off x="1331640" y="1844824"/>
            <a:ext cx="6912768" cy="646331"/>
          </a:xfrm>
          <a:prstGeom prst="rect">
            <a:avLst/>
          </a:prstGeom>
        </p:spPr>
        <p:txBody>
          <a:bodyPr wrap="square">
            <a:spAutoFit/>
          </a:bodyPr>
          <a:lstStyle/>
          <a:p>
            <a:pPr algn="just"/>
            <a:r>
              <a:rPr lang="en-US" altLang="zh-TW" kern="100" dirty="0" smtClean="0">
                <a:latin typeface="Times New Roman"/>
                <a:ea typeface="新細明體"/>
              </a:rPr>
              <a:t>In solving an inverse problem, there is generally a tradeoff between the reconstruction error and solution norm.</a:t>
            </a:r>
            <a:endParaRPr lang="zh-TW" altLang="en-US" dirty="0">
              <a:latin typeface="Times New Roman" pitchFamily="18" charset="0"/>
              <a:cs typeface="Times New Roman" pitchFamily="18" charset="0"/>
            </a:endParaRPr>
          </a:p>
        </p:txBody>
      </p:sp>
      <p:sp>
        <p:nvSpPr>
          <p:cNvPr id="20" name="矩形 19"/>
          <p:cNvSpPr/>
          <p:nvPr/>
        </p:nvSpPr>
        <p:spPr>
          <a:xfrm>
            <a:off x="1331640" y="2636912"/>
            <a:ext cx="2210862" cy="369332"/>
          </a:xfrm>
          <a:prstGeom prst="rect">
            <a:avLst/>
          </a:prstGeom>
        </p:spPr>
        <p:txBody>
          <a:bodyPr wrap="none">
            <a:spAutoFit/>
          </a:bodyPr>
          <a:lstStyle/>
          <a:p>
            <a:r>
              <a:rPr lang="en-US" altLang="zh-TW" kern="100" dirty="0" smtClean="0">
                <a:solidFill>
                  <a:srgbClr val="0000FF"/>
                </a:solidFill>
                <a:latin typeface="Times New Roman"/>
                <a:ea typeface="新細明體"/>
              </a:rPr>
              <a:t>Reconstruction</a:t>
            </a:r>
            <a:r>
              <a:rPr lang="en-US" altLang="zh-TW" kern="100" dirty="0" smtClean="0">
                <a:latin typeface="Times New Roman"/>
                <a:ea typeface="新細明體"/>
              </a:rPr>
              <a:t> error :</a:t>
            </a:r>
            <a:endParaRPr lang="zh-TW" altLang="en-US" dirty="0"/>
          </a:p>
        </p:txBody>
      </p:sp>
      <p:pic>
        <p:nvPicPr>
          <p:cNvPr id="22" name="圖片 21"/>
          <p:cNvPicPr/>
          <p:nvPr/>
        </p:nvPicPr>
        <p:blipFill>
          <a:blip r:embed="rId2" cstate="print"/>
          <a:srcRect/>
          <a:stretch>
            <a:fillRect/>
          </a:stretch>
        </p:blipFill>
        <p:spPr bwMode="auto">
          <a:xfrm>
            <a:off x="3563888" y="2682627"/>
            <a:ext cx="1008112" cy="386333"/>
          </a:xfrm>
          <a:prstGeom prst="rect">
            <a:avLst/>
          </a:prstGeom>
          <a:noFill/>
          <a:ln w="9525">
            <a:noFill/>
            <a:miter lim="800000"/>
            <a:headEnd/>
            <a:tailEnd/>
          </a:ln>
        </p:spPr>
      </p:pic>
      <p:pic>
        <p:nvPicPr>
          <p:cNvPr id="23" name="圖片 22"/>
          <p:cNvPicPr/>
          <p:nvPr/>
        </p:nvPicPr>
        <p:blipFill>
          <a:blip r:embed="rId3" cstate="print"/>
          <a:srcRect/>
          <a:stretch>
            <a:fillRect/>
          </a:stretch>
        </p:blipFill>
        <p:spPr bwMode="auto">
          <a:xfrm>
            <a:off x="3592835" y="3140968"/>
            <a:ext cx="691133" cy="432048"/>
          </a:xfrm>
          <a:prstGeom prst="rect">
            <a:avLst/>
          </a:prstGeom>
          <a:noFill/>
          <a:ln w="9525">
            <a:noFill/>
            <a:miter lim="800000"/>
            <a:headEnd/>
            <a:tailEnd/>
          </a:ln>
        </p:spPr>
      </p:pic>
      <p:sp>
        <p:nvSpPr>
          <p:cNvPr id="24" name="矩形 23"/>
          <p:cNvSpPr/>
          <p:nvPr/>
        </p:nvSpPr>
        <p:spPr>
          <a:xfrm>
            <a:off x="1994228" y="3131676"/>
            <a:ext cx="1569660" cy="369332"/>
          </a:xfrm>
          <a:prstGeom prst="rect">
            <a:avLst/>
          </a:prstGeom>
        </p:spPr>
        <p:txBody>
          <a:bodyPr wrap="none">
            <a:spAutoFit/>
          </a:bodyPr>
          <a:lstStyle/>
          <a:p>
            <a:r>
              <a:rPr lang="en-US" altLang="zh-TW" kern="100" dirty="0" smtClean="0">
                <a:solidFill>
                  <a:srgbClr val="0000FF"/>
                </a:solidFill>
                <a:latin typeface="Times New Roman"/>
                <a:ea typeface="新細明體"/>
              </a:rPr>
              <a:t>Solution norm:</a:t>
            </a:r>
            <a:endParaRPr lang="zh-TW" altLang="en-US" dirty="0">
              <a:solidFill>
                <a:srgbClr val="0000FF"/>
              </a:solidFill>
            </a:endParaRPr>
          </a:p>
        </p:txBody>
      </p:sp>
      <p:pic>
        <p:nvPicPr>
          <p:cNvPr id="153602" name="Picture 2"/>
          <p:cNvPicPr>
            <a:picLocks noChangeAspect="1" noChangeArrowheads="1"/>
          </p:cNvPicPr>
          <p:nvPr/>
        </p:nvPicPr>
        <p:blipFill>
          <a:blip r:embed="rId4" cstate="print"/>
          <a:srcRect l="28418" t="36047" r="38360" b="28516"/>
          <a:stretch>
            <a:fillRect/>
          </a:stretch>
        </p:blipFill>
        <p:spPr bwMode="auto">
          <a:xfrm>
            <a:off x="3131840" y="3573016"/>
            <a:ext cx="3690410"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3920" y="0"/>
            <a:ext cx="7890080" cy="1143000"/>
          </a:xfrm>
        </p:spPr>
        <p:txBody>
          <a:bodyPr>
            <a:normAutofit/>
          </a:bodyPr>
          <a:lstStyle/>
          <a:p>
            <a:r>
              <a:rPr lang="en-US" altLang="zh-TW" sz="3200" dirty="0" smtClean="0">
                <a:effectLst/>
                <a:latin typeface="Times New Roman" pitchFamily="18" charset="0"/>
                <a:cs typeface="Times New Roman" pitchFamily="18" charset="0"/>
              </a:rPr>
              <a:t>Multi-channel fast filtering</a:t>
            </a:r>
            <a:endParaRPr lang="zh-TW" altLang="en-US" sz="3200" dirty="0">
              <a:effectLst/>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9</a:t>
            </a:fld>
            <a:endParaRPr lang="zh-TW" altLang="en-US"/>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280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3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13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7" name="矩形 16"/>
          <p:cNvSpPr/>
          <p:nvPr/>
        </p:nvSpPr>
        <p:spPr>
          <a:xfrm>
            <a:off x="1043608" y="5003884"/>
            <a:ext cx="6912768" cy="369332"/>
          </a:xfrm>
          <a:prstGeom prst="rect">
            <a:avLst/>
          </a:prstGeom>
        </p:spPr>
        <p:txBody>
          <a:bodyPr wrap="square">
            <a:spAutoFit/>
          </a:bodyPr>
          <a:lstStyle/>
          <a:p>
            <a:pPr algn="just"/>
            <a:r>
              <a:rPr lang="en-US" altLang="zh-TW" kern="100" dirty="0" smtClean="0">
                <a:latin typeface="Times New Roman"/>
                <a:ea typeface="新細明體"/>
              </a:rPr>
              <a:t>2. SVD of the Hankel matrix</a:t>
            </a:r>
            <a:endParaRPr lang="zh-TW" altLang="en-US" dirty="0">
              <a:latin typeface="Times New Roman" pitchFamily="18" charset="0"/>
              <a:cs typeface="Times New Roman" pitchFamily="18" charset="0"/>
            </a:endParaRPr>
          </a:p>
        </p:txBody>
      </p:sp>
      <p:sp>
        <p:nvSpPr>
          <p:cNvPr id="21" name="矩形 20"/>
          <p:cNvSpPr/>
          <p:nvPr/>
        </p:nvSpPr>
        <p:spPr>
          <a:xfrm>
            <a:off x="1043608" y="1043444"/>
            <a:ext cx="5904656" cy="369332"/>
          </a:xfrm>
          <a:prstGeom prst="rect">
            <a:avLst/>
          </a:prstGeom>
        </p:spPr>
        <p:txBody>
          <a:bodyPr wrap="square">
            <a:spAutoFit/>
          </a:bodyPr>
          <a:lstStyle/>
          <a:p>
            <a:r>
              <a:rPr lang="en-US" altLang="zh-TW" dirty="0" smtClean="0">
                <a:latin typeface="Times New Roman" pitchFamily="18" charset="0"/>
                <a:cs typeface="Times New Roman" pitchFamily="18" charset="0"/>
              </a:rPr>
              <a:t>Impulse response matrix of the inverse filter:</a:t>
            </a:r>
            <a:endParaRPr lang="zh-TW" altLang="en-US" dirty="0">
              <a:latin typeface="Times New Roman" pitchFamily="18" charset="0"/>
              <a:cs typeface="Times New Roman" pitchFamily="18" charset="0"/>
            </a:endParaRPr>
          </a:p>
        </p:txBody>
      </p:sp>
      <p:pic>
        <p:nvPicPr>
          <p:cNvPr id="154627" name="Picture 3"/>
          <p:cNvPicPr>
            <a:picLocks noChangeAspect="1" noChangeArrowheads="1"/>
          </p:cNvPicPr>
          <p:nvPr/>
        </p:nvPicPr>
        <p:blipFill>
          <a:blip r:embed="rId3" cstate="print"/>
          <a:srcRect/>
          <a:stretch>
            <a:fillRect/>
          </a:stretch>
        </p:blipFill>
        <p:spPr bwMode="auto">
          <a:xfrm>
            <a:off x="1331639" y="1556792"/>
            <a:ext cx="4105184" cy="1224136"/>
          </a:xfrm>
          <a:prstGeom prst="rect">
            <a:avLst/>
          </a:prstGeom>
          <a:noFill/>
          <a:ln w="9525">
            <a:noFill/>
            <a:miter lim="800000"/>
            <a:headEnd/>
            <a:tailEnd/>
          </a:ln>
        </p:spPr>
      </p:pic>
      <p:sp>
        <p:nvSpPr>
          <p:cNvPr id="25" name="矩形 24"/>
          <p:cNvSpPr/>
          <p:nvPr/>
        </p:nvSpPr>
        <p:spPr>
          <a:xfrm>
            <a:off x="1043608" y="2924944"/>
            <a:ext cx="5904656" cy="646331"/>
          </a:xfrm>
          <a:prstGeom prst="rect">
            <a:avLst/>
          </a:prstGeom>
        </p:spPr>
        <p:txBody>
          <a:bodyPr wrap="square">
            <a:spAutoFit/>
          </a:bodyPr>
          <a:lstStyle/>
          <a:p>
            <a:r>
              <a:rPr lang="en-US" altLang="zh-TW" b="1" dirty="0" smtClean="0">
                <a:solidFill>
                  <a:srgbClr val="FF0000"/>
                </a:solidFill>
                <a:latin typeface="Times New Roman" pitchFamily="18" charset="0"/>
                <a:cs typeface="Times New Roman" pitchFamily="18" charset="0"/>
              </a:rPr>
              <a:t>Eigensystem Realization Algorithm (ERA)</a:t>
            </a:r>
          </a:p>
          <a:p>
            <a:r>
              <a:rPr lang="en-US" altLang="zh-TW" dirty="0" smtClean="0">
                <a:latin typeface="Times New Roman" pitchFamily="18" charset="0"/>
                <a:cs typeface="Times New Roman" pitchFamily="18" charset="0"/>
              </a:rPr>
              <a:t>1. Form the Hankel matrix from the impulse response matrix</a:t>
            </a:r>
            <a:endParaRPr lang="zh-TW" altLang="en-US" dirty="0">
              <a:latin typeface="Times New Roman" pitchFamily="18" charset="0"/>
              <a:cs typeface="Times New Roman" pitchFamily="18" charset="0"/>
            </a:endParaRPr>
          </a:p>
        </p:txBody>
      </p:sp>
      <p:pic>
        <p:nvPicPr>
          <p:cNvPr id="154628" name="Picture 4"/>
          <p:cNvPicPr>
            <a:picLocks noChangeAspect="1" noChangeArrowheads="1"/>
          </p:cNvPicPr>
          <p:nvPr/>
        </p:nvPicPr>
        <p:blipFill>
          <a:blip r:embed="rId4" cstate="print"/>
          <a:srcRect l="19731" t="53937" r="44094" b="31297"/>
          <a:stretch>
            <a:fillRect/>
          </a:stretch>
        </p:blipFill>
        <p:spPr bwMode="auto">
          <a:xfrm>
            <a:off x="1619672" y="3573016"/>
            <a:ext cx="4704522" cy="1440160"/>
          </a:xfrm>
          <a:prstGeom prst="rect">
            <a:avLst/>
          </a:prstGeom>
          <a:noFill/>
          <a:ln w="9525">
            <a:noFill/>
            <a:miter lim="800000"/>
            <a:headEnd/>
            <a:tailEnd/>
          </a:ln>
        </p:spPr>
      </p:pic>
      <p:graphicFrame>
        <p:nvGraphicFramePr>
          <p:cNvPr id="26" name="物件 25"/>
          <p:cNvGraphicFramePr>
            <a:graphicFrameLocks noChangeAspect="1"/>
          </p:cNvGraphicFramePr>
          <p:nvPr/>
        </p:nvGraphicFramePr>
        <p:xfrm>
          <a:off x="1713384" y="5360640"/>
          <a:ext cx="1490464" cy="372616"/>
        </p:xfrm>
        <a:graphic>
          <a:graphicData uri="http://schemas.openxmlformats.org/presentationml/2006/ole">
            <p:oleObj spid="_x0000_s154629" name="Equation" r:id="rId5" imgW="914400" imgH="228600" progId="Equation.DSMT4">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3672</TotalTime>
  <Words>1417</Words>
  <Application>Microsoft Office PowerPoint</Application>
  <PresentationFormat>如螢幕大小 (4:3)</PresentationFormat>
  <Paragraphs>229</Paragraphs>
  <Slides>38</Slides>
  <Notes>0</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38</vt:i4>
      </vt:variant>
    </vt:vector>
  </HeadingPairs>
  <TitlesOfParts>
    <vt:vector size="40" baseType="lpstr">
      <vt:lpstr>夏至</vt:lpstr>
      <vt:lpstr>Equation</vt:lpstr>
      <vt:lpstr>Acoustic Array  Signal Processing</vt:lpstr>
      <vt:lpstr>Outline</vt:lpstr>
      <vt:lpstr>Inverse filter design</vt:lpstr>
      <vt:lpstr>Inverse filtering by model matching</vt:lpstr>
      <vt:lpstr>Inverse filtering by model matching</vt:lpstr>
      <vt:lpstr>Window design</vt:lpstr>
      <vt:lpstr>Parameter Choice Methods (PCM)</vt:lpstr>
      <vt:lpstr>Parameter Choice Methods (PCM)</vt:lpstr>
      <vt:lpstr>Multi-channel fast filtering</vt:lpstr>
      <vt:lpstr>Multi-channel fast filtering</vt:lpstr>
      <vt:lpstr>The time-domain processing</vt:lpstr>
      <vt:lpstr>The frequency-domain processing</vt:lpstr>
      <vt:lpstr>The frequency-domain processing</vt:lpstr>
      <vt:lpstr>Comparison of filtering approaches</vt:lpstr>
      <vt:lpstr>Comparison of filtering approaches</vt:lpstr>
      <vt:lpstr>Post-processing</vt:lpstr>
      <vt:lpstr>Post-processing</vt:lpstr>
      <vt:lpstr>Post-processing</vt:lpstr>
      <vt:lpstr>Choice of distance of reconstruction &amp; lattice spacing</vt:lpstr>
      <vt:lpstr>Virtual microphone technique: interpolation/extrapolation</vt:lpstr>
      <vt:lpstr>Choice of Retreat Distance (RD)</vt:lpstr>
      <vt:lpstr>Optimization algorithms</vt:lpstr>
      <vt:lpstr>Simulation case: a vibrating spherical baffled piston</vt:lpstr>
      <vt:lpstr>Results</vt:lpstr>
      <vt:lpstr>Optimization of sensor deployment</vt:lpstr>
      <vt:lpstr>Optimization of sensor deployment</vt:lpstr>
      <vt:lpstr>Optimization of sensor deployment</vt:lpstr>
      <vt:lpstr>Optimization of sensor deployment</vt:lpstr>
      <vt:lpstr>Optimization of sensor deployment</vt:lpstr>
      <vt:lpstr>Optimization of sensor deployment</vt:lpstr>
      <vt:lpstr>Optimization of sensor deployment</vt:lpstr>
      <vt:lpstr>System integration and experimental arrangement</vt:lpstr>
      <vt:lpstr>System integration and experimental arrangement</vt:lpstr>
      <vt:lpstr>NAH in non-free field environment</vt:lpstr>
      <vt:lpstr>NAH in non-free field environment</vt:lpstr>
      <vt:lpstr>NAH in non-free field environment</vt:lpstr>
      <vt:lpstr>NAH in non-free field environment</vt:lpstr>
      <vt:lpstr>NAH in non-free field environment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Microphone Array  Signal Processing</dc:title>
  <dc:creator>Bai</dc:creator>
  <cp:lastModifiedBy>Bai</cp:lastModifiedBy>
  <cp:revision>319</cp:revision>
  <dcterms:created xsi:type="dcterms:W3CDTF">2011-06-27T07:17:48Z</dcterms:created>
  <dcterms:modified xsi:type="dcterms:W3CDTF">2011-09-13T06:15:35Z</dcterms:modified>
</cp:coreProperties>
</file>