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s/slide16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s/slide215.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88.xml" ContentType="application/vnd.openxmlformats-officedocument.presentationml.slide+xml"/>
  <Override PartName="/ppt/slides/slide211.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slides/slide191.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217"/>
  </p:notesMasterIdLst>
  <p:sldIdLst>
    <p:sldId id="256" r:id="rId2"/>
    <p:sldId id="258" r:id="rId3"/>
    <p:sldId id="259" r:id="rId4"/>
    <p:sldId id="264" r:id="rId5"/>
    <p:sldId id="265" r:id="rId6"/>
    <p:sldId id="267"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 id="282" r:id="rId22"/>
    <p:sldId id="283" r:id="rId23"/>
    <p:sldId id="284" r:id="rId24"/>
    <p:sldId id="285" r:id="rId25"/>
    <p:sldId id="286" r:id="rId26"/>
    <p:sldId id="287" r:id="rId27"/>
    <p:sldId id="288" r:id="rId28"/>
    <p:sldId id="289" r:id="rId29"/>
    <p:sldId id="290" r:id="rId30"/>
    <p:sldId id="291" r:id="rId31"/>
    <p:sldId id="292" r:id="rId32"/>
    <p:sldId id="293" r:id="rId33"/>
    <p:sldId id="294" r:id="rId34"/>
    <p:sldId id="295" r:id="rId35"/>
    <p:sldId id="296" r:id="rId36"/>
    <p:sldId id="297" r:id="rId37"/>
    <p:sldId id="298" r:id="rId38"/>
    <p:sldId id="299" r:id="rId39"/>
    <p:sldId id="300" r:id="rId40"/>
    <p:sldId id="461" r:id="rId41"/>
    <p:sldId id="463" r:id="rId42"/>
    <p:sldId id="464" r:id="rId43"/>
    <p:sldId id="473"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5" r:id="rId67"/>
    <p:sldId id="326" r:id="rId68"/>
    <p:sldId id="327" r:id="rId69"/>
    <p:sldId id="328" r:id="rId70"/>
    <p:sldId id="329" r:id="rId71"/>
    <p:sldId id="330" r:id="rId72"/>
    <p:sldId id="331" r:id="rId73"/>
    <p:sldId id="332" r:id="rId74"/>
    <p:sldId id="333" r:id="rId75"/>
    <p:sldId id="334" r:id="rId76"/>
    <p:sldId id="335" r:id="rId77"/>
    <p:sldId id="336" r:id="rId78"/>
    <p:sldId id="337" r:id="rId79"/>
    <p:sldId id="338" r:id="rId80"/>
    <p:sldId id="340" r:id="rId81"/>
    <p:sldId id="339" r:id="rId82"/>
    <p:sldId id="341" r:id="rId83"/>
    <p:sldId id="342" r:id="rId84"/>
    <p:sldId id="343" r:id="rId85"/>
    <p:sldId id="344" r:id="rId86"/>
    <p:sldId id="345" r:id="rId87"/>
    <p:sldId id="346" r:id="rId88"/>
    <p:sldId id="347" r:id="rId89"/>
    <p:sldId id="348" r:id="rId90"/>
    <p:sldId id="349" r:id="rId91"/>
    <p:sldId id="350" r:id="rId92"/>
    <p:sldId id="351" r:id="rId93"/>
    <p:sldId id="354" r:id="rId94"/>
    <p:sldId id="355" r:id="rId95"/>
    <p:sldId id="356" r:id="rId96"/>
    <p:sldId id="357" r:id="rId97"/>
    <p:sldId id="358" r:id="rId98"/>
    <p:sldId id="359" r:id="rId99"/>
    <p:sldId id="360" r:id="rId100"/>
    <p:sldId id="361" r:id="rId101"/>
    <p:sldId id="362" r:id="rId102"/>
    <p:sldId id="363" r:id="rId103"/>
    <p:sldId id="364" r:id="rId104"/>
    <p:sldId id="365" r:id="rId105"/>
    <p:sldId id="366" r:id="rId106"/>
    <p:sldId id="367" r:id="rId107"/>
    <p:sldId id="368" r:id="rId108"/>
    <p:sldId id="369" r:id="rId109"/>
    <p:sldId id="370" r:id="rId110"/>
    <p:sldId id="371" r:id="rId111"/>
    <p:sldId id="372" r:id="rId112"/>
    <p:sldId id="373" r:id="rId113"/>
    <p:sldId id="374" r:id="rId114"/>
    <p:sldId id="375" r:id="rId115"/>
    <p:sldId id="376" r:id="rId116"/>
    <p:sldId id="377" r:id="rId117"/>
    <p:sldId id="378" r:id="rId118"/>
    <p:sldId id="379" r:id="rId119"/>
    <p:sldId id="380" r:id="rId120"/>
    <p:sldId id="381" r:id="rId121"/>
    <p:sldId id="382" r:id="rId122"/>
    <p:sldId id="383" r:id="rId123"/>
    <p:sldId id="384" r:id="rId124"/>
    <p:sldId id="385" r:id="rId125"/>
    <p:sldId id="386" r:id="rId126"/>
    <p:sldId id="387" r:id="rId127"/>
    <p:sldId id="388" r:id="rId128"/>
    <p:sldId id="389" r:id="rId129"/>
    <p:sldId id="390" r:id="rId130"/>
    <p:sldId id="391" r:id="rId131"/>
    <p:sldId id="392" r:id="rId132"/>
    <p:sldId id="393" r:id="rId133"/>
    <p:sldId id="394" r:id="rId134"/>
    <p:sldId id="395" r:id="rId135"/>
    <p:sldId id="396" r:id="rId136"/>
    <p:sldId id="397" r:id="rId137"/>
    <p:sldId id="398" r:id="rId138"/>
    <p:sldId id="399" r:id="rId139"/>
    <p:sldId id="400" r:id="rId140"/>
    <p:sldId id="401" r:id="rId141"/>
    <p:sldId id="402" r:id="rId142"/>
    <p:sldId id="403" r:id="rId143"/>
    <p:sldId id="404" r:id="rId144"/>
    <p:sldId id="405" r:id="rId145"/>
    <p:sldId id="406" r:id="rId146"/>
    <p:sldId id="407" r:id="rId147"/>
    <p:sldId id="408" r:id="rId148"/>
    <p:sldId id="409" r:id="rId149"/>
    <p:sldId id="410" r:id="rId150"/>
    <p:sldId id="417" r:id="rId151"/>
    <p:sldId id="418" r:id="rId152"/>
    <p:sldId id="419" r:id="rId153"/>
    <p:sldId id="420" r:id="rId154"/>
    <p:sldId id="421" r:id="rId155"/>
    <p:sldId id="422" r:id="rId156"/>
    <p:sldId id="423" r:id="rId157"/>
    <p:sldId id="474" r:id="rId158"/>
    <p:sldId id="475" r:id="rId159"/>
    <p:sldId id="476" r:id="rId160"/>
    <p:sldId id="477" r:id="rId161"/>
    <p:sldId id="425" r:id="rId162"/>
    <p:sldId id="424" r:id="rId163"/>
    <p:sldId id="480" r:id="rId164"/>
    <p:sldId id="427" r:id="rId165"/>
    <p:sldId id="428" r:id="rId166"/>
    <p:sldId id="429" r:id="rId167"/>
    <p:sldId id="430" r:id="rId168"/>
    <p:sldId id="431" r:id="rId169"/>
    <p:sldId id="432" r:id="rId170"/>
    <p:sldId id="433" r:id="rId171"/>
    <p:sldId id="434" r:id="rId172"/>
    <p:sldId id="435" r:id="rId173"/>
    <p:sldId id="436" r:id="rId174"/>
    <p:sldId id="437" r:id="rId175"/>
    <p:sldId id="442" r:id="rId176"/>
    <p:sldId id="438" r:id="rId177"/>
    <p:sldId id="439" r:id="rId178"/>
    <p:sldId id="440" r:id="rId179"/>
    <p:sldId id="441" r:id="rId180"/>
    <p:sldId id="482" r:id="rId181"/>
    <p:sldId id="483" r:id="rId182"/>
    <p:sldId id="484" r:id="rId183"/>
    <p:sldId id="488" r:id="rId184"/>
    <p:sldId id="485" r:id="rId185"/>
    <p:sldId id="443" r:id="rId186"/>
    <p:sldId id="444" r:id="rId187"/>
    <p:sldId id="445" r:id="rId188"/>
    <p:sldId id="446" r:id="rId189"/>
    <p:sldId id="447" r:id="rId190"/>
    <p:sldId id="448" r:id="rId191"/>
    <p:sldId id="468" r:id="rId192"/>
    <p:sldId id="469" r:id="rId193"/>
    <p:sldId id="470" r:id="rId194"/>
    <p:sldId id="471" r:id="rId195"/>
    <p:sldId id="449" r:id="rId196"/>
    <p:sldId id="479" r:id="rId197"/>
    <p:sldId id="450" r:id="rId198"/>
    <p:sldId id="451" r:id="rId199"/>
    <p:sldId id="465" r:id="rId200"/>
    <p:sldId id="466" r:id="rId201"/>
    <p:sldId id="467" r:id="rId202"/>
    <p:sldId id="452" r:id="rId203"/>
    <p:sldId id="453" r:id="rId204"/>
    <p:sldId id="489" r:id="rId205"/>
    <p:sldId id="454" r:id="rId206"/>
    <p:sldId id="455" r:id="rId207"/>
    <p:sldId id="456" r:id="rId208"/>
    <p:sldId id="478" r:id="rId209"/>
    <p:sldId id="486" r:id="rId210"/>
    <p:sldId id="472" r:id="rId211"/>
    <p:sldId id="457" r:id="rId212"/>
    <p:sldId id="487" r:id="rId213"/>
    <p:sldId id="458" r:id="rId214"/>
    <p:sldId id="459" r:id="rId215"/>
    <p:sldId id="481" r:id="rId216"/>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618"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6" Type="http://schemas.openxmlformats.org/officeDocument/2006/relationships/slide" Target="slides/slide215.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viewProps" Target="viewProps.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tableStyles" Target="tableStyle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 Id="rId4" Type="http://schemas.openxmlformats.org/officeDocument/2006/relationships/image" Target="../media/image21.wmf"/></Relationships>
</file>

<file path=ppt/drawings/_rels/vmlDrawing100.vml.rels><?xml version="1.0" encoding="UTF-8" standalone="yes"?>
<Relationships xmlns="http://schemas.openxmlformats.org/package/2006/relationships"><Relationship Id="rId1" Type="http://schemas.openxmlformats.org/officeDocument/2006/relationships/image" Target="../media/image348.wmf"/></Relationships>
</file>

<file path=ppt/drawings/_rels/vmlDrawing101.vml.rels><?xml version="1.0" encoding="UTF-8" standalone="yes"?>
<Relationships xmlns="http://schemas.openxmlformats.org/package/2006/relationships"><Relationship Id="rId1" Type="http://schemas.openxmlformats.org/officeDocument/2006/relationships/image" Target="../media/image351.wmf"/></Relationships>
</file>

<file path=ppt/drawings/_rels/vmlDrawing102.vml.rels><?xml version="1.0" encoding="UTF-8" standalone="yes"?>
<Relationships xmlns="http://schemas.openxmlformats.org/package/2006/relationships"><Relationship Id="rId2" Type="http://schemas.openxmlformats.org/officeDocument/2006/relationships/image" Target="../media/image354.wmf"/><Relationship Id="rId1" Type="http://schemas.openxmlformats.org/officeDocument/2006/relationships/image" Target="../media/image353.wmf"/></Relationships>
</file>

<file path=ppt/drawings/_rels/vmlDrawing103.vml.rels><?xml version="1.0" encoding="UTF-8" standalone="yes"?>
<Relationships xmlns="http://schemas.openxmlformats.org/package/2006/relationships"><Relationship Id="rId1" Type="http://schemas.openxmlformats.org/officeDocument/2006/relationships/image" Target="../media/image356.wmf"/></Relationships>
</file>

<file path=ppt/drawings/_rels/vmlDrawing104.vml.rels><?xml version="1.0" encoding="UTF-8" standalone="yes"?>
<Relationships xmlns="http://schemas.openxmlformats.org/package/2006/relationships"><Relationship Id="rId1" Type="http://schemas.openxmlformats.org/officeDocument/2006/relationships/image" Target="../media/image357.wmf"/></Relationships>
</file>

<file path=ppt/drawings/_rels/vmlDrawing105.vml.rels><?xml version="1.0" encoding="UTF-8" standalone="yes"?>
<Relationships xmlns="http://schemas.openxmlformats.org/package/2006/relationships"><Relationship Id="rId1" Type="http://schemas.openxmlformats.org/officeDocument/2006/relationships/image" Target="../media/image365.wmf"/></Relationships>
</file>

<file path=ppt/drawings/_rels/vmlDrawing106.vml.rels><?xml version="1.0" encoding="UTF-8" standalone="yes"?>
<Relationships xmlns="http://schemas.openxmlformats.org/package/2006/relationships"><Relationship Id="rId1" Type="http://schemas.openxmlformats.org/officeDocument/2006/relationships/image" Target="../media/image366.wmf"/></Relationships>
</file>

<file path=ppt/drawings/_rels/vmlDrawing107.vml.rels><?xml version="1.0" encoding="UTF-8" standalone="yes"?>
<Relationships xmlns="http://schemas.openxmlformats.org/package/2006/relationships"><Relationship Id="rId1" Type="http://schemas.openxmlformats.org/officeDocument/2006/relationships/image" Target="../media/image368.wmf"/></Relationships>
</file>

<file path=ppt/drawings/_rels/vmlDrawing108.vml.rels><?xml version="1.0" encoding="UTF-8" standalone="yes"?>
<Relationships xmlns="http://schemas.openxmlformats.org/package/2006/relationships"><Relationship Id="rId3" Type="http://schemas.openxmlformats.org/officeDocument/2006/relationships/image" Target="../media/image373.wmf"/><Relationship Id="rId2" Type="http://schemas.openxmlformats.org/officeDocument/2006/relationships/image" Target="../media/image372.wmf"/><Relationship Id="rId1" Type="http://schemas.openxmlformats.org/officeDocument/2006/relationships/image" Target="../media/image371.wmf"/></Relationships>
</file>

<file path=ppt/drawings/_rels/vmlDrawing109.vml.rels><?xml version="1.0" encoding="UTF-8" standalone="yes"?>
<Relationships xmlns="http://schemas.openxmlformats.org/package/2006/relationships"><Relationship Id="rId1" Type="http://schemas.openxmlformats.org/officeDocument/2006/relationships/image" Target="../media/image374.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24.wmf"/><Relationship Id="rId7" Type="http://schemas.openxmlformats.org/officeDocument/2006/relationships/image" Target="../media/image28.wmf"/><Relationship Id="rId2" Type="http://schemas.openxmlformats.org/officeDocument/2006/relationships/image" Target="../media/image23.wmf"/><Relationship Id="rId1" Type="http://schemas.openxmlformats.org/officeDocument/2006/relationships/image" Target="../media/image22.wmf"/><Relationship Id="rId6" Type="http://schemas.openxmlformats.org/officeDocument/2006/relationships/image" Target="../media/image27.wmf"/><Relationship Id="rId5" Type="http://schemas.openxmlformats.org/officeDocument/2006/relationships/image" Target="../media/image26.wmf"/><Relationship Id="rId4" Type="http://schemas.openxmlformats.org/officeDocument/2006/relationships/image" Target="../media/image25.wmf"/></Relationships>
</file>

<file path=ppt/drawings/_rels/vmlDrawing110.vml.rels><?xml version="1.0" encoding="UTF-8" standalone="yes"?>
<Relationships xmlns="http://schemas.openxmlformats.org/package/2006/relationships"><Relationship Id="rId3" Type="http://schemas.openxmlformats.org/officeDocument/2006/relationships/image" Target="../media/image378.wmf"/><Relationship Id="rId2" Type="http://schemas.openxmlformats.org/officeDocument/2006/relationships/image" Target="../media/image377.wmf"/><Relationship Id="rId1" Type="http://schemas.openxmlformats.org/officeDocument/2006/relationships/image" Target="../media/image376.wmf"/></Relationships>
</file>

<file path=ppt/drawings/_rels/vmlDrawing111.vml.rels><?xml version="1.0" encoding="UTF-8" standalone="yes"?>
<Relationships xmlns="http://schemas.openxmlformats.org/package/2006/relationships"><Relationship Id="rId1" Type="http://schemas.openxmlformats.org/officeDocument/2006/relationships/image" Target="../media/image379.wmf"/></Relationships>
</file>

<file path=ppt/drawings/_rels/vmlDrawing112.vml.rels><?xml version="1.0" encoding="UTF-8" standalone="yes"?>
<Relationships xmlns="http://schemas.openxmlformats.org/package/2006/relationships"><Relationship Id="rId1" Type="http://schemas.openxmlformats.org/officeDocument/2006/relationships/image" Target="../media/image384.wmf"/></Relationships>
</file>

<file path=ppt/drawings/_rels/vmlDrawing113.vml.rels><?xml version="1.0" encoding="UTF-8" standalone="yes"?>
<Relationships xmlns="http://schemas.openxmlformats.org/package/2006/relationships"><Relationship Id="rId2" Type="http://schemas.openxmlformats.org/officeDocument/2006/relationships/image" Target="../media/image389.wmf"/><Relationship Id="rId1" Type="http://schemas.openxmlformats.org/officeDocument/2006/relationships/image" Target="../media/image388.wmf"/></Relationships>
</file>

<file path=ppt/drawings/_rels/vmlDrawing114.vml.rels><?xml version="1.0" encoding="UTF-8" standalone="yes"?>
<Relationships xmlns="http://schemas.openxmlformats.org/package/2006/relationships"><Relationship Id="rId2" Type="http://schemas.openxmlformats.org/officeDocument/2006/relationships/image" Target="../media/image393.wmf"/><Relationship Id="rId1" Type="http://schemas.openxmlformats.org/officeDocument/2006/relationships/image" Target="../media/image392.wmf"/></Relationships>
</file>

<file path=ppt/drawings/_rels/vmlDrawing115.vml.rels><?xml version="1.0" encoding="UTF-8" standalone="yes"?>
<Relationships xmlns="http://schemas.openxmlformats.org/package/2006/relationships"><Relationship Id="rId1" Type="http://schemas.openxmlformats.org/officeDocument/2006/relationships/image" Target="../media/image395.wmf"/></Relationships>
</file>

<file path=ppt/drawings/_rels/vmlDrawing116.vml.rels><?xml version="1.0" encoding="UTF-8" standalone="yes"?>
<Relationships xmlns="http://schemas.openxmlformats.org/package/2006/relationships"><Relationship Id="rId3" Type="http://schemas.openxmlformats.org/officeDocument/2006/relationships/image" Target="../media/image399.wmf"/><Relationship Id="rId2" Type="http://schemas.openxmlformats.org/officeDocument/2006/relationships/image" Target="../media/image398.wmf"/><Relationship Id="rId1" Type="http://schemas.openxmlformats.org/officeDocument/2006/relationships/image" Target="../media/image397.wmf"/></Relationships>
</file>

<file path=ppt/drawings/_rels/vmlDrawing117.vml.rels><?xml version="1.0" encoding="UTF-8" standalone="yes"?>
<Relationships xmlns="http://schemas.openxmlformats.org/package/2006/relationships"><Relationship Id="rId3" Type="http://schemas.openxmlformats.org/officeDocument/2006/relationships/image" Target="../media/image405.wmf"/><Relationship Id="rId2" Type="http://schemas.openxmlformats.org/officeDocument/2006/relationships/image" Target="../media/image404.wmf"/><Relationship Id="rId1" Type="http://schemas.openxmlformats.org/officeDocument/2006/relationships/image" Target="../media/image403.wmf"/></Relationships>
</file>

<file path=ppt/drawings/_rels/vmlDrawing118.vml.rels><?xml version="1.0" encoding="UTF-8" standalone="yes"?>
<Relationships xmlns="http://schemas.openxmlformats.org/package/2006/relationships"><Relationship Id="rId3" Type="http://schemas.openxmlformats.org/officeDocument/2006/relationships/image" Target="../media/image408.png"/><Relationship Id="rId2" Type="http://schemas.openxmlformats.org/officeDocument/2006/relationships/image" Target="../media/image407.wmf"/><Relationship Id="rId1" Type="http://schemas.openxmlformats.org/officeDocument/2006/relationships/image" Target="../media/image406.wmf"/><Relationship Id="rId6" Type="http://schemas.openxmlformats.org/officeDocument/2006/relationships/image" Target="../media/image411.wmf"/><Relationship Id="rId5" Type="http://schemas.openxmlformats.org/officeDocument/2006/relationships/image" Target="../media/image410.wmf"/><Relationship Id="rId4" Type="http://schemas.openxmlformats.org/officeDocument/2006/relationships/image" Target="../media/image409.png"/></Relationships>
</file>

<file path=ppt/drawings/_rels/vmlDrawing119.vml.rels><?xml version="1.0" encoding="UTF-8" standalone="yes"?>
<Relationships xmlns="http://schemas.openxmlformats.org/package/2006/relationships"><Relationship Id="rId2" Type="http://schemas.openxmlformats.org/officeDocument/2006/relationships/image" Target="../media/image413.wmf"/><Relationship Id="rId1" Type="http://schemas.openxmlformats.org/officeDocument/2006/relationships/image" Target="../media/image412.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120.vml.rels><?xml version="1.0" encoding="UTF-8" standalone="yes"?>
<Relationships xmlns="http://schemas.openxmlformats.org/package/2006/relationships"><Relationship Id="rId2" Type="http://schemas.openxmlformats.org/officeDocument/2006/relationships/image" Target="../media/image415.wmf"/><Relationship Id="rId1" Type="http://schemas.openxmlformats.org/officeDocument/2006/relationships/image" Target="../media/image414.wmf"/></Relationships>
</file>

<file path=ppt/drawings/_rels/vmlDrawing121.vml.rels><?xml version="1.0" encoding="UTF-8" standalone="yes"?>
<Relationships xmlns="http://schemas.openxmlformats.org/package/2006/relationships"><Relationship Id="rId1" Type="http://schemas.openxmlformats.org/officeDocument/2006/relationships/image" Target="../media/image416.wmf"/></Relationships>
</file>

<file path=ppt/drawings/_rels/vmlDrawing122.vml.rels><?xml version="1.0" encoding="UTF-8" standalone="yes"?>
<Relationships xmlns="http://schemas.openxmlformats.org/package/2006/relationships"><Relationship Id="rId1" Type="http://schemas.openxmlformats.org/officeDocument/2006/relationships/image" Target="../media/image417.wmf"/></Relationships>
</file>

<file path=ppt/drawings/_rels/vmlDrawing123.vml.rels><?xml version="1.0" encoding="UTF-8" standalone="yes"?>
<Relationships xmlns="http://schemas.openxmlformats.org/package/2006/relationships"><Relationship Id="rId1" Type="http://schemas.openxmlformats.org/officeDocument/2006/relationships/image" Target="../media/image418.wmf"/></Relationships>
</file>

<file path=ppt/drawings/_rels/vmlDrawing124.vml.rels><?xml version="1.0" encoding="UTF-8" standalone="yes"?>
<Relationships xmlns="http://schemas.openxmlformats.org/package/2006/relationships"><Relationship Id="rId3" Type="http://schemas.openxmlformats.org/officeDocument/2006/relationships/image" Target="../media/image421.wmf"/><Relationship Id="rId2" Type="http://schemas.openxmlformats.org/officeDocument/2006/relationships/image" Target="../media/image420.wmf"/><Relationship Id="rId1" Type="http://schemas.openxmlformats.org/officeDocument/2006/relationships/image" Target="../media/image419.wmf"/></Relationships>
</file>

<file path=ppt/drawings/_rels/vmlDrawing125.vml.rels><?xml version="1.0" encoding="UTF-8" standalone="yes"?>
<Relationships xmlns="http://schemas.openxmlformats.org/package/2006/relationships"><Relationship Id="rId1" Type="http://schemas.openxmlformats.org/officeDocument/2006/relationships/image" Target="../media/image422.png"/></Relationships>
</file>

<file path=ppt/drawings/_rels/vmlDrawing126.vml.rels><?xml version="1.0" encoding="UTF-8" standalone="yes"?>
<Relationships xmlns="http://schemas.openxmlformats.org/package/2006/relationships"><Relationship Id="rId2" Type="http://schemas.openxmlformats.org/officeDocument/2006/relationships/image" Target="../media/image426.wmf"/><Relationship Id="rId1" Type="http://schemas.openxmlformats.org/officeDocument/2006/relationships/image" Target="../media/image425.wmf"/></Relationships>
</file>

<file path=ppt/drawings/_rels/vmlDrawing127.vml.rels><?xml version="1.0" encoding="UTF-8" standalone="yes"?>
<Relationships xmlns="http://schemas.openxmlformats.org/package/2006/relationships"><Relationship Id="rId3" Type="http://schemas.openxmlformats.org/officeDocument/2006/relationships/image" Target="../media/image430.wmf"/><Relationship Id="rId2" Type="http://schemas.openxmlformats.org/officeDocument/2006/relationships/image" Target="../media/image429.wmf"/><Relationship Id="rId1" Type="http://schemas.openxmlformats.org/officeDocument/2006/relationships/image" Target="../media/image428.wmf"/><Relationship Id="rId4" Type="http://schemas.openxmlformats.org/officeDocument/2006/relationships/image" Target="../media/image431.wmf"/></Relationships>
</file>

<file path=ppt/drawings/_rels/vmlDrawing128.vml.rels><?xml version="1.0" encoding="UTF-8" standalone="yes"?>
<Relationships xmlns="http://schemas.openxmlformats.org/package/2006/relationships"><Relationship Id="rId1" Type="http://schemas.openxmlformats.org/officeDocument/2006/relationships/image" Target="../media/image432.wmf"/></Relationships>
</file>

<file path=ppt/drawings/_rels/vmlDrawing129.vml.rels><?xml version="1.0" encoding="UTF-8" standalone="yes"?>
<Relationships xmlns="http://schemas.openxmlformats.org/package/2006/relationships"><Relationship Id="rId1" Type="http://schemas.openxmlformats.org/officeDocument/2006/relationships/image" Target="../media/image433.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5" Type="http://schemas.openxmlformats.org/officeDocument/2006/relationships/image" Target="../media/image35.wmf"/><Relationship Id="rId4" Type="http://schemas.openxmlformats.org/officeDocument/2006/relationships/image" Target="../media/image34.wmf"/></Relationships>
</file>

<file path=ppt/drawings/_rels/vmlDrawing130.vml.rels><?xml version="1.0" encoding="UTF-8" standalone="yes"?>
<Relationships xmlns="http://schemas.openxmlformats.org/package/2006/relationships"><Relationship Id="rId2" Type="http://schemas.openxmlformats.org/officeDocument/2006/relationships/image" Target="../media/image435.wmf"/><Relationship Id="rId1" Type="http://schemas.openxmlformats.org/officeDocument/2006/relationships/image" Target="../media/image434.wmf"/></Relationships>
</file>

<file path=ppt/drawings/_rels/vmlDrawing131.vml.rels><?xml version="1.0" encoding="UTF-8" standalone="yes"?>
<Relationships xmlns="http://schemas.openxmlformats.org/package/2006/relationships"><Relationship Id="rId2" Type="http://schemas.openxmlformats.org/officeDocument/2006/relationships/image" Target="../media/image438.wmf"/><Relationship Id="rId1" Type="http://schemas.openxmlformats.org/officeDocument/2006/relationships/image" Target="../media/image437.wmf"/></Relationships>
</file>

<file path=ppt/drawings/_rels/vmlDrawing132.vml.rels><?xml version="1.0" encoding="UTF-8" standalone="yes"?>
<Relationships xmlns="http://schemas.openxmlformats.org/package/2006/relationships"><Relationship Id="rId3" Type="http://schemas.openxmlformats.org/officeDocument/2006/relationships/image" Target="../media/image441.wmf"/><Relationship Id="rId2" Type="http://schemas.openxmlformats.org/officeDocument/2006/relationships/image" Target="../media/image440.wmf"/><Relationship Id="rId1" Type="http://schemas.openxmlformats.org/officeDocument/2006/relationships/image" Target="../media/image439.wmf"/><Relationship Id="rId6" Type="http://schemas.openxmlformats.org/officeDocument/2006/relationships/image" Target="../media/image444.wmf"/><Relationship Id="rId5" Type="http://schemas.openxmlformats.org/officeDocument/2006/relationships/image" Target="../media/image443.wmf"/><Relationship Id="rId4" Type="http://schemas.openxmlformats.org/officeDocument/2006/relationships/image" Target="../media/image442.wmf"/></Relationships>
</file>

<file path=ppt/drawings/_rels/vmlDrawing133.vml.rels><?xml version="1.0" encoding="UTF-8" standalone="yes"?>
<Relationships xmlns="http://schemas.openxmlformats.org/package/2006/relationships"><Relationship Id="rId2" Type="http://schemas.openxmlformats.org/officeDocument/2006/relationships/image" Target="../media/image446.wmf"/><Relationship Id="rId1" Type="http://schemas.openxmlformats.org/officeDocument/2006/relationships/image" Target="../media/image445.wmf"/></Relationships>
</file>

<file path=ppt/drawings/_rels/vmlDrawing134.vml.rels><?xml version="1.0" encoding="UTF-8" standalone="yes"?>
<Relationships xmlns="http://schemas.openxmlformats.org/package/2006/relationships"><Relationship Id="rId3" Type="http://schemas.openxmlformats.org/officeDocument/2006/relationships/image" Target="../media/image449.wmf"/><Relationship Id="rId2" Type="http://schemas.openxmlformats.org/officeDocument/2006/relationships/image" Target="../media/image448.wmf"/><Relationship Id="rId1" Type="http://schemas.openxmlformats.org/officeDocument/2006/relationships/image" Target="../media/image447.wmf"/></Relationships>
</file>

<file path=ppt/drawings/_rels/vmlDrawing135.vml.rels><?xml version="1.0" encoding="UTF-8" standalone="yes"?>
<Relationships xmlns="http://schemas.openxmlformats.org/package/2006/relationships"><Relationship Id="rId1" Type="http://schemas.openxmlformats.org/officeDocument/2006/relationships/image" Target="../media/image450.wmf"/></Relationships>
</file>

<file path=ppt/drawings/_rels/vmlDrawing136.vml.rels><?xml version="1.0" encoding="UTF-8" standalone="yes"?>
<Relationships xmlns="http://schemas.openxmlformats.org/package/2006/relationships"><Relationship Id="rId3" Type="http://schemas.openxmlformats.org/officeDocument/2006/relationships/image" Target="../media/image454.wmf"/><Relationship Id="rId2" Type="http://schemas.openxmlformats.org/officeDocument/2006/relationships/image" Target="../media/image453.wmf"/><Relationship Id="rId1" Type="http://schemas.openxmlformats.org/officeDocument/2006/relationships/image" Target="../media/image452.wmf"/><Relationship Id="rId4" Type="http://schemas.openxmlformats.org/officeDocument/2006/relationships/image" Target="../media/image455.wmf"/></Relationships>
</file>

<file path=ppt/drawings/_rels/vmlDrawing137.vml.rels><?xml version="1.0" encoding="UTF-8" standalone="yes"?>
<Relationships xmlns="http://schemas.openxmlformats.org/package/2006/relationships"><Relationship Id="rId1" Type="http://schemas.openxmlformats.org/officeDocument/2006/relationships/image" Target="../media/image456.wmf"/></Relationships>
</file>

<file path=ppt/drawings/_rels/vmlDrawing138.vml.rels><?xml version="1.0" encoding="UTF-8" standalone="yes"?>
<Relationships xmlns="http://schemas.openxmlformats.org/package/2006/relationships"><Relationship Id="rId3" Type="http://schemas.openxmlformats.org/officeDocument/2006/relationships/image" Target="../media/image460.wmf"/><Relationship Id="rId2" Type="http://schemas.openxmlformats.org/officeDocument/2006/relationships/image" Target="../media/image459.wmf"/><Relationship Id="rId1" Type="http://schemas.openxmlformats.org/officeDocument/2006/relationships/image" Target="../media/image458.wmf"/></Relationships>
</file>

<file path=ppt/drawings/_rels/vmlDrawing139.vml.rels><?xml version="1.0" encoding="UTF-8" standalone="yes"?>
<Relationships xmlns="http://schemas.openxmlformats.org/package/2006/relationships"><Relationship Id="rId2" Type="http://schemas.openxmlformats.org/officeDocument/2006/relationships/image" Target="../media/image463.wmf"/><Relationship Id="rId1" Type="http://schemas.openxmlformats.org/officeDocument/2006/relationships/image" Target="../media/image462.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6.wmf"/></Relationships>
</file>

<file path=ppt/drawings/_rels/vmlDrawing140.vml.rels><?xml version="1.0" encoding="UTF-8" standalone="yes"?>
<Relationships xmlns="http://schemas.openxmlformats.org/package/2006/relationships"><Relationship Id="rId3" Type="http://schemas.openxmlformats.org/officeDocument/2006/relationships/image" Target="../media/image466.wmf"/><Relationship Id="rId2" Type="http://schemas.openxmlformats.org/officeDocument/2006/relationships/image" Target="../media/image465.wmf"/><Relationship Id="rId1" Type="http://schemas.openxmlformats.org/officeDocument/2006/relationships/image" Target="../media/image464.wmf"/></Relationships>
</file>

<file path=ppt/drawings/_rels/vmlDrawing141.vml.rels><?xml version="1.0" encoding="UTF-8" standalone="yes"?>
<Relationships xmlns="http://schemas.openxmlformats.org/package/2006/relationships"><Relationship Id="rId3" Type="http://schemas.openxmlformats.org/officeDocument/2006/relationships/image" Target="../media/image469.wmf"/><Relationship Id="rId2" Type="http://schemas.openxmlformats.org/officeDocument/2006/relationships/image" Target="../media/image468.wmf"/><Relationship Id="rId1" Type="http://schemas.openxmlformats.org/officeDocument/2006/relationships/image" Target="../media/image467.wmf"/></Relationships>
</file>

<file path=ppt/drawings/_rels/vmlDrawing142.vml.rels><?xml version="1.0" encoding="UTF-8" standalone="yes"?>
<Relationships xmlns="http://schemas.openxmlformats.org/package/2006/relationships"><Relationship Id="rId2" Type="http://schemas.openxmlformats.org/officeDocument/2006/relationships/image" Target="../media/image471.wmf"/><Relationship Id="rId1" Type="http://schemas.openxmlformats.org/officeDocument/2006/relationships/image" Target="../media/image470.wmf"/></Relationships>
</file>

<file path=ppt/drawings/_rels/vmlDrawing143.vml.rels><?xml version="1.0" encoding="UTF-8" standalone="yes"?>
<Relationships xmlns="http://schemas.openxmlformats.org/package/2006/relationships"><Relationship Id="rId1" Type="http://schemas.openxmlformats.org/officeDocument/2006/relationships/image" Target="../media/image472.wmf"/></Relationships>
</file>

<file path=ppt/drawings/_rels/vmlDrawing144.vml.rels><?xml version="1.0" encoding="UTF-8" standalone="yes"?>
<Relationships xmlns="http://schemas.openxmlformats.org/package/2006/relationships"><Relationship Id="rId1" Type="http://schemas.openxmlformats.org/officeDocument/2006/relationships/image" Target="../media/image474.wmf"/></Relationships>
</file>

<file path=ppt/drawings/_rels/vmlDrawing145.vml.rels><?xml version="1.0" encoding="UTF-8" standalone="yes"?>
<Relationships xmlns="http://schemas.openxmlformats.org/package/2006/relationships"><Relationship Id="rId3" Type="http://schemas.openxmlformats.org/officeDocument/2006/relationships/image" Target="../media/image481.wmf"/><Relationship Id="rId2" Type="http://schemas.openxmlformats.org/officeDocument/2006/relationships/image" Target="../media/image480.wmf"/><Relationship Id="rId1" Type="http://schemas.openxmlformats.org/officeDocument/2006/relationships/image" Target="../media/image479.wmf"/><Relationship Id="rId4" Type="http://schemas.openxmlformats.org/officeDocument/2006/relationships/image" Target="../media/image482.wmf"/></Relationships>
</file>

<file path=ppt/drawings/_rels/vmlDrawing146.vml.rels><?xml version="1.0" encoding="UTF-8" standalone="yes"?>
<Relationships xmlns="http://schemas.openxmlformats.org/package/2006/relationships"><Relationship Id="rId3" Type="http://schemas.openxmlformats.org/officeDocument/2006/relationships/image" Target="../media/image485.wmf"/><Relationship Id="rId2" Type="http://schemas.openxmlformats.org/officeDocument/2006/relationships/image" Target="../media/image484.wmf"/><Relationship Id="rId1" Type="http://schemas.openxmlformats.org/officeDocument/2006/relationships/image" Target="../media/image483.wmf"/><Relationship Id="rId4" Type="http://schemas.openxmlformats.org/officeDocument/2006/relationships/image" Target="../media/image486.wmf"/></Relationships>
</file>

<file path=ppt/drawings/_rels/vmlDrawing147.vml.rels><?xml version="1.0" encoding="UTF-8" standalone="yes"?>
<Relationships xmlns="http://schemas.openxmlformats.org/package/2006/relationships"><Relationship Id="rId3" Type="http://schemas.openxmlformats.org/officeDocument/2006/relationships/image" Target="../media/image490.wmf"/><Relationship Id="rId2" Type="http://schemas.openxmlformats.org/officeDocument/2006/relationships/image" Target="../media/image489.wmf"/><Relationship Id="rId1" Type="http://schemas.openxmlformats.org/officeDocument/2006/relationships/image" Target="../media/image488.wmf"/></Relationships>
</file>

<file path=ppt/drawings/_rels/vmlDrawing148.vml.rels><?xml version="1.0" encoding="UTF-8" standalone="yes"?>
<Relationships xmlns="http://schemas.openxmlformats.org/package/2006/relationships"><Relationship Id="rId2" Type="http://schemas.openxmlformats.org/officeDocument/2006/relationships/image" Target="../media/image492.wmf"/><Relationship Id="rId1" Type="http://schemas.openxmlformats.org/officeDocument/2006/relationships/image" Target="../media/image491.wmf"/></Relationships>
</file>

<file path=ppt/drawings/_rels/vmlDrawing149.vml.rels><?xml version="1.0" encoding="UTF-8" standalone="yes"?>
<Relationships xmlns="http://schemas.openxmlformats.org/package/2006/relationships"><Relationship Id="rId3" Type="http://schemas.openxmlformats.org/officeDocument/2006/relationships/image" Target="../media/image496.wmf"/><Relationship Id="rId2" Type="http://schemas.openxmlformats.org/officeDocument/2006/relationships/image" Target="../media/image495.wmf"/><Relationship Id="rId1" Type="http://schemas.openxmlformats.org/officeDocument/2006/relationships/image" Target="../media/image494.wmf"/><Relationship Id="rId6" Type="http://schemas.openxmlformats.org/officeDocument/2006/relationships/image" Target="../media/image499.wmf"/><Relationship Id="rId5" Type="http://schemas.openxmlformats.org/officeDocument/2006/relationships/image" Target="../media/image498.wmf"/><Relationship Id="rId4" Type="http://schemas.openxmlformats.org/officeDocument/2006/relationships/image" Target="../media/image497.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150.vml.rels><?xml version="1.0" encoding="UTF-8" standalone="yes"?>
<Relationships xmlns="http://schemas.openxmlformats.org/package/2006/relationships"><Relationship Id="rId3" Type="http://schemas.openxmlformats.org/officeDocument/2006/relationships/image" Target="../media/image503.wmf"/><Relationship Id="rId2" Type="http://schemas.openxmlformats.org/officeDocument/2006/relationships/image" Target="../media/image502.wmf"/><Relationship Id="rId1" Type="http://schemas.openxmlformats.org/officeDocument/2006/relationships/image" Target="../media/image501.wmf"/></Relationships>
</file>

<file path=ppt/drawings/_rels/vmlDrawing151.vml.rels><?xml version="1.0" encoding="UTF-8" standalone="yes"?>
<Relationships xmlns="http://schemas.openxmlformats.org/package/2006/relationships"><Relationship Id="rId3" Type="http://schemas.openxmlformats.org/officeDocument/2006/relationships/image" Target="../media/image506.wmf"/><Relationship Id="rId2" Type="http://schemas.openxmlformats.org/officeDocument/2006/relationships/image" Target="../media/image505.wmf"/><Relationship Id="rId1" Type="http://schemas.openxmlformats.org/officeDocument/2006/relationships/image" Target="../media/image504.wmf"/></Relationships>
</file>

<file path=ppt/drawings/_rels/vmlDrawing152.vml.rels><?xml version="1.0" encoding="UTF-8" standalone="yes"?>
<Relationships xmlns="http://schemas.openxmlformats.org/package/2006/relationships"><Relationship Id="rId1" Type="http://schemas.openxmlformats.org/officeDocument/2006/relationships/image" Target="../media/image509.wmf"/></Relationships>
</file>

<file path=ppt/drawings/_rels/vmlDrawing153.vml.rels><?xml version="1.0" encoding="UTF-8" standalone="yes"?>
<Relationships xmlns="http://schemas.openxmlformats.org/package/2006/relationships"><Relationship Id="rId2" Type="http://schemas.openxmlformats.org/officeDocument/2006/relationships/image" Target="../media/image514.wmf"/><Relationship Id="rId1" Type="http://schemas.openxmlformats.org/officeDocument/2006/relationships/image" Target="../media/image513.wmf"/></Relationships>
</file>

<file path=ppt/drawings/_rels/vmlDrawing154.vml.rels><?xml version="1.0" encoding="UTF-8" standalone="yes"?>
<Relationships xmlns="http://schemas.openxmlformats.org/package/2006/relationships"><Relationship Id="rId1" Type="http://schemas.openxmlformats.org/officeDocument/2006/relationships/image" Target="../media/image521.wmf"/></Relationships>
</file>

<file path=ppt/drawings/_rels/vmlDrawing155.vml.rels><?xml version="1.0" encoding="UTF-8" standalone="yes"?>
<Relationships xmlns="http://schemas.openxmlformats.org/package/2006/relationships"><Relationship Id="rId1" Type="http://schemas.openxmlformats.org/officeDocument/2006/relationships/image" Target="../media/image522.wmf"/></Relationships>
</file>

<file path=ppt/drawings/_rels/vmlDrawing156.vml.rels><?xml version="1.0" encoding="UTF-8" standalone="yes"?>
<Relationships xmlns="http://schemas.openxmlformats.org/package/2006/relationships"><Relationship Id="rId3" Type="http://schemas.openxmlformats.org/officeDocument/2006/relationships/image" Target="../media/image527.wmf"/><Relationship Id="rId2" Type="http://schemas.openxmlformats.org/officeDocument/2006/relationships/image" Target="../media/image526.wmf"/><Relationship Id="rId1" Type="http://schemas.openxmlformats.org/officeDocument/2006/relationships/image" Target="../media/image525.wmf"/></Relationships>
</file>

<file path=ppt/drawings/_rels/vmlDrawing157.vml.rels><?xml version="1.0" encoding="UTF-8" standalone="yes"?>
<Relationships xmlns="http://schemas.openxmlformats.org/package/2006/relationships"><Relationship Id="rId1" Type="http://schemas.openxmlformats.org/officeDocument/2006/relationships/image" Target="../media/image528.wmf"/></Relationships>
</file>

<file path=ppt/drawings/_rels/vmlDrawing158.vml.rels><?xml version="1.0" encoding="UTF-8" standalone="yes"?>
<Relationships xmlns="http://schemas.openxmlformats.org/package/2006/relationships"><Relationship Id="rId8" Type="http://schemas.openxmlformats.org/officeDocument/2006/relationships/image" Target="../media/image546.wmf"/><Relationship Id="rId13" Type="http://schemas.openxmlformats.org/officeDocument/2006/relationships/image" Target="../media/image551.wmf"/><Relationship Id="rId3" Type="http://schemas.openxmlformats.org/officeDocument/2006/relationships/image" Target="../media/image541.wmf"/><Relationship Id="rId7" Type="http://schemas.openxmlformats.org/officeDocument/2006/relationships/image" Target="../media/image545.wmf"/><Relationship Id="rId12" Type="http://schemas.openxmlformats.org/officeDocument/2006/relationships/image" Target="../media/image550.wmf"/><Relationship Id="rId2" Type="http://schemas.openxmlformats.org/officeDocument/2006/relationships/image" Target="../media/image540.wmf"/><Relationship Id="rId1" Type="http://schemas.openxmlformats.org/officeDocument/2006/relationships/image" Target="../media/image539.wmf"/><Relationship Id="rId6" Type="http://schemas.openxmlformats.org/officeDocument/2006/relationships/image" Target="../media/image544.wmf"/><Relationship Id="rId11" Type="http://schemas.openxmlformats.org/officeDocument/2006/relationships/image" Target="../media/image549.wmf"/><Relationship Id="rId5" Type="http://schemas.openxmlformats.org/officeDocument/2006/relationships/image" Target="../media/image543.wmf"/><Relationship Id="rId15" Type="http://schemas.openxmlformats.org/officeDocument/2006/relationships/image" Target="../media/image553.wmf"/><Relationship Id="rId10" Type="http://schemas.openxmlformats.org/officeDocument/2006/relationships/image" Target="../media/image548.wmf"/><Relationship Id="rId4" Type="http://schemas.openxmlformats.org/officeDocument/2006/relationships/image" Target="../media/image542.wmf"/><Relationship Id="rId9" Type="http://schemas.openxmlformats.org/officeDocument/2006/relationships/image" Target="../media/image547.wmf"/><Relationship Id="rId14" Type="http://schemas.openxmlformats.org/officeDocument/2006/relationships/image" Target="../media/image552.wmf"/></Relationships>
</file>

<file path=ppt/drawings/_rels/vmlDrawing159.vml.rels><?xml version="1.0" encoding="UTF-8" standalone="yes"?>
<Relationships xmlns="http://schemas.openxmlformats.org/package/2006/relationships"><Relationship Id="rId3" Type="http://schemas.openxmlformats.org/officeDocument/2006/relationships/image" Target="../media/image556.wmf"/><Relationship Id="rId2" Type="http://schemas.openxmlformats.org/officeDocument/2006/relationships/image" Target="../media/image555.wmf"/><Relationship Id="rId1" Type="http://schemas.openxmlformats.org/officeDocument/2006/relationships/image" Target="../media/image554.wmf"/><Relationship Id="rId5" Type="http://schemas.openxmlformats.org/officeDocument/2006/relationships/image" Target="../media/image558.wmf"/><Relationship Id="rId4" Type="http://schemas.openxmlformats.org/officeDocument/2006/relationships/image" Target="../media/image557.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image" Target="../media/image43.wmf"/><Relationship Id="rId4" Type="http://schemas.openxmlformats.org/officeDocument/2006/relationships/image" Target="../media/image46.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22.vml.rels><?xml version="1.0" encoding="UTF-8" standalone="yes"?>
<Relationships xmlns="http://schemas.openxmlformats.org/package/2006/relationships"><Relationship Id="rId8" Type="http://schemas.openxmlformats.org/officeDocument/2006/relationships/image" Target="../media/image55.wmf"/><Relationship Id="rId13" Type="http://schemas.openxmlformats.org/officeDocument/2006/relationships/image" Target="../media/image60.wmf"/><Relationship Id="rId18" Type="http://schemas.openxmlformats.org/officeDocument/2006/relationships/image" Target="../media/image65.wmf"/><Relationship Id="rId3" Type="http://schemas.openxmlformats.org/officeDocument/2006/relationships/image" Target="../media/image50.wmf"/><Relationship Id="rId7" Type="http://schemas.openxmlformats.org/officeDocument/2006/relationships/image" Target="../media/image54.wmf"/><Relationship Id="rId12" Type="http://schemas.openxmlformats.org/officeDocument/2006/relationships/image" Target="../media/image59.wmf"/><Relationship Id="rId17" Type="http://schemas.openxmlformats.org/officeDocument/2006/relationships/image" Target="../media/image64.wmf"/><Relationship Id="rId2" Type="http://schemas.openxmlformats.org/officeDocument/2006/relationships/image" Target="../media/image49.wmf"/><Relationship Id="rId16" Type="http://schemas.openxmlformats.org/officeDocument/2006/relationships/image" Target="../media/image63.wmf"/><Relationship Id="rId20" Type="http://schemas.openxmlformats.org/officeDocument/2006/relationships/image" Target="../media/image67.wmf"/><Relationship Id="rId1" Type="http://schemas.openxmlformats.org/officeDocument/2006/relationships/image" Target="../media/image48.wmf"/><Relationship Id="rId6" Type="http://schemas.openxmlformats.org/officeDocument/2006/relationships/image" Target="../media/image53.wmf"/><Relationship Id="rId11" Type="http://schemas.openxmlformats.org/officeDocument/2006/relationships/image" Target="../media/image58.wmf"/><Relationship Id="rId5" Type="http://schemas.openxmlformats.org/officeDocument/2006/relationships/image" Target="../media/image52.wmf"/><Relationship Id="rId15" Type="http://schemas.openxmlformats.org/officeDocument/2006/relationships/image" Target="../media/image62.wmf"/><Relationship Id="rId10" Type="http://schemas.openxmlformats.org/officeDocument/2006/relationships/image" Target="../media/image57.wmf"/><Relationship Id="rId19" Type="http://schemas.openxmlformats.org/officeDocument/2006/relationships/image" Target="../media/image66.wmf"/><Relationship Id="rId4" Type="http://schemas.openxmlformats.org/officeDocument/2006/relationships/image" Target="../media/image51.wmf"/><Relationship Id="rId9" Type="http://schemas.openxmlformats.org/officeDocument/2006/relationships/image" Target="../media/image56.wmf"/><Relationship Id="rId14" Type="http://schemas.openxmlformats.org/officeDocument/2006/relationships/image" Target="../media/image61.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68.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72.wmf"/><Relationship Id="rId2" Type="http://schemas.openxmlformats.org/officeDocument/2006/relationships/image" Target="../media/image71.wmf"/><Relationship Id="rId1" Type="http://schemas.openxmlformats.org/officeDocument/2006/relationships/image" Target="../media/image70.wmf"/><Relationship Id="rId6" Type="http://schemas.openxmlformats.org/officeDocument/2006/relationships/image" Target="../media/image75.wmf"/><Relationship Id="rId5" Type="http://schemas.openxmlformats.org/officeDocument/2006/relationships/image" Target="../media/image74.wmf"/><Relationship Id="rId4" Type="http://schemas.openxmlformats.org/officeDocument/2006/relationships/image" Target="../media/image73.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76.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79.wmf"/><Relationship Id="rId2" Type="http://schemas.openxmlformats.org/officeDocument/2006/relationships/image" Target="../media/image78.wmf"/><Relationship Id="rId1" Type="http://schemas.openxmlformats.org/officeDocument/2006/relationships/image" Target="../media/image77.wmf"/><Relationship Id="rId4" Type="http://schemas.openxmlformats.org/officeDocument/2006/relationships/image" Target="../media/image80.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81.w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83.wmf"/><Relationship Id="rId1" Type="http://schemas.openxmlformats.org/officeDocument/2006/relationships/image" Target="../media/image82.w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85.wmf"/><Relationship Id="rId1" Type="http://schemas.openxmlformats.org/officeDocument/2006/relationships/image" Target="../media/image8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5" Type="http://schemas.openxmlformats.org/officeDocument/2006/relationships/image" Target="../media/image10.wmf"/><Relationship Id="rId4" Type="http://schemas.openxmlformats.org/officeDocument/2006/relationships/image" Target="../media/image9.wmf"/></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87.wmf"/><Relationship Id="rId1" Type="http://schemas.openxmlformats.org/officeDocument/2006/relationships/image" Target="../media/image86.wmf"/></Relationships>
</file>

<file path=ppt/drawings/_rels/vmlDrawing31.vml.rels><?xml version="1.0" encoding="UTF-8" standalone="yes"?>
<Relationships xmlns="http://schemas.openxmlformats.org/package/2006/relationships"><Relationship Id="rId8" Type="http://schemas.openxmlformats.org/officeDocument/2006/relationships/image" Target="../media/image95.wmf"/><Relationship Id="rId13" Type="http://schemas.openxmlformats.org/officeDocument/2006/relationships/image" Target="../media/image100.wmf"/><Relationship Id="rId18" Type="http://schemas.openxmlformats.org/officeDocument/2006/relationships/image" Target="../media/image105.wmf"/><Relationship Id="rId3" Type="http://schemas.openxmlformats.org/officeDocument/2006/relationships/image" Target="../media/image90.wmf"/><Relationship Id="rId7" Type="http://schemas.openxmlformats.org/officeDocument/2006/relationships/image" Target="../media/image94.wmf"/><Relationship Id="rId12" Type="http://schemas.openxmlformats.org/officeDocument/2006/relationships/image" Target="../media/image99.wmf"/><Relationship Id="rId17" Type="http://schemas.openxmlformats.org/officeDocument/2006/relationships/image" Target="../media/image104.wmf"/><Relationship Id="rId2" Type="http://schemas.openxmlformats.org/officeDocument/2006/relationships/image" Target="../media/image89.wmf"/><Relationship Id="rId16" Type="http://schemas.openxmlformats.org/officeDocument/2006/relationships/image" Target="../media/image103.wmf"/><Relationship Id="rId1" Type="http://schemas.openxmlformats.org/officeDocument/2006/relationships/image" Target="../media/image88.wmf"/><Relationship Id="rId6" Type="http://schemas.openxmlformats.org/officeDocument/2006/relationships/image" Target="../media/image93.wmf"/><Relationship Id="rId11" Type="http://schemas.openxmlformats.org/officeDocument/2006/relationships/image" Target="../media/image98.wmf"/><Relationship Id="rId5" Type="http://schemas.openxmlformats.org/officeDocument/2006/relationships/image" Target="../media/image92.wmf"/><Relationship Id="rId15" Type="http://schemas.openxmlformats.org/officeDocument/2006/relationships/image" Target="../media/image102.wmf"/><Relationship Id="rId10" Type="http://schemas.openxmlformats.org/officeDocument/2006/relationships/image" Target="../media/image97.wmf"/><Relationship Id="rId4" Type="http://schemas.openxmlformats.org/officeDocument/2006/relationships/image" Target="../media/image91.wmf"/><Relationship Id="rId9" Type="http://schemas.openxmlformats.org/officeDocument/2006/relationships/image" Target="../media/image96.wmf"/><Relationship Id="rId14" Type="http://schemas.openxmlformats.org/officeDocument/2006/relationships/image" Target="../media/image101.w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107.wmf"/><Relationship Id="rId1" Type="http://schemas.openxmlformats.org/officeDocument/2006/relationships/image" Target="../media/image106.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08.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09.w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10.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11.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118.wmf"/><Relationship Id="rId2" Type="http://schemas.openxmlformats.org/officeDocument/2006/relationships/image" Target="../media/image117.wmf"/><Relationship Id="rId1" Type="http://schemas.openxmlformats.org/officeDocument/2006/relationships/image" Target="../media/image116.wmf"/><Relationship Id="rId5" Type="http://schemas.openxmlformats.org/officeDocument/2006/relationships/image" Target="../media/image120.wmf"/><Relationship Id="rId4" Type="http://schemas.openxmlformats.org/officeDocument/2006/relationships/image" Target="../media/image119.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23.w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12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128.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135.wmf"/><Relationship Id="rId2" Type="http://schemas.openxmlformats.org/officeDocument/2006/relationships/image" Target="../media/image134.wmf"/><Relationship Id="rId1" Type="http://schemas.openxmlformats.org/officeDocument/2006/relationships/image" Target="../media/image133.wmf"/><Relationship Id="rId5" Type="http://schemas.openxmlformats.org/officeDocument/2006/relationships/image" Target="../media/image137.wmf"/><Relationship Id="rId4" Type="http://schemas.openxmlformats.org/officeDocument/2006/relationships/image" Target="../media/image136.w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139.w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142.w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145.wmf"/></Relationships>
</file>

<file path=ppt/drawings/_rels/vmlDrawing45.vml.rels><?xml version="1.0" encoding="UTF-8" standalone="yes"?>
<Relationships xmlns="http://schemas.openxmlformats.org/package/2006/relationships"><Relationship Id="rId3" Type="http://schemas.openxmlformats.org/officeDocument/2006/relationships/image" Target="../media/image149.wmf"/><Relationship Id="rId2" Type="http://schemas.openxmlformats.org/officeDocument/2006/relationships/image" Target="../media/image148.wmf"/><Relationship Id="rId1" Type="http://schemas.openxmlformats.org/officeDocument/2006/relationships/image" Target="../media/image147.wmf"/><Relationship Id="rId5" Type="http://schemas.openxmlformats.org/officeDocument/2006/relationships/image" Target="../media/image151.wmf"/><Relationship Id="rId4" Type="http://schemas.openxmlformats.org/officeDocument/2006/relationships/image" Target="../media/image150.wmf"/></Relationships>
</file>

<file path=ppt/drawings/_rels/vmlDrawing46.vml.rels><?xml version="1.0" encoding="UTF-8" standalone="yes"?>
<Relationships xmlns="http://schemas.openxmlformats.org/package/2006/relationships"><Relationship Id="rId2" Type="http://schemas.openxmlformats.org/officeDocument/2006/relationships/image" Target="../media/image153.wmf"/><Relationship Id="rId1" Type="http://schemas.openxmlformats.org/officeDocument/2006/relationships/image" Target="../media/image152.wmf"/></Relationships>
</file>

<file path=ppt/drawings/_rels/vmlDrawing47.vml.rels><?xml version="1.0" encoding="UTF-8" standalone="yes"?>
<Relationships xmlns="http://schemas.openxmlformats.org/package/2006/relationships"><Relationship Id="rId3" Type="http://schemas.openxmlformats.org/officeDocument/2006/relationships/image" Target="../media/image157.wmf"/><Relationship Id="rId2" Type="http://schemas.openxmlformats.org/officeDocument/2006/relationships/image" Target="../media/image156.wmf"/><Relationship Id="rId1" Type="http://schemas.openxmlformats.org/officeDocument/2006/relationships/image" Target="../media/image155.wmf"/><Relationship Id="rId4" Type="http://schemas.openxmlformats.org/officeDocument/2006/relationships/image" Target="../media/image158.w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163.wmf"/></Relationships>
</file>

<file path=ppt/drawings/_rels/vmlDrawing49.vml.rels><?xml version="1.0" encoding="UTF-8" standalone="yes"?>
<Relationships xmlns="http://schemas.openxmlformats.org/package/2006/relationships"><Relationship Id="rId2" Type="http://schemas.openxmlformats.org/officeDocument/2006/relationships/image" Target="../media/image167.wmf"/><Relationship Id="rId1" Type="http://schemas.openxmlformats.org/officeDocument/2006/relationships/image" Target="../media/image16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50.vml.rels><?xml version="1.0" encoding="UTF-8" standalone="yes"?>
<Relationships xmlns="http://schemas.openxmlformats.org/package/2006/relationships"><Relationship Id="rId3" Type="http://schemas.openxmlformats.org/officeDocument/2006/relationships/image" Target="../media/image171.wmf"/><Relationship Id="rId2" Type="http://schemas.openxmlformats.org/officeDocument/2006/relationships/image" Target="../media/image170.wmf"/><Relationship Id="rId1" Type="http://schemas.openxmlformats.org/officeDocument/2006/relationships/image" Target="../media/image169.wmf"/><Relationship Id="rId4" Type="http://schemas.openxmlformats.org/officeDocument/2006/relationships/image" Target="../media/image172.wmf"/></Relationships>
</file>

<file path=ppt/drawings/_rels/vmlDrawing51.vml.rels><?xml version="1.0" encoding="UTF-8" standalone="yes"?>
<Relationships xmlns="http://schemas.openxmlformats.org/package/2006/relationships"><Relationship Id="rId3" Type="http://schemas.openxmlformats.org/officeDocument/2006/relationships/image" Target="../media/image175.wmf"/><Relationship Id="rId2" Type="http://schemas.openxmlformats.org/officeDocument/2006/relationships/image" Target="../media/image174.wmf"/><Relationship Id="rId1" Type="http://schemas.openxmlformats.org/officeDocument/2006/relationships/image" Target="../media/image173.w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177.wmf"/></Relationships>
</file>

<file path=ppt/drawings/_rels/vmlDrawing53.vml.rels><?xml version="1.0" encoding="UTF-8" standalone="yes"?>
<Relationships xmlns="http://schemas.openxmlformats.org/package/2006/relationships"><Relationship Id="rId3" Type="http://schemas.openxmlformats.org/officeDocument/2006/relationships/image" Target="../media/image181.wmf"/><Relationship Id="rId2" Type="http://schemas.openxmlformats.org/officeDocument/2006/relationships/image" Target="../media/image180.wmf"/><Relationship Id="rId1" Type="http://schemas.openxmlformats.org/officeDocument/2006/relationships/image" Target="../media/image179.wmf"/><Relationship Id="rId5" Type="http://schemas.openxmlformats.org/officeDocument/2006/relationships/image" Target="../media/image183.wmf"/><Relationship Id="rId4" Type="http://schemas.openxmlformats.org/officeDocument/2006/relationships/image" Target="../media/image182.w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84.wmf"/></Relationships>
</file>

<file path=ppt/drawings/_rels/vmlDrawing55.vml.rels><?xml version="1.0" encoding="UTF-8" standalone="yes"?>
<Relationships xmlns="http://schemas.openxmlformats.org/package/2006/relationships"><Relationship Id="rId3" Type="http://schemas.openxmlformats.org/officeDocument/2006/relationships/image" Target="../media/image189.wmf"/><Relationship Id="rId2" Type="http://schemas.openxmlformats.org/officeDocument/2006/relationships/image" Target="../media/image188.wmf"/><Relationship Id="rId1" Type="http://schemas.openxmlformats.org/officeDocument/2006/relationships/image" Target="../media/image187.wmf"/><Relationship Id="rId4" Type="http://schemas.openxmlformats.org/officeDocument/2006/relationships/image" Target="../media/image190.wmf"/></Relationships>
</file>

<file path=ppt/drawings/_rels/vmlDrawing56.vml.rels><?xml version="1.0" encoding="UTF-8" standalone="yes"?>
<Relationships xmlns="http://schemas.openxmlformats.org/package/2006/relationships"><Relationship Id="rId2" Type="http://schemas.openxmlformats.org/officeDocument/2006/relationships/image" Target="../media/image192.wmf"/><Relationship Id="rId1" Type="http://schemas.openxmlformats.org/officeDocument/2006/relationships/image" Target="../media/image191.wmf"/></Relationships>
</file>

<file path=ppt/drawings/_rels/vmlDrawing57.vml.rels><?xml version="1.0" encoding="UTF-8" standalone="yes"?>
<Relationships xmlns="http://schemas.openxmlformats.org/package/2006/relationships"><Relationship Id="rId3" Type="http://schemas.openxmlformats.org/officeDocument/2006/relationships/image" Target="../media/image196.wmf"/><Relationship Id="rId2" Type="http://schemas.openxmlformats.org/officeDocument/2006/relationships/image" Target="../media/image195.wmf"/><Relationship Id="rId1" Type="http://schemas.openxmlformats.org/officeDocument/2006/relationships/image" Target="../media/image194.wmf"/></Relationships>
</file>

<file path=ppt/drawings/_rels/vmlDrawing58.vml.rels><?xml version="1.0" encoding="UTF-8" standalone="yes"?>
<Relationships xmlns="http://schemas.openxmlformats.org/package/2006/relationships"><Relationship Id="rId3" Type="http://schemas.openxmlformats.org/officeDocument/2006/relationships/image" Target="../media/image199.wmf"/><Relationship Id="rId2" Type="http://schemas.openxmlformats.org/officeDocument/2006/relationships/image" Target="../media/image198.wmf"/><Relationship Id="rId1" Type="http://schemas.openxmlformats.org/officeDocument/2006/relationships/image" Target="../media/image197.wmf"/><Relationship Id="rId6" Type="http://schemas.openxmlformats.org/officeDocument/2006/relationships/image" Target="../media/image202.wmf"/><Relationship Id="rId5" Type="http://schemas.openxmlformats.org/officeDocument/2006/relationships/image" Target="../media/image201.wmf"/><Relationship Id="rId4" Type="http://schemas.openxmlformats.org/officeDocument/2006/relationships/image" Target="../media/image200.wmf"/></Relationships>
</file>

<file path=ppt/drawings/_rels/vmlDrawing59.vml.rels><?xml version="1.0" encoding="UTF-8" standalone="yes"?>
<Relationships xmlns="http://schemas.openxmlformats.org/package/2006/relationships"><Relationship Id="rId2" Type="http://schemas.openxmlformats.org/officeDocument/2006/relationships/image" Target="../media/image205.wmf"/><Relationship Id="rId1" Type="http://schemas.openxmlformats.org/officeDocument/2006/relationships/image" Target="../media/image204.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209.wmf"/></Relationships>
</file>

<file path=ppt/drawings/_rels/vmlDrawing61.vml.rels><?xml version="1.0" encoding="UTF-8" standalone="yes"?>
<Relationships xmlns="http://schemas.openxmlformats.org/package/2006/relationships"><Relationship Id="rId3" Type="http://schemas.openxmlformats.org/officeDocument/2006/relationships/image" Target="../media/image215.wmf"/><Relationship Id="rId2" Type="http://schemas.openxmlformats.org/officeDocument/2006/relationships/image" Target="../media/image214.wmf"/><Relationship Id="rId1" Type="http://schemas.openxmlformats.org/officeDocument/2006/relationships/image" Target="../media/image213.wmf"/><Relationship Id="rId4" Type="http://schemas.openxmlformats.org/officeDocument/2006/relationships/image" Target="../media/image134.w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217.wmf"/></Relationships>
</file>

<file path=ppt/drawings/_rels/vmlDrawing63.vml.rels><?xml version="1.0" encoding="UTF-8" standalone="yes"?>
<Relationships xmlns="http://schemas.openxmlformats.org/package/2006/relationships"><Relationship Id="rId8" Type="http://schemas.openxmlformats.org/officeDocument/2006/relationships/image" Target="../media/image226.wmf"/><Relationship Id="rId3" Type="http://schemas.openxmlformats.org/officeDocument/2006/relationships/image" Target="../media/image221.wmf"/><Relationship Id="rId7" Type="http://schemas.openxmlformats.org/officeDocument/2006/relationships/image" Target="../media/image225.wmf"/><Relationship Id="rId2" Type="http://schemas.openxmlformats.org/officeDocument/2006/relationships/image" Target="../media/image220.wmf"/><Relationship Id="rId1" Type="http://schemas.openxmlformats.org/officeDocument/2006/relationships/image" Target="../media/image219.wmf"/><Relationship Id="rId6" Type="http://schemas.openxmlformats.org/officeDocument/2006/relationships/image" Target="../media/image224.wmf"/><Relationship Id="rId5" Type="http://schemas.openxmlformats.org/officeDocument/2006/relationships/image" Target="../media/image223.wmf"/><Relationship Id="rId4" Type="http://schemas.openxmlformats.org/officeDocument/2006/relationships/image" Target="../media/image222.wmf"/></Relationships>
</file>

<file path=ppt/drawings/_rels/vmlDrawing64.vml.rels><?xml version="1.0" encoding="UTF-8" standalone="yes"?>
<Relationships xmlns="http://schemas.openxmlformats.org/package/2006/relationships"><Relationship Id="rId3" Type="http://schemas.openxmlformats.org/officeDocument/2006/relationships/image" Target="../media/image230.wmf"/><Relationship Id="rId2" Type="http://schemas.openxmlformats.org/officeDocument/2006/relationships/image" Target="../media/image229.wmf"/><Relationship Id="rId1" Type="http://schemas.openxmlformats.org/officeDocument/2006/relationships/image" Target="../media/image228.wmf"/></Relationships>
</file>

<file path=ppt/drawings/_rels/vmlDrawing65.vml.rels><?xml version="1.0" encoding="UTF-8" standalone="yes"?>
<Relationships xmlns="http://schemas.openxmlformats.org/package/2006/relationships"><Relationship Id="rId3" Type="http://schemas.openxmlformats.org/officeDocument/2006/relationships/image" Target="../media/image234.wmf"/><Relationship Id="rId2" Type="http://schemas.openxmlformats.org/officeDocument/2006/relationships/image" Target="../media/image233.wmf"/><Relationship Id="rId1" Type="http://schemas.openxmlformats.org/officeDocument/2006/relationships/image" Target="../media/image232.w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236.wmf"/></Relationships>
</file>

<file path=ppt/drawings/_rels/vmlDrawing67.vml.rels><?xml version="1.0" encoding="UTF-8" standalone="yes"?>
<Relationships xmlns="http://schemas.openxmlformats.org/package/2006/relationships"><Relationship Id="rId2" Type="http://schemas.openxmlformats.org/officeDocument/2006/relationships/image" Target="../media/image238.wmf"/><Relationship Id="rId1" Type="http://schemas.openxmlformats.org/officeDocument/2006/relationships/image" Target="../media/image237.wmf"/></Relationships>
</file>

<file path=ppt/drawings/_rels/vmlDrawing68.vml.rels><?xml version="1.0" encoding="UTF-8" standalone="yes"?>
<Relationships xmlns="http://schemas.openxmlformats.org/package/2006/relationships"><Relationship Id="rId8" Type="http://schemas.openxmlformats.org/officeDocument/2006/relationships/image" Target="../media/image251.wmf"/><Relationship Id="rId3" Type="http://schemas.openxmlformats.org/officeDocument/2006/relationships/image" Target="../media/image246.wmf"/><Relationship Id="rId7" Type="http://schemas.openxmlformats.org/officeDocument/2006/relationships/image" Target="../media/image250.wmf"/><Relationship Id="rId2" Type="http://schemas.openxmlformats.org/officeDocument/2006/relationships/image" Target="../media/image245.wmf"/><Relationship Id="rId1" Type="http://schemas.openxmlformats.org/officeDocument/2006/relationships/image" Target="../media/image244.wmf"/><Relationship Id="rId6" Type="http://schemas.openxmlformats.org/officeDocument/2006/relationships/image" Target="../media/image249.wmf"/><Relationship Id="rId5" Type="http://schemas.openxmlformats.org/officeDocument/2006/relationships/image" Target="../media/image248.wmf"/><Relationship Id="rId4" Type="http://schemas.openxmlformats.org/officeDocument/2006/relationships/image" Target="../media/image247.wmf"/><Relationship Id="rId9" Type="http://schemas.openxmlformats.org/officeDocument/2006/relationships/image" Target="../media/image252.wmf"/></Relationships>
</file>

<file path=ppt/drawings/_rels/vmlDrawing69.vml.rels><?xml version="1.0" encoding="UTF-8" standalone="yes"?>
<Relationships xmlns="http://schemas.openxmlformats.org/package/2006/relationships"><Relationship Id="rId3" Type="http://schemas.openxmlformats.org/officeDocument/2006/relationships/image" Target="../media/image255.wmf"/><Relationship Id="rId2" Type="http://schemas.openxmlformats.org/officeDocument/2006/relationships/image" Target="../media/image254.wmf"/><Relationship Id="rId1" Type="http://schemas.openxmlformats.org/officeDocument/2006/relationships/image" Target="../media/image253.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70.vml.rels><?xml version="1.0" encoding="UTF-8" standalone="yes"?>
<Relationships xmlns="http://schemas.openxmlformats.org/package/2006/relationships"><Relationship Id="rId3" Type="http://schemas.openxmlformats.org/officeDocument/2006/relationships/image" Target="../media/image259.wmf"/><Relationship Id="rId2" Type="http://schemas.openxmlformats.org/officeDocument/2006/relationships/image" Target="../media/image258.wmf"/><Relationship Id="rId1" Type="http://schemas.openxmlformats.org/officeDocument/2006/relationships/image" Target="../media/image257.wmf"/></Relationships>
</file>

<file path=ppt/drawings/_rels/vmlDrawing71.vml.rels><?xml version="1.0" encoding="UTF-8" standalone="yes"?>
<Relationships xmlns="http://schemas.openxmlformats.org/package/2006/relationships"><Relationship Id="rId3" Type="http://schemas.openxmlformats.org/officeDocument/2006/relationships/image" Target="../media/image262.wmf"/><Relationship Id="rId2" Type="http://schemas.openxmlformats.org/officeDocument/2006/relationships/image" Target="../media/image261.wmf"/><Relationship Id="rId1" Type="http://schemas.openxmlformats.org/officeDocument/2006/relationships/image" Target="../media/image260.wmf"/><Relationship Id="rId6" Type="http://schemas.openxmlformats.org/officeDocument/2006/relationships/image" Target="../media/image265.wmf"/><Relationship Id="rId5" Type="http://schemas.openxmlformats.org/officeDocument/2006/relationships/image" Target="../media/image264.wmf"/><Relationship Id="rId4" Type="http://schemas.openxmlformats.org/officeDocument/2006/relationships/image" Target="../media/image263.wmf"/></Relationships>
</file>

<file path=ppt/drawings/_rels/vmlDrawing72.vml.rels><?xml version="1.0" encoding="UTF-8" standalone="yes"?>
<Relationships xmlns="http://schemas.openxmlformats.org/package/2006/relationships"><Relationship Id="rId2" Type="http://schemas.openxmlformats.org/officeDocument/2006/relationships/image" Target="../media/image267.wmf"/><Relationship Id="rId1" Type="http://schemas.openxmlformats.org/officeDocument/2006/relationships/image" Target="../media/image266.wmf"/></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268.wmf"/></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269.wmf"/></Relationships>
</file>

<file path=ppt/drawings/_rels/vmlDrawing75.vml.rels><?xml version="1.0" encoding="UTF-8" standalone="yes"?>
<Relationships xmlns="http://schemas.openxmlformats.org/package/2006/relationships"><Relationship Id="rId2" Type="http://schemas.openxmlformats.org/officeDocument/2006/relationships/image" Target="../media/image275.wmf"/><Relationship Id="rId1" Type="http://schemas.openxmlformats.org/officeDocument/2006/relationships/image" Target="../media/image274.wmf"/></Relationships>
</file>

<file path=ppt/drawings/_rels/vmlDrawing76.vml.rels><?xml version="1.0" encoding="UTF-8" standalone="yes"?>
<Relationships xmlns="http://schemas.openxmlformats.org/package/2006/relationships"><Relationship Id="rId1" Type="http://schemas.openxmlformats.org/officeDocument/2006/relationships/image" Target="../media/image277.wmf"/></Relationships>
</file>

<file path=ppt/drawings/_rels/vmlDrawing77.vml.rels><?xml version="1.0" encoding="UTF-8" standalone="yes"?>
<Relationships xmlns="http://schemas.openxmlformats.org/package/2006/relationships"><Relationship Id="rId1" Type="http://schemas.openxmlformats.org/officeDocument/2006/relationships/image" Target="../media/image278.wmf"/></Relationships>
</file>

<file path=ppt/drawings/_rels/vmlDrawing78.vml.rels><?xml version="1.0" encoding="UTF-8" standalone="yes"?>
<Relationships xmlns="http://schemas.openxmlformats.org/package/2006/relationships"><Relationship Id="rId3" Type="http://schemas.openxmlformats.org/officeDocument/2006/relationships/image" Target="../media/image287.wmf"/><Relationship Id="rId2" Type="http://schemas.openxmlformats.org/officeDocument/2006/relationships/image" Target="../media/image286.wmf"/><Relationship Id="rId1" Type="http://schemas.openxmlformats.org/officeDocument/2006/relationships/image" Target="../media/image285.wmf"/></Relationships>
</file>

<file path=ppt/drawings/_rels/vmlDrawing79.vml.rels><?xml version="1.0" encoding="UTF-8" standalone="yes"?>
<Relationships xmlns="http://schemas.openxmlformats.org/package/2006/relationships"><Relationship Id="rId1" Type="http://schemas.openxmlformats.org/officeDocument/2006/relationships/image" Target="../media/image288.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80.vml.rels><?xml version="1.0" encoding="UTF-8" standalone="yes"?>
<Relationships xmlns="http://schemas.openxmlformats.org/package/2006/relationships"><Relationship Id="rId2" Type="http://schemas.openxmlformats.org/officeDocument/2006/relationships/image" Target="../media/image291.wmf"/><Relationship Id="rId1" Type="http://schemas.openxmlformats.org/officeDocument/2006/relationships/image" Target="../media/image290.wmf"/></Relationships>
</file>

<file path=ppt/drawings/_rels/vmlDrawing81.vml.rels><?xml version="1.0" encoding="UTF-8" standalone="yes"?>
<Relationships xmlns="http://schemas.openxmlformats.org/package/2006/relationships"><Relationship Id="rId1" Type="http://schemas.openxmlformats.org/officeDocument/2006/relationships/image" Target="../media/image292.wmf"/></Relationships>
</file>

<file path=ppt/drawings/_rels/vmlDrawing82.vml.rels><?xml version="1.0" encoding="UTF-8" standalone="yes"?>
<Relationships xmlns="http://schemas.openxmlformats.org/package/2006/relationships"><Relationship Id="rId2" Type="http://schemas.openxmlformats.org/officeDocument/2006/relationships/image" Target="../media/image295.wmf"/><Relationship Id="rId1" Type="http://schemas.openxmlformats.org/officeDocument/2006/relationships/image" Target="../media/image294.wmf"/></Relationships>
</file>

<file path=ppt/drawings/_rels/vmlDrawing83.vml.rels><?xml version="1.0" encoding="UTF-8" standalone="yes"?>
<Relationships xmlns="http://schemas.openxmlformats.org/package/2006/relationships"><Relationship Id="rId3" Type="http://schemas.openxmlformats.org/officeDocument/2006/relationships/image" Target="../media/image300.wmf"/><Relationship Id="rId2" Type="http://schemas.openxmlformats.org/officeDocument/2006/relationships/image" Target="../media/image299.wmf"/><Relationship Id="rId1" Type="http://schemas.openxmlformats.org/officeDocument/2006/relationships/image" Target="../media/image298.wmf"/><Relationship Id="rId6" Type="http://schemas.openxmlformats.org/officeDocument/2006/relationships/image" Target="../media/image303.wmf"/><Relationship Id="rId5" Type="http://schemas.openxmlformats.org/officeDocument/2006/relationships/image" Target="../media/image302.wmf"/><Relationship Id="rId4" Type="http://schemas.openxmlformats.org/officeDocument/2006/relationships/image" Target="../media/image301.wmf"/></Relationships>
</file>

<file path=ppt/drawings/_rels/vmlDrawing84.vml.rels><?xml version="1.0" encoding="UTF-8" standalone="yes"?>
<Relationships xmlns="http://schemas.openxmlformats.org/package/2006/relationships"><Relationship Id="rId3" Type="http://schemas.openxmlformats.org/officeDocument/2006/relationships/image" Target="../media/image306.wmf"/><Relationship Id="rId2" Type="http://schemas.openxmlformats.org/officeDocument/2006/relationships/image" Target="../media/image305.wmf"/><Relationship Id="rId1" Type="http://schemas.openxmlformats.org/officeDocument/2006/relationships/image" Target="../media/image304.wmf"/></Relationships>
</file>

<file path=ppt/drawings/_rels/vmlDrawing85.vml.rels><?xml version="1.0" encoding="UTF-8" standalone="yes"?>
<Relationships xmlns="http://schemas.openxmlformats.org/package/2006/relationships"><Relationship Id="rId3" Type="http://schemas.openxmlformats.org/officeDocument/2006/relationships/image" Target="../media/image311.wmf"/><Relationship Id="rId2" Type="http://schemas.openxmlformats.org/officeDocument/2006/relationships/image" Target="../media/image310.wmf"/><Relationship Id="rId1" Type="http://schemas.openxmlformats.org/officeDocument/2006/relationships/image" Target="../media/image309.wmf"/></Relationships>
</file>

<file path=ppt/drawings/_rels/vmlDrawing86.vml.rels><?xml version="1.0" encoding="UTF-8" standalone="yes"?>
<Relationships xmlns="http://schemas.openxmlformats.org/package/2006/relationships"><Relationship Id="rId3" Type="http://schemas.openxmlformats.org/officeDocument/2006/relationships/image" Target="../media/image314.wmf"/><Relationship Id="rId2" Type="http://schemas.openxmlformats.org/officeDocument/2006/relationships/image" Target="../media/image313.wmf"/><Relationship Id="rId1" Type="http://schemas.openxmlformats.org/officeDocument/2006/relationships/image" Target="../media/image302.wmf"/></Relationships>
</file>

<file path=ppt/drawings/_rels/vmlDrawing87.vml.rels><?xml version="1.0" encoding="UTF-8" standalone="yes"?>
<Relationships xmlns="http://schemas.openxmlformats.org/package/2006/relationships"><Relationship Id="rId2" Type="http://schemas.openxmlformats.org/officeDocument/2006/relationships/image" Target="../media/image318.wmf"/><Relationship Id="rId1" Type="http://schemas.openxmlformats.org/officeDocument/2006/relationships/image" Target="../media/image317.wmf"/></Relationships>
</file>

<file path=ppt/drawings/_rels/vmlDrawing88.vml.rels><?xml version="1.0" encoding="UTF-8" standalone="yes"?>
<Relationships xmlns="http://schemas.openxmlformats.org/package/2006/relationships"><Relationship Id="rId3" Type="http://schemas.openxmlformats.org/officeDocument/2006/relationships/image" Target="../media/image321.wmf"/><Relationship Id="rId2" Type="http://schemas.openxmlformats.org/officeDocument/2006/relationships/image" Target="../media/image320.wmf"/><Relationship Id="rId1" Type="http://schemas.openxmlformats.org/officeDocument/2006/relationships/image" Target="../media/image302.wmf"/></Relationships>
</file>

<file path=ppt/drawings/_rels/vmlDrawing89.vml.rels><?xml version="1.0" encoding="UTF-8" standalone="yes"?>
<Relationships xmlns="http://schemas.openxmlformats.org/package/2006/relationships"><Relationship Id="rId3" Type="http://schemas.openxmlformats.org/officeDocument/2006/relationships/image" Target="../media/image323.wmf"/><Relationship Id="rId2" Type="http://schemas.openxmlformats.org/officeDocument/2006/relationships/image" Target="../media/image322.wmf"/><Relationship Id="rId1" Type="http://schemas.openxmlformats.org/officeDocument/2006/relationships/image" Target="../media/image302.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90.vml.rels><?xml version="1.0" encoding="UTF-8" standalone="yes"?>
<Relationships xmlns="http://schemas.openxmlformats.org/package/2006/relationships"><Relationship Id="rId1" Type="http://schemas.openxmlformats.org/officeDocument/2006/relationships/image" Target="../media/image324.wmf"/></Relationships>
</file>

<file path=ppt/drawings/_rels/vmlDrawing91.vml.rels><?xml version="1.0" encoding="UTF-8" standalone="yes"?>
<Relationships xmlns="http://schemas.openxmlformats.org/package/2006/relationships"><Relationship Id="rId2" Type="http://schemas.openxmlformats.org/officeDocument/2006/relationships/image" Target="../media/image326.wmf"/><Relationship Id="rId1" Type="http://schemas.openxmlformats.org/officeDocument/2006/relationships/image" Target="../media/image325.wmf"/></Relationships>
</file>

<file path=ppt/drawings/_rels/vmlDrawing92.vml.rels><?xml version="1.0" encoding="UTF-8" standalone="yes"?>
<Relationships xmlns="http://schemas.openxmlformats.org/package/2006/relationships"><Relationship Id="rId2" Type="http://schemas.openxmlformats.org/officeDocument/2006/relationships/image" Target="../media/image328.wmf"/><Relationship Id="rId1" Type="http://schemas.openxmlformats.org/officeDocument/2006/relationships/image" Target="../media/image327.wmf"/></Relationships>
</file>

<file path=ppt/drawings/_rels/vmlDrawing93.vml.rels><?xml version="1.0" encoding="UTF-8" standalone="yes"?>
<Relationships xmlns="http://schemas.openxmlformats.org/package/2006/relationships"><Relationship Id="rId3" Type="http://schemas.openxmlformats.org/officeDocument/2006/relationships/image" Target="../media/image332.wmf"/><Relationship Id="rId2" Type="http://schemas.openxmlformats.org/officeDocument/2006/relationships/image" Target="../media/image331.wmf"/><Relationship Id="rId1" Type="http://schemas.openxmlformats.org/officeDocument/2006/relationships/image" Target="../media/image330.wmf"/><Relationship Id="rId4" Type="http://schemas.openxmlformats.org/officeDocument/2006/relationships/image" Target="../media/image333.wmf"/></Relationships>
</file>

<file path=ppt/drawings/_rels/vmlDrawing94.vml.rels><?xml version="1.0" encoding="UTF-8" standalone="yes"?>
<Relationships xmlns="http://schemas.openxmlformats.org/package/2006/relationships"><Relationship Id="rId2" Type="http://schemas.openxmlformats.org/officeDocument/2006/relationships/image" Target="../media/image335.wmf"/><Relationship Id="rId1" Type="http://schemas.openxmlformats.org/officeDocument/2006/relationships/image" Target="../media/image334.wmf"/></Relationships>
</file>

<file path=ppt/drawings/_rels/vmlDrawing95.vml.rels><?xml version="1.0" encoding="UTF-8" standalone="yes"?>
<Relationships xmlns="http://schemas.openxmlformats.org/package/2006/relationships"><Relationship Id="rId2" Type="http://schemas.openxmlformats.org/officeDocument/2006/relationships/image" Target="../media/image337.wmf"/><Relationship Id="rId1" Type="http://schemas.openxmlformats.org/officeDocument/2006/relationships/image" Target="../media/image336.wmf"/></Relationships>
</file>

<file path=ppt/drawings/_rels/vmlDrawing96.vml.rels><?xml version="1.0" encoding="UTF-8" standalone="yes"?>
<Relationships xmlns="http://schemas.openxmlformats.org/package/2006/relationships"><Relationship Id="rId1" Type="http://schemas.openxmlformats.org/officeDocument/2006/relationships/image" Target="../media/image341.wmf"/></Relationships>
</file>

<file path=ppt/drawings/_rels/vmlDrawing97.vml.rels><?xml version="1.0" encoding="UTF-8" standalone="yes"?>
<Relationships xmlns="http://schemas.openxmlformats.org/package/2006/relationships"><Relationship Id="rId1" Type="http://schemas.openxmlformats.org/officeDocument/2006/relationships/image" Target="../media/image343.wmf"/></Relationships>
</file>

<file path=ppt/drawings/_rels/vmlDrawing98.vml.rels><?xml version="1.0" encoding="UTF-8" standalone="yes"?>
<Relationships xmlns="http://schemas.openxmlformats.org/package/2006/relationships"><Relationship Id="rId2" Type="http://schemas.openxmlformats.org/officeDocument/2006/relationships/image" Target="../media/image345.wmf"/><Relationship Id="rId1" Type="http://schemas.openxmlformats.org/officeDocument/2006/relationships/image" Target="../media/image344.wmf"/></Relationships>
</file>

<file path=ppt/drawings/_rels/vmlDrawing99.vml.rels><?xml version="1.0" encoding="UTF-8" standalone="yes"?>
<Relationships xmlns="http://schemas.openxmlformats.org/package/2006/relationships"><Relationship Id="rId1" Type="http://schemas.openxmlformats.org/officeDocument/2006/relationships/image" Target="../media/image34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FCE328-8818-4FE7-BC73-14E83FF5B793}" type="datetimeFigureOut">
              <a:rPr lang="zh-TW" altLang="en-US" smtClean="0"/>
              <a:pPr/>
              <a:t>2011/9/17</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C72475-4F27-4768-B289-2BF97D461659}"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14" name="標題 13"/>
          <p:cNvSpPr>
            <a:spLocks noGrp="1"/>
          </p:cNvSpPr>
          <p:nvPr>
            <p:ph type="ctrTitle"/>
          </p:nvPr>
        </p:nvSpPr>
        <p:spPr>
          <a:xfrm>
            <a:off x="1432560" y="359898"/>
            <a:ext cx="7406640" cy="1472184"/>
          </a:xfrm>
        </p:spPr>
        <p:txBody>
          <a:bodyPr anchor="b"/>
          <a:lstStyle>
            <a:lvl1pPr algn="l">
              <a:defRPr/>
            </a:lvl1pPr>
            <a:extLst/>
          </a:lstStyle>
          <a:p>
            <a:r>
              <a:rPr kumimoji="0" lang="zh-TW" altLang="en-US" smtClean="0"/>
              <a:t>按一下以編輯母片標題樣式</a:t>
            </a:r>
            <a:endParaRPr kumimoji="0" lang="en-US"/>
          </a:p>
        </p:txBody>
      </p:sp>
      <p:sp>
        <p:nvSpPr>
          <p:cNvPr id="22" name="副標題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TW" altLang="en-US" smtClean="0"/>
              <a:t>按一下以編輯母片副標題樣式</a:t>
            </a:r>
            <a:endParaRPr kumimoji="0" lang="en-US"/>
          </a:p>
        </p:txBody>
      </p:sp>
      <p:sp>
        <p:nvSpPr>
          <p:cNvPr id="7" name="日期版面配置區 6"/>
          <p:cNvSpPr>
            <a:spLocks noGrp="1"/>
          </p:cNvSpPr>
          <p:nvPr>
            <p:ph type="dt" sz="half" idx="10"/>
          </p:nvPr>
        </p:nvSpPr>
        <p:spPr/>
        <p:txBody>
          <a:bodyPr/>
          <a:lstStyle>
            <a:extLst/>
          </a:lstStyle>
          <a:p>
            <a:endParaRPr lang="zh-TW" altLang="en-US"/>
          </a:p>
        </p:txBody>
      </p:sp>
      <p:sp>
        <p:nvSpPr>
          <p:cNvPr id="20" name="頁尾版面配置區 19"/>
          <p:cNvSpPr>
            <a:spLocks noGrp="1"/>
          </p:cNvSpPr>
          <p:nvPr>
            <p:ph type="ftr" sz="quarter" idx="11"/>
          </p:nvPr>
        </p:nvSpPr>
        <p:spPr/>
        <p:txBody>
          <a:bodyPr/>
          <a:lstStyle>
            <a:extLst/>
          </a:lstStyle>
          <a:p>
            <a:endParaRPr lang="zh-TW" altLang="en-US"/>
          </a:p>
        </p:txBody>
      </p:sp>
      <p:sp>
        <p:nvSpPr>
          <p:cNvPr id="10" name="投影片編號版面配置區 9"/>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
        <p:nvSpPr>
          <p:cNvPr id="8" name="橢圓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橢圓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extLst/>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p:txBody>
          <a:bodyPr vert="eaVert"/>
          <a:lstStyle>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extLst/>
          </a:lstStyle>
          <a:p>
            <a:endParaRPr lang="zh-TW" altLang="en-US"/>
          </a:p>
        </p:txBody>
      </p:sp>
      <p:sp>
        <p:nvSpPr>
          <p:cNvPr id="5" name="頁尾版面配置區 4"/>
          <p:cNvSpPr>
            <a:spLocks noGrp="1"/>
          </p:cNvSpPr>
          <p:nvPr>
            <p:ph type="ftr" sz="quarter" idx="11"/>
          </p:nvPr>
        </p:nvSpPr>
        <p:spPr/>
        <p:txBody>
          <a:bodyPr/>
          <a:lstStyle>
            <a:extLst/>
          </a:lstStyle>
          <a:p>
            <a:endParaRPr lang="zh-TW" altLang="en-US"/>
          </a:p>
        </p:txBody>
      </p:sp>
      <p:sp>
        <p:nvSpPr>
          <p:cNvPr id="6" name="投影片編號版面配置區 5"/>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858000" y="274639"/>
            <a:ext cx="1828800" cy="5851525"/>
          </a:xfrm>
        </p:spPr>
        <p:txBody>
          <a:bodyPr vert="eaVert"/>
          <a:lstStyle>
            <a:extLst/>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a:xfrm>
            <a:off x="1143000" y="274640"/>
            <a:ext cx="5562600" cy="5851525"/>
          </a:xfrm>
        </p:spPr>
        <p:txBody>
          <a:bodyPr vert="eaVert"/>
          <a:lstStyle>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extLst/>
          </a:lstStyle>
          <a:p>
            <a:endParaRPr lang="zh-TW" altLang="en-US"/>
          </a:p>
        </p:txBody>
      </p:sp>
      <p:sp>
        <p:nvSpPr>
          <p:cNvPr id="5" name="頁尾版面配置區 4"/>
          <p:cNvSpPr>
            <a:spLocks noGrp="1"/>
          </p:cNvSpPr>
          <p:nvPr>
            <p:ph type="ftr" sz="quarter" idx="11"/>
          </p:nvPr>
        </p:nvSpPr>
        <p:spPr/>
        <p:txBody>
          <a:bodyPr/>
          <a:lstStyle>
            <a:extLst/>
          </a:lstStyle>
          <a:p>
            <a:endParaRPr lang="zh-TW" altLang="en-US"/>
          </a:p>
        </p:txBody>
      </p:sp>
      <p:sp>
        <p:nvSpPr>
          <p:cNvPr id="6" name="投影片編號版面配置區 5"/>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物件">
    <p:spTree>
      <p:nvGrpSpPr>
        <p:cNvPr id="1" name=""/>
        <p:cNvGrpSpPr/>
        <p:nvPr/>
      </p:nvGrpSpPr>
      <p:grpSpPr>
        <a:xfrm>
          <a:off x="0" y="0"/>
          <a:ext cx="0" cy="0"/>
          <a:chOff x="0" y="0"/>
          <a:chExt cx="0" cy="0"/>
        </a:xfrm>
      </p:grpSpPr>
      <p:sp>
        <p:nvSpPr>
          <p:cNvPr id="2" name="內容版面配置區 1"/>
          <p:cNvSpPr>
            <a:spLocks noGrp="1"/>
          </p:cNvSpPr>
          <p:nvPr>
            <p:ph/>
          </p:nvPr>
        </p:nvSpPr>
        <p:spPr>
          <a:xfrm>
            <a:off x="457200" y="277813"/>
            <a:ext cx="8229600" cy="5853112"/>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5" name="Rectangle 6"/>
          <p:cNvSpPr>
            <a:spLocks noGrp="1" noChangeArrowheads="1"/>
          </p:cNvSpPr>
          <p:nvPr>
            <p:ph type="sldNum" sz="quarter" idx="12"/>
          </p:nvPr>
        </p:nvSpPr>
        <p:spPr>
          <a:ln/>
        </p:spPr>
        <p:txBody>
          <a:bodyPr/>
          <a:lstStyle>
            <a:lvl1pPr>
              <a:defRPr/>
            </a:lvl1pPr>
          </a:lstStyle>
          <a:p>
            <a:pPr>
              <a:defRPr/>
            </a:pPr>
            <a:fld id="{36C08347-CAFB-4591-BE4B-FFBCEA6CB852}" type="slidenum">
              <a:rPr lang="zh-TW" altLang="en-US"/>
              <a:pPr>
                <a:defRPr/>
              </a:pPr>
              <a:t>‹#›</a:t>
            </a:fld>
            <a:endParaRPr lang="en-US" altLang="zh-TW"/>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標題，文字及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1150938" y="214313"/>
            <a:ext cx="7793037" cy="1462087"/>
          </a:xfrm>
        </p:spPr>
        <p:txBody>
          <a:bodyPr/>
          <a:lstStyle/>
          <a:p>
            <a:r>
              <a:rPr lang="zh-TW" altLang="en-US" smtClean="0"/>
              <a:t>按一下以編輯母片標題樣式</a:t>
            </a:r>
            <a:endParaRPr lang="zh-TW" altLang="en-US"/>
          </a:p>
        </p:txBody>
      </p:sp>
      <p:sp>
        <p:nvSpPr>
          <p:cNvPr id="3" name="文字版面配置區 2"/>
          <p:cNvSpPr>
            <a:spLocks noGrp="1"/>
          </p:cNvSpPr>
          <p:nvPr>
            <p:ph type="body" sz="half" idx="1"/>
          </p:nvPr>
        </p:nvSpPr>
        <p:spPr>
          <a:xfrm>
            <a:off x="1182688" y="2017713"/>
            <a:ext cx="3810000" cy="41148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quarter" idx="2"/>
          </p:nvPr>
        </p:nvSpPr>
        <p:spPr>
          <a:xfrm>
            <a:off x="5145088" y="2017713"/>
            <a:ext cx="3810000" cy="19812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內容版面配置區 4"/>
          <p:cNvSpPr>
            <a:spLocks noGrp="1"/>
          </p:cNvSpPr>
          <p:nvPr>
            <p:ph sz="quarter" idx="3"/>
          </p:nvPr>
        </p:nvSpPr>
        <p:spPr>
          <a:xfrm>
            <a:off x="5145088" y="4151313"/>
            <a:ext cx="3810000" cy="19812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Rectangle 11"/>
          <p:cNvSpPr>
            <a:spLocks noGrp="1" noChangeArrowheads="1"/>
          </p:cNvSpPr>
          <p:nvPr>
            <p:ph type="dt" sz="half" idx="10"/>
          </p:nvPr>
        </p:nvSpPr>
        <p:spPr>
          <a:ln/>
        </p:spPr>
        <p:txBody>
          <a:bodyPr/>
          <a:lstStyle>
            <a:lvl1pPr>
              <a:defRPr/>
            </a:lvl1pPr>
          </a:lstStyle>
          <a:p>
            <a:pPr>
              <a:defRPr/>
            </a:pPr>
            <a:endParaRPr lang="en-US" altLang="zh-TW"/>
          </a:p>
        </p:txBody>
      </p:sp>
      <p:sp>
        <p:nvSpPr>
          <p:cNvPr id="7" name="Rectangle 12"/>
          <p:cNvSpPr>
            <a:spLocks noGrp="1" noChangeArrowheads="1"/>
          </p:cNvSpPr>
          <p:nvPr>
            <p:ph type="ftr" sz="quarter" idx="11"/>
          </p:nvPr>
        </p:nvSpPr>
        <p:spPr>
          <a:ln/>
        </p:spPr>
        <p:txBody>
          <a:bodyPr/>
          <a:lstStyle>
            <a:lvl1pPr>
              <a:defRPr/>
            </a:lvl1pPr>
          </a:lstStyle>
          <a:p>
            <a:pPr>
              <a:defRPr/>
            </a:pPr>
            <a:endParaRPr lang="en-US" altLang="zh-TW"/>
          </a:p>
        </p:txBody>
      </p:sp>
      <p:sp>
        <p:nvSpPr>
          <p:cNvPr id="8" name="Rectangle 13"/>
          <p:cNvSpPr>
            <a:spLocks noGrp="1" noChangeArrowheads="1"/>
          </p:cNvSpPr>
          <p:nvPr>
            <p:ph type="sldNum" sz="quarter" idx="12"/>
          </p:nvPr>
        </p:nvSpPr>
        <p:spPr>
          <a:ln/>
        </p:spPr>
        <p:txBody>
          <a:bodyPr/>
          <a:lstStyle>
            <a:lvl1pPr>
              <a:defRPr/>
            </a:lvl1pPr>
          </a:lstStyle>
          <a:p>
            <a:pPr>
              <a:defRPr/>
            </a:pPr>
            <a:fld id="{9491FB58-D3D8-44B7-87CC-6EBBE2C3FBA3}" type="slidenum">
              <a:rPr lang="en-US" altLang="zh-TW"/>
              <a:pPr>
                <a:defRPr/>
              </a:pPr>
              <a:t>‹#›</a:t>
            </a:fld>
            <a:endParaRPr lang="en-US" altLang="zh-TW"/>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標題，文字及物件">
    <p:spTree>
      <p:nvGrpSpPr>
        <p:cNvPr id="1" name=""/>
        <p:cNvGrpSpPr/>
        <p:nvPr/>
      </p:nvGrpSpPr>
      <p:grpSpPr>
        <a:xfrm>
          <a:off x="0" y="0"/>
          <a:ext cx="0" cy="0"/>
          <a:chOff x="0" y="0"/>
          <a:chExt cx="0" cy="0"/>
        </a:xfrm>
      </p:grpSpPr>
      <p:sp>
        <p:nvSpPr>
          <p:cNvPr id="2" name="標題 1"/>
          <p:cNvSpPr>
            <a:spLocks noGrp="1"/>
          </p:cNvSpPr>
          <p:nvPr>
            <p:ph type="title"/>
          </p:nvPr>
        </p:nvSpPr>
        <p:spPr>
          <a:xfrm>
            <a:off x="1150938" y="214313"/>
            <a:ext cx="7793037" cy="1462087"/>
          </a:xfrm>
        </p:spPr>
        <p:txBody>
          <a:bodyPr/>
          <a:lstStyle/>
          <a:p>
            <a:r>
              <a:rPr lang="zh-TW" altLang="en-US" smtClean="0"/>
              <a:t>按一下以編輯母片標題樣式</a:t>
            </a:r>
            <a:endParaRPr lang="zh-TW" altLang="en-US"/>
          </a:p>
        </p:txBody>
      </p:sp>
      <p:sp>
        <p:nvSpPr>
          <p:cNvPr id="3" name="文字版面配置區 2"/>
          <p:cNvSpPr>
            <a:spLocks noGrp="1"/>
          </p:cNvSpPr>
          <p:nvPr>
            <p:ph type="body" sz="half" idx="1"/>
          </p:nvPr>
        </p:nvSpPr>
        <p:spPr>
          <a:xfrm>
            <a:off x="1182688" y="2017713"/>
            <a:ext cx="3810000" cy="41148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45088" y="2017713"/>
            <a:ext cx="3810000" cy="41148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11"/>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12"/>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13"/>
          <p:cNvSpPr>
            <a:spLocks noGrp="1" noChangeArrowheads="1"/>
          </p:cNvSpPr>
          <p:nvPr>
            <p:ph type="sldNum" sz="quarter" idx="12"/>
          </p:nvPr>
        </p:nvSpPr>
        <p:spPr>
          <a:ln/>
        </p:spPr>
        <p:txBody>
          <a:bodyPr/>
          <a:lstStyle>
            <a:lvl1pPr>
              <a:defRPr/>
            </a:lvl1pPr>
          </a:lstStyle>
          <a:p>
            <a:pPr>
              <a:defRPr/>
            </a:pPr>
            <a:fld id="{34D9D651-E68D-487F-896B-F83802D89AD8}" type="slidenum">
              <a:rPr lang="en-US" altLang="zh-TW"/>
              <a:pPr>
                <a:defRPr/>
              </a:pPr>
              <a:t>‹#›</a:t>
            </a:fld>
            <a:endParaRPr lang="en-US" altLang="zh-TW"/>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cSld name="標題，1 個大物件與 2 個小物件">
    <p:spTree>
      <p:nvGrpSpPr>
        <p:cNvPr id="1" name=""/>
        <p:cNvGrpSpPr/>
        <p:nvPr/>
      </p:nvGrpSpPr>
      <p:grpSpPr>
        <a:xfrm>
          <a:off x="0" y="0"/>
          <a:ext cx="0" cy="0"/>
          <a:chOff x="0" y="0"/>
          <a:chExt cx="0" cy="0"/>
        </a:xfrm>
      </p:grpSpPr>
      <p:sp>
        <p:nvSpPr>
          <p:cNvPr id="2" name="標題 1"/>
          <p:cNvSpPr>
            <a:spLocks noGrp="1"/>
          </p:cNvSpPr>
          <p:nvPr>
            <p:ph type="title"/>
          </p:nvPr>
        </p:nvSpPr>
        <p:spPr>
          <a:xfrm>
            <a:off x="1150938" y="214313"/>
            <a:ext cx="7793037" cy="1462087"/>
          </a:xfrm>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1182688" y="2017713"/>
            <a:ext cx="3810000" cy="41148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quarter" idx="2"/>
          </p:nvPr>
        </p:nvSpPr>
        <p:spPr>
          <a:xfrm>
            <a:off x="5145088" y="2017713"/>
            <a:ext cx="3810000" cy="19812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內容版面配置區 4"/>
          <p:cNvSpPr>
            <a:spLocks noGrp="1"/>
          </p:cNvSpPr>
          <p:nvPr>
            <p:ph sz="quarter" idx="3"/>
          </p:nvPr>
        </p:nvSpPr>
        <p:spPr>
          <a:xfrm>
            <a:off x="5145088" y="4151313"/>
            <a:ext cx="3810000" cy="19812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日期版面配置區 5"/>
          <p:cNvSpPr>
            <a:spLocks noGrp="1"/>
          </p:cNvSpPr>
          <p:nvPr>
            <p:ph type="dt" sz="half" idx="10"/>
          </p:nvPr>
        </p:nvSpPr>
        <p:spPr>
          <a:xfrm>
            <a:off x="1162050" y="6243638"/>
            <a:ext cx="1905000" cy="457200"/>
          </a:xfrm>
        </p:spPr>
        <p:txBody>
          <a:bodyPr/>
          <a:lstStyle>
            <a:lvl1pPr>
              <a:defRPr/>
            </a:lvl1pPr>
          </a:lstStyle>
          <a:p>
            <a:endParaRPr lang="en-US" altLang="zh-TW"/>
          </a:p>
        </p:txBody>
      </p:sp>
      <p:sp>
        <p:nvSpPr>
          <p:cNvPr id="7" name="頁尾版面配置區 6"/>
          <p:cNvSpPr>
            <a:spLocks noGrp="1"/>
          </p:cNvSpPr>
          <p:nvPr>
            <p:ph type="ftr" sz="quarter" idx="11"/>
          </p:nvPr>
        </p:nvSpPr>
        <p:spPr>
          <a:xfrm>
            <a:off x="3657600" y="6243638"/>
            <a:ext cx="2895600" cy="457200"/>
          </a:xfrm>
        </p:spPr>
        <p:txBody>
          <a:bodyPr/>
          <a:lstStyle>
            <a:lvl1pPr>
              <a:defRPr/>
            </a:lvl1pPr>
          </a:lstStyle>
          <a:p>
            <a:endParaRPr lang="en-US" altLang="zh-TW"/>
          </a:p>
        </p:txBody>
      </p:sp>
      <p:sp>
        <p:nvSpPr>
          <p:cNvPr id="8" name="投影片編號版面配置區 7"/>
          <p:cNvSpPr>
            <a:spLocks noGrp="1"/>
          </p:cNvSpPr>
          <p:nvPr>
            <p:ph type="sldNum" sz="quarter" idx="12"/>
          </p:nvPr>
        </p:nvSpPr>
        <p:spPr>
          <a:xfrm>
            <a:off x="7042150" y="6243638"/>
            <a:ext cx="1905000" cy="457200"/>
          </a:xfrm>
        </p:spPr>
        <p:txBody>
          <a:bodyPr/>
          <a:lstStyle>
            <a:lvl1pPr>
              <a:defRPr/>
            </a:lvl1pPr>
          </a:lstStyle>
          <a:p>
            <a:fld id="{AF2F78BA-F3D9-493C-A2B0-C8D6C95BD73F}" type="slidenum">
              <a:rPr lang="en-US" altLang="zh-TW"/>
              <a:pPr/>
              <a:t>‹#›</a:t>
            </a:fld>
            <a:endParaRPr lang="en-US" altLang="zh-TW"/>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extLst/>
          </a:lstStyle>
          <a:p>
            <a:r>
              <a:rPr kumimoji="0" lang="zh-TW" altLang="en-US" smtClean="0"/>
              <a:t>按一下以編輯母片標題樣式</a:t>
            </a:r>
            <a:endParaRPr kumimoji="0" lang="en-US"/>
          </a:p>
        </p:txBody>
      </p:sp>
      <p:sp>
        <p:nvSpPr>
          <p:cNvPr id="3" name="內容版面配置區 2"/>
          <p:cNvSpPr>
            <a:spLocks noGrp="1"/>
          </p:cNvSpPr>
          <p:nvPr>
            <p:ph idx="1"/>
          </p:nvPr>
        </p:nvSpPr>
        <p:spPr/>
        <p:txBody>
          <a:bodyPr/>
          <a:lstStyle>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extLst/>
          </a:lstStyle>
          <a:p>
            <a:endParaRPr lang="zh-TW" altLang="en-US"/>
          </a:p>
        </p:txBody>
      </p:sp>
      <p:sp>
        <p:nvSpPr>
          <p:cNvPr id="5" name="頁尾版面配置區 4"/>
          <p:cNvSpPr>
            <a:spLocks noGrp="1"/>
          </p:cNvSpPr>
          <p:nvPr>
            <p:ph type="ftr" sz="quarter" idx="11"/>
          </p:nvPr>
        </p:nvSpPr>
        <p:spPr/>
        <p:txBody>
          <a:bodyPr/>
          <a:lstStyle>
            <a:extLst/>
          </a:lstStyle>
          <a:p>
            <a:endParaRPr lang="zh-TW" altLang="en-US"/>
          </a:p>
        </p:txBody>
      </p:sp>
      <p:sp>
        <p:nvSpPr>
          <p:cNvPr id="6" name="投影片編號版面配置區 5"/>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區段標題">
    <p:spTree>
      <p:nvGrpSpPr>
        <p:cNvPr id="1" name=""/>
        <p:cNvGrpSpPr/>
        <p:nvPr/>
      </p:nvGrpSpPr>
      <p:grpSpPr>
        <a:xfrm>
          <a:off x="0" y="0"/>
          <a:ext cx="0" cy="0"/>
          <a:chOff x="0" y="0"/>
          <a:chExt cx="0" cy="0"/>
        </a:xfrm>
      </p:grpSpPr>
      <p:sp>
        <p:nvSpPr>
          <p:cNvPr id="7" name="矩形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標題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zh-TW" altLang="en-US" smtClean="0"/>
              <a:t>按一下以編輯母片標題樣式</a:t>
            </a:r>
            <a:endParaRPr kumimoji="0" lang="en-US"/>
          </a:p>
        </p:txBody>
      </p:sp>
      <p:sp>
        <p:nvSpPr>
          <p:cNvPr id="3" name="文字版面配置區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TW" altLang="en-US" smtClean="0"/>
              <a:t>按一下以編輯母片文字樣式</a:t>
            </a:r>
          </a:p>
        </p:txBody>
      </p:sp>
      <p:sp>
        <p:nvSpPr>
          <p:cNvPr id="4" name="日期版面配置區 3"/>
          <p:cNvSpPr>
            <a:spLocks noGrp="1"/>
          </p:cNvSpPr>
          <p:nvPr>
            <p:ph type="dt" sz="half" idx="10"/>
          </p:nvPr>
        </p:nvSpPr>
        <p:spPr/>
        <p:txBody>
          <a:bodyPr/>
          <a:lstStyle>
            <a:extLst/>
          </a:lstStyle>
          <a:p>
            <a:endParaRPr lang="zh-TW" altLang="en-US"/>
          </a:p>
        </p:txBody>
      </p:sp>
      <p:sp>
        <p:nvSpPr>
          <p:cNvPr id="5" name="頁尾版面配置區 4"/>
          <p:cNvSpPr>
            <a:spLocks noGrp="1"/>
          </p:cNvSpPr>
          <p:nvPr>
            <p:ph type="ftr" sz="quarter" idx="11"/>
          </p:nvPr>
        </p:nvSpPr>
        <p:spPr/>
        <p:txBody>
          <a:bodyPr/>
          <a:lstStyle>
            <a:extLst/>
          </a:lstStyle>
          <a:p>
            <a:endParaRPr lang="zh-TW" altLang="en-US"/>
          </a:p>
        </p:txBody>
      </p:sp>
      <p:sp>
        <p:nvSpPr>
          <p:cNvPr id="6" name="投影片編號版面配置區 5"/>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
        <p:nvSpPr>
          <p:cNvPr id="10" name="矩形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橢圓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橢圓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1435608" y="274320"/>
            <a:ext cx="7498080" cy="1143000"/>
          </a:xfrm>
        </p:spPr>
        <p:txBody>
          <a:bodyPr/>
          <a:lstStyle>
            <a:extLst/>
          </a:lstStyle>
          <a:p>
            <a:r>
              <a:rPr kumimoji="0" lang="zh-TW" altLang="en-US" smtClean="0"/>
              <a:t>按一下以編輯母片標題樣式</a:t>
            </a:r>
            <a:endParaRPr kumimoji="0" lang="en-US"/>
          </a:p>
        </p:txBody>
      </p:sp>
      <p:sp>
        <p:nvSpPr>
          <p:cNvPr id="3" name="內容版面配置區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內容版面配置區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5" name="日期版面配置區 4"/>
          <p:cNvSpPr>
            <a:spLocks noGrp="1"/>
          </p:cNvSpPr>
          <p:nvPr>
            <p:ph type="dt" sz="half" idx="10"/>
          </p:nvPr>
        </p:nvSpPr>
        <p:spPr/>
        <p:txBody>
          <a:bodyPr/>
          <a:lstStyle>
            <a:extLst/>
          </a:lstStyle>
          <a:p>
            <a:endParaRPr lang="zh-TW" altLang="en-US"/>
          </a:p>
        </p:txBody>
      </p:sp>
      <p:sp>
        <p:nvSpPr>
          <p:cNvPr id="6" name="頁尾版面配置區 5"/>
          <p:cNvSpPr>
            <a:spLocks noGrp="1"/>
          </p:cNvSpPr>
          <p:nvPr>
            <p:ph type="ftr" sz="quarter" idx="11"/>
          </p:nvPr>
        </p:nvSpPr>
        <p:spPr/>
        <p:txBody>
          <a:bodyPr/>
          <a:lstStyle>
            <a:extLst/>
          </a:lstStyle>
          <a:p>
            <a:endParaRPr lang="zh-TW" altLang="en-US"/>
          </a:p>
        </p:txBody>
      </p:sp>
      <p:sp>
        <p:nvSpPr>
          <p:cNvPr id="7" name="投影片編號版面配置區 6"/>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zh-TW" altLang="en-US" smtClean="0"/>
              <a:t>按一下以編輯母片標題樣式</a:t>
            </a:r>
            <a:endParaRPr kumimoji="0" lang="en-US"/>
          </a:p>
        </p:txBody>
      </p:sp>
      <p:sp>
        <p:nvSpPr>
          <p:cNvPr id="3" name="文字版面配置區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TW" altLang="en-US" smtClean="0"/>
              <a:t>按一下以編輯母片文字樣式</a:t>
            </a:r>
          </a:p>
        </p:txBody>
      </p:sp>
      <p:sp>
        <p:nvSpPr>
          <p:cNvPr id="4" name="文字版面配置區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TW" altLang="en-US" smtClean="0"/>
              <a:t>按一下以編輯母片文字樣式</a:t>
            </a:r>
          </a:p>
        </p:txBody>
      </p:sp>
      <p:sp>
        <p:nvSpPr>
          <p:cNvPr id="5" name="內容版面配置區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6" name="內容版面配置區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7" name="日期版面配置區 6"/>
          <p:cNvSpPr>
            <a:spLocks noGrp="1"/>
          </p:cNvSpPr>
          <p:nvPr>
            <p:ph type="dt" sz="half" idx="10"/>
          </p:nvPr>
        </p:nvSpPr>
        <p:spPr/>
        <p:txBody>
          <a:bodyPr/>
          <a:lstStyle>
            <a:extLst/>
          </a:lstStyle>
          <a:p>
            <a:endParaRPr lang="zh-TW" altLang="en-US"/>
          </a:p>
        </p:txBody>
      </p:sp>
      <p:sp>
        <p:nvSpPr>
          <p:cNvPr id="8" name="頁尾版面配置區 7"/>
          <p:cNvSpPr>
            <a:spLocks noGrp="1"/>
          </p:cNvSpPr>
          <p:nvPr>
            <p:ph type="ftr" sz="quarter" idx="11"/>
          </p:nvPr>
        </p:nvSpPr>
        <p:spPr/>
        <p:txBody>
          <a:bodyPr/>
          <a:lstStyle>
            <a:extLst/>
          </a:lstStyle>
          <a:p>
            <a:endParaRPr lang="zh-TW" altLang="en-US"/>
          </a:p>
        </p:txBody>
      </p:sp>
      <p:sp>
        <p:nvSpPr>
          <p:cNvPr id="9" name="投影片編號版面配置區 8"/>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1435608" y="274320"/>
            <a:ext cx="7498080" cy="1143000"/>
          </a:xfrm>
        </p:spPr>
        <p:txBody>
          <a:bodyPr anchor="ctr"/>
          <a:lstStyle>
            <a:extLst/>
          </a:lstStyle>
          <a:p>
            <a:r>
              <a:rPr kumimoji="0" lang="zh-TW" altLang="en-US" smtClean="0"/>
              <a:t>按一下以編輯母片標題樣式</a:t>
            </a:r>
            <a:endParaRPr kumimoji="0" lang="en-US"/>
          </a:p>
        </p:txBody>
      </p:sp>
      <p:sp>
        <p:nvSpPr>
          <p:cNvPr id="3" name="日期版面配置區 2"/>
          <p:cNvSpPr>
            <a:spLocks noGrp="1"/>
          </p:cNvSpPr>
          <p:nvPr>
            <p:ph type="dt" sz="half" idx="10"/>
          </p:nvPr>
        </p:nvSpPr>
        <p:spPr/>
        <p:txBody>
          <a:bodyPr/>
          <a:lstStyle>
            <a:extLst/>
          </a:lstStyle>
          <a:p>
            <a:endParaRPr lang="zh-TW" altLang="en-US"/>
          </a:p>
        </p:txBody>
      </p:sp>
      <p:sp>
        <p:nvSpPr>
          <p:cNvPr id="4" name="頁尾版面配置區 3"/>
          <p:cNvSpPr>
            <a:spLocks noGrp="1"/>
          </p:cNvSpPr>
          <p:nvPr>
            <p:ph type="ftr" sz="quarter" idx="11"/>
          </p:nvPr>
        </p:nvSpPr>
        <p:spPr/>
        <p:txBody>
          <a:bodyPr/>
          <a:lstStyle>
            <a:extLst/>
          </a:lstStyle>
          <a:p>
            <a:endParaRPr lang="zh-TW" altLang="en-US"/>
          </a:p>
        </p:txBody>
      </p:sp>
      <p:sp>
        <p:nvSpPr>
          <p:cNvPr id="5" name="投影片編號版面配置區 4"/>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日期版面配置區 1"/>
          <p:cNvSpPr>
            <a:spLocks noGrp="1"/>
          </p:cNvSpPr>
          <p:nvPr>
            <p:ph type="dt" sz="half" idx="10"/>
          </p:nvPr>
        </p:nvSpPr>
        <p:spPr/>
        <p:txBody>
          <a:bodyPr/>
          <a:lstStyle>
            <a:extLst/>
          </a:lstStyle>
          <a:p>
            <a:endParaRPr lang="zh-TW" altLang="en-US"/>
          </a:p>
        </p:txBody>
      </p:sp>
      <p:sp>
        <p:nvSpPr>
          <p:cNvPr id="3" name="頁尾版面配置區 2"/>
          <p:cNvSpPr>
            <a:spLocks noGrp="1"/>
          </p:cNvSpPr>
          <p:nvPr>
            <p:ph type="ftr" sz="quarter" idx="11"/>
          </p:nvPr>
        </p:nvSpPr>
        <p:spPr/>
        <p:txBody>
          <a:bodyPr/>
          <a:lstStyle>
            <a:extLst/>
          </a:lstStyle>
          <a:p>
            <a:endParaRPr lang="zh-TW" altLang="en-US"/>
          </a:p>
        </p:txBody>
      </p:sp>
      <p:sp>
        <p:nvSpPr>
          <p:cNvPr id="4" name="投影片編號版面配置區 3"/>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
        <p:nvSpPr>
          <p:cNvPr id="6" name="矩形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zh-TW" altLang="en-US" smtClean="0"/>
              <a:t>按一下以編輯母片標題樣式</a:t>
            </a:r>
            <a:endParaRPr kumimoji="0" lang="en-US"/>
          </a:p>
        </p:txBody>
      </p:sp>
      <p:sp>
        <p:nvSpPr>
          <p:cNvPr id="3" name="文字版面配置區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TW" altLang="en-US" smtClean="0"/>
              <a:t>按一下以編輯母片文字樣式</a:t>
            </a:r>
          </a:p>
        </p:txBody>
      </p:sp>
      <p:sp>
        <p:nvSpPr>
          <p:cNvPr id="4" name="內容版面配置區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5" name="日期版面配置區 4"/>
          <p:cNvSpPr>
            <a:spLocks noGrp="1"/>
          </p:cNvSpPr>
          <p:nvPr>
            <p:ph type="dt" sz="half" idx="10"/>
          </p:nvPr>
        </p:nvSpPr>
        <p:spPr/>
        <p:txBody>
          <a:bodyPr/>
          <a:lstStyle>
            <a:extLst/>
          </a:lstStyle>
          <a:p>
            <a:endParaRPr lang="zh-TW" altLang="en-US"/>
          </a:p>
        </p:txBody>
      </p:sp>
      <p:sp>
        <p:nvSpPr>
          <p:cNvPr id="6" name="頁尾版面配置區 5"/>
          <p:cNvSpPr>
            <a:spLocks noGrp="1"/>
          </p:cNvSpPr>
          <p:nvPr>
            <p:ph type="ftr" sz="quarter" idx="11"/>
          </p:nvPr>
        </p:nvSpPr>
        <p:spPr/>
        <p:txBody>
          <a:bodyPr/>
          <a:lstStyle>
            <a:extLst/>
          </a:lstStyle>
          <a:p>
            <a:endParaRPr lang="zh-TW" altLang="en-US"/>
          </a:p>
        </p:txBody>
      </p:sp>
      <p:sp>
        <p:nvSpPr>
          <p:cNvPr id="7" name="投影片編號版面配置區 6"/>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zh-TW" altLang="en-US" smtClean="0"/>
              <a:t>按一下以編輯母片標題樣式</a:t>
            </a:r>
            <a:endParaRPr kumimoji="0" lang="en-US"/>
          </a:p>
        </p:txBody>
      </p:sp>
      <p:sp>
        <p:nvSpPr>
          <p:cNvPr id="5" name="日期版面配置區 4"/>
          <p:cNvSpPr>
            <a:spLocks noGrp="1"/>
          </p:cNvSpPr>
          <p:nvPr>
            <p:ph type="dt" sz="half" idx="10"/>
          </p:nvPr>
        </p:nvSpPr>
        <p:spPr/>
        <p:txBody>
          <a:bodyPr/>
          <a:lstStyle>
            <a:extLst/>
          </a:lstStyle>
          <a:p>
            <a:endParaRPr lang="zh-TW" altLang="en-US"/>
          </a:p>
        </p:txBody>
      </p:sp>
      <p:sp>
        <p:nvSpPr>
          <p:cNvPr id="6" name="頁尾版面配置區 5"/>
          <p:cNvSpPr>
            <a:spLocks noGrp="1"/>
          </p:cNvSpPr>
          <p:nvPr>
            <p:ph type="ftr" sz="quarter" idx="11"/>
          </p:nvPr>
        </p:nvSpPr>
        <p:spPr/>
        <p:txBody>
          <a:bodyPr/>
          <a:lstStyle>
            <a:extLst/>
          </a:lstStyle>
          <a:p>
            <a:endParaRPr lang="zh-TW" altLang="en-US"/>
          </a:p>
        </p:txBody>
      </p:sp>
      <p:sp>
        <p:nvSpPr>
          <p:cNvPr id="7" name="投影片編號版面配置區 6"/>
          <p:cNvSpPr>
            <a:spLocks noGrp="1"/>
          </p:cNvSpPr>
          <p:nvPr>
            <p:ph type="sldNum" sz="quarter" idx="12"/>
          </p:nvPr>
        </p:nvSpPr>
        <p:spPr/>
        <p:txBody>
          <a:bodyPr/>
          <a:lstStyle>
            <a:extLst/>
          </a:lstStyle>
          <a:p>
            <a:fld id="{F0E44AF5-040C-4A77-9C07-FD1A8D25ABBD}" type="slidenum">
              <a:rPr lang="zh-TW" altLang="en-US" smtClean="0"/>
              <a:pPr/>
              <a:t>‹#›</a:t>
            </a:fld>
            <a:endParaRPr lang="zh-TW" altLang="en-US"/>
          </a:p>
        </p:txBody>
      </p:sp>
      <p:sp>
        <p:nvSpPr>
          <p:cNvPr id="8" name="矩形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圖片版面配置區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zh-TW" altLang="en-US" smtClean="0"/>
              <a:t>按一下圖示以新增圖片</a:t>
            </a:r>
            <a:endParaRPr kumimoji="0" lang="en-US" dirty="0"/>
          </a:p>
        </p:txBody>
      </p:sp>
      <p:sp>
        <p:nvSpPr>
          <p:cNvPr id="9" name="流程圖: 程序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流程圖: 程序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文字版面配置區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zh-TW" altLang="en-US" smtClean="0"/>
              <a:t>按一下以編輯母片文字樣式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圓形圖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橢圓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甜甜圈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矩形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標題版面配置區 4"/>
          <p:cNvSpPr>
            <a:spLocks noGrp="1"/>
          </p:cNvSpPr>
          <p:nvPr>
            <p:ph type="title"/>
          </p:nvPr>
        </p:nvSpPr>
        <p:spPr>
          <a:xfrm>
            <a:off x="1435608" y="274638"/>
            <a:ext cx="7498080" cy="1143000"/>
          </a:xfrm>
          <a:prstGeom prst="rect">
            <a:avLst/>
          </a:prstGeom>
        </p:spPr>
        <p:txBody>
          <a:bodyPr anchor="ctr">
            <a:normAutofit/>
          </a:bodyPr>
          <a:lstStyle>
            <a:extLst/>
          </a:lstStyle>
          <a:p>
            <a:r>
              <a:rPr kumimoji="0" lang="zh-TW" altLang="en-US" smtClean="0"/>
              <a:t>按一下以編輯母片標題樣式</a:t>
            </a:r>
            <a:endParaRPr kumimoji="0" lang="en-US"/>
          </a:p>
        </p:txBody>
      </p:sp>
      <p:sp>
        <p:nvSpPr>
          <p:cNvPr id="9" name="文字版面配置區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zh-TW" altLang="en-US" smtClean="0"/>
              <a:t>按一下以編輯母片文字樣式</a:t>
            </a:r>
          </a:p>
          <a:p>
            <a:pPr lvl="1" eaLnBrk="1" latinLnBrk="0" hangingPunct="1"/>
            <a:r>
              <a:rPr kumimoji="0" lang="zh-TW" altLang="en-US" smtClean="0"/>
              <a:t>第二層</a:t>
            </a:r>
          </a:p>
          <a:p>
            <a:pPr lvl="2" eaLnBrk="1" latinLnBrk="0" hangingPunct="1"/>
            <a:r>
              <a:rPr kumimoji="0" lang="zh-TW" altLang="en-US" smtClean="0"/>
              <a:t>第三層</a:t>
            </a:r>
          </a:p>
          <a:p>
            <a:pPr lvl="3" eaLnBrk="1" latinLnBrk="0" hangingPunct="1"/>
            <a:r>
              <a:rPr kumimoji="0" lang="zh-TW" altLang="en-US" smtClean="0"/>
              <a:t>第四層</a:t>
            </a:r>
          </a:p>
          <a:p>
            <a:pPr lvl="4" eaLnBrk="1" latinLnBrk="0" hangingPunct="1"/>
            <a:r>
              <a:rPr kumimoji="0" lang="zh-TW" altLang="en-US" smtClean="0"/>
              <a:t>第五層</a:t>
            </a:r>
            <a:endParaRPr kumimoji="0" lang="en-US"/>
          </a:p>
        </p:txBody>
      </p:sp>
      <p:sp>
        <p:nvSpPr>
          <p:cNvPr id="24" name="日期版面配置區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endParaRPr lang="zh-TW" altLang="en-US"/>
          </a:p>
        </p:txBody>
      </p:sp>
      <p:sp>
        <p:nvSpPr>
          <p:cNvPr id="10" name="頁尾版面配置區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zh-TW" altLang="en-US"/>
          </a:p>
        </p:txBody>
      </p:sp>
      <p:sp>
        <p:nvSpPr>
          <p:cNvPr id="22" name="投影片編號版面配置區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F0E44AF5-040C-4A77-9C07-FD1A8D25ABBD}" type="slidenum">
              <a:rPr lang="zh-TW" altLang="en-US" smtClean="0"/>
              <a:pPr/>
              <a:t>‹#›</a:t>
            </a:fld>
            <a:endParaRPr lang="zh-TW" altLang="en-US"/>
          </a:p>
        </p:txBody>
      </p:sp>
      <p:sp>
        <p:nvSpPr>
          <p:cNvPr id="15" name="矩形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Lst>
  <p:hf hdr="0" ftr="0" dt="0"/>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14.bin"/></Relationships>
</file>

<file path=ppt/slides/_rels/slide100.xml.rels><?xml version="1.0" encoding="UTF-8" standalone="yes"?>
<Relationships xmlns="http://schemas.openxmlformats.org/package/2006/relationships"><Relationship Id="rId3" Type="http://schemas.openxmlformats.org/officeDocument/2006/relationships/image" Target="../media/image279.png"/><Relationship Id="rId2" Type="http://schemas.openxmlformats.org/officeDocument/2006/relationships/slideLayout" Target="../slideLayouts/slideLayout13.xml"/><Relationship Id="rId1" Type="http://schemas.openxmlformats.org/officeDocument/2006/relationships/vmlDrawing" Target="../drawings/vmlDrawing77.vml"/><Relationship Id="rId5" Type="http://schemas.openxmlformats.org/officeDocument/2006/relationships/oleObject" Target="../embeddings/oleObject230.bin"/><Relationship Id="rId4" Type="http://schemas.openxmlformats.org/officeDocument/2006/relationships/image" Target="../media/image280.png"/></Relationships>
</file>

<file path=ppt/slides/_rels/slide101.xml.rels><?xml version="1.0" encoding="UTF-8" standalone="yes"?>
<Relationships xmlns="http://schemas.openxmlformats.org/package/2006/relationships"><Relationship Id="rId3" Type="http://schemas.openxmlformats.org/officeDocument/2006/relationships/image" Target="../media/image282.png"/><Relationship Id="rId2" Type="http://schemas.openxmlformats.org/officeDocument/2006/relationships/image" Target="../media/image281.png"/><Relationship Id="rId1" Type="http://schemas.openxmlformats.org/officeDocument/2006/relationships/slideLayout" Target="../slideLayouts/slideLayout13.xml"/><Relationship Id="rId4" Type="http://schemas.openxmlformats.org/officeDocument/2006/relationships/image" Target="../media/image283.png"/></Relationships>
</file>

<file path=ppt/slides/_rels/slide102.xml.rels><?xml version="1.0" encoding="UTF-8" standalone="yes"?>
<Relationships xmlns="http://schemas.openxmlformats.org/package/2006/relationships"><Relationship Id="rId2" Type="http://schemas.openxmlformats.org/officeDocument/2006/relationships/image" Target="../media/image284.png"/><Relationship Id="rId1" Type="http://schemas.openxmlformats.org/officeDocument/2006/relationships/slideLayout" Target="../slideLayouts/slideLayout14.xml"/></Relationships>
</file>

<file path=ppt/slides/_rels/slide103.xml.rels><?xml version="1.0" encoding="UTF-8" standalone="yes"?>
<Relationships xmlns="http://schemas.openxmlformats.org/package/2006/relationships"><Relationship Id="rId3" Type="http://schemas.openxmlformats.org/officeDocument/2006/relationships/oleObject" Target="../embeddings/oleObject231.bin"/><Relationship Id="rId2" Type="http://schemas.openxmlformats.org/officeDocument/2006/relationships/slideLayout" Target="../slideLayouts/slideLayout13.xml"/><Relationship Id="rId1" Type="http://schemas.openxmlformats.org/officeDocument/2006/relationships/vmlDrawing" Target="../drawings/vmlDrawing78.vml"/><Relationship Id="rId5" Type="http://schemas.openxmlformats.org/officeDocument/2006/relationships/oleObject" Target="../embeddings/oleObject233.bin"/><Relationship Id="rId4" Type="http://schemas.openxmlformats.org/officeDocument/2006/relationships/oleObject" Target="../embeddings/oleObject232.bin"/></Relationships>
</file>

<file path=ppt/slides/_rels/slide104.xml.rels><?xml version="1.0" encoding="UTF-8" standalone="yes"?>
<Relationships xmlns="http://schemas.openxmlformats.org/package/2006/relationships"><Relationship Id="rId3" Type="http://schemas.openxmlformats.org/officeDocument/2006/relationships/image" Target="../media/image289.png"/><Relationship Id="rId2" Type="http://schemas.openxmlformats.org/officeDocument/2006/relationships/slideLayout" Target="../slideLayouts/slideLayout13.xml"/><Relationship Id="rId1" Type="http://schemas.openxmlformats.org/officeDocument/2006/relationships/vmlDrawing" Target="../drawings/vmlDrawing79.vml"/><Relationship Id="rId4" Type="http://schemas.openxmlformats.org/officeDocument/2006/relationships/oleObject" Target="../embeddings/oleObject234.bin"/></Relationships>
</file>

<file path=ppt/slides/_rels/slide105.xml.rels><?xml version="1.0" encoding="UTF-8" standalone="yes"?>
<Relationships xmlns="http://schemas.openxmlformats.org/package/2006/relationships"><Relationship Id="rId3" Type="http://schemas.openxmlformats.org/officeDocument/2006/relationships/oleObject" Target="../embeddings/oleObject235.bin"/><Relationship Id="rId2" Type="http://schemas.openxmlformats.org/officeDocument/2006/relationships/slideLayout" Target="../slideLayouts/slideLayout13.xml"/><Relationship Id="rId1" Type="http://schemas.openxmlformats.org/officeDocument/2006/relationships/vmlDrawing" Target="../drawings/vmlDrawing80.vml"/><Relationship Id="rId4" Type="http://schemas.openxmlformats.org/officeDocument/2006/relationships/oleObject" Target="../embeddings/oleObject236.bin"/></Relationships>
</file>

<file path=ppt/slides/_rels/slide106.xml.rels><?xml version="1.0" encoding="UTF-8" standalone="yes"?>
<Relationships xmlns="http://schemas.openxmlformats.org/package/2006/relationships"><Relationship Id="rId3" Type="http://schemas.openxmlformats.org/officeDocument/2006/relationships/oleObject" Target="../embeddings/oleObject237.bin"/><Relationship Id="rId2" Type="http://schemas.openxmlformats.org/officeDocument/2006/relationships/slideLayout" Target="../slideLayouts/slideLayout13.xml"/><Relationship Id="rId1" Type="http://schemas.openxmlformats.org/officeDocument/2006/relationships/vmlDrawing" Target="../drawings/vmlDrawing81.vml"/></Relationships>
</file>

<file path=ppt/slides/_rels/slide107.xml.rels><?xml version="1.0" encoding="UTF-8" standalone="yes"?>
<Relationships xmlns="http://schemas.openxmlformats.org/package/2006/relationships"><Relationship Id="rId2" Type="http://schemas.openxmlformats.org/officeDocument/2006/relationships/image" Target="../media/image293.png"/><Relationship Id="rId1" Type="http://schemas.openxmlformats.org/officeDocument/2006/relationships/slideLayout" Target="../slideLayouts/slideLayout14.xml"/></Relationships>
</file>

<file path=ppt/slides/_rels/slide108.xml.rels><?xml version="1.0" encoding="UTF-8" standalone="yes"?>
<Relationships xmlns="http://schemas.openxmlformats.org/package/2006/relationships"><Relationship Id="rId3" Type="http://schemas.openxmlformats.org/officeDocument/2006/relationships/image" Target="../media/image296.png"/><Relationship Id="rId2" Type="http://schemas.openxmlformats.org/officeDocument/2006/relationships/slideLayout" Target="../slideLayouts/slideLayout13.xml"/><Relationship Id="rId1" Type="http://schemas.openxmlformats.org/officeDocument/2006/relationships/vmlDrawing" Target="../drawings/vmlDrawing82.vml"/><Relationship Id="rId6" Type="http://schemas.openxmlformats.org/officeDocument/2006/relationships/image" Target="../media/image297.emf"/><Relationship Id="rId5" Type="http://schemas.openxmlformats.org/officeDocument/2006/relationships/oleObject" Target="../embeddings/oleObject239.bin"/><Relationship Id="rId4" Type="http://schemas.openxmlformats.org/officeDocument/2006/relationships/oleObject" Target="../embeddings/oleObject238.bin"/></Relationships>
</file>

<file path=ppt/slides/_rels/slide109.xml.rels><?xml version="1.0" encoding="UTF-8" standalone="yes"?>
<Relationships xmlns="http://schemas.openxmlformats.org/package/2006/relationships"><Relationship Id="rId8" Type="http://schemas.openxmlformats.org/officeDocument/2006/relationships/oleObject" Target="../embeddings/oleObject245.bin"/><Relationship Id="rId3" Type="http://schemas.openxmlformats.org/officeDocument/2006/relationships/oleObject" Target="../embeddings/oleObject240.bin"/><Relationship Id="rId7" Type="http://schemas.openxmlformats.org/officeDocument/2006/relationships/oleObject" Target="../embeddings/oleObject244.bin"/><Relationship Id="rId2" Type="http://schemas.openxmlformats.org/officeDocument/2006/relationships/slideLayout" Target="../slideLayouts/slideLayout13.xml"/><Relationship Id="rId1" Type="http://schemas.openxmlformats.org/officeDocument/2006/relationships/vmlDrawing" Target="../drawings/vmlDrawing83.vml"/><Relationship Id="rId6" Type="http://schemas.openxmlformats.org/officeDocument/2006/relationships/oleObject" Target="../embeddings/oleObject243.bin"/><Relationship Id="rId5" Type="http://schemas.openxmlformats.org/officeDocument/2006/relationships/oleObject" Target="../embeddings/oleObject242.bin"/><Relationship Id="rId4" Type="http://schemas.openxmlformats.org/officeDocument/2006/relationships/oleObject" Target="../embeddings/oleObject241.bin"/><Relationship Id="rId9" Type="http://schemas.openxmlformats.org/officeDocument/2006/relationships/oleObject" Target="../embeddings/oleObject246.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110.xml.rels><?xml version="1.0" encoding="UTF-8" standalone="yes"?>
<Relationships xmlns="http://schemas.openxmlformats.org/package/2006/relationships"><Relationship Id="rId3" Type="http://schemas.openxmlformats.org/officeDocument/2006/relationships/image" Target="../media/image307.png"/><Relationship Id="rId7" Type="http://schemas.openxmlformats.org/officeDocument/2006/relationships/oleObject" Target="../embeddings/oleObject249.bin"/><Relationship Id="rId2" Type="http://schemas.openxmlformats.org/officeDocument/2006/relationships/slideLayout" Target="../slideLayouts/slideLayout4.xml"/><Relationship Id="rId1" Type="http://schemas.openxmlformats.org/officeDocument/2006/relationships/vmlDrawing" Target="../drawings/vmlDrawing84.vml"/><Relationship Id="rId6" Type="http://schemas.openxmlformats.org/officeDocument/2006/relationships/oleObject" Target="../embeddings/oleObject248.bin"/><Relationship Id="rId5" Type="http://schemas.openxmlformats.org/officeDocument/2006/relationships/oleObject" Target="../embeddings/oleObject247.bin"/><Relationship Id="rId4" Type="http://schemas.openxmlformats.org/officeDocument/2006/relationships/image" Target="../media/image308.png"/></Relationships>
</file>

<file path=ppt/slides/_rels/slide111.xml.rels><?xml version="1.0" encoding="UTF-8" standalone="yes"?>
<Relationships xmlns="http://schemas.openxmlformats.org/package/2006/relationships"><Relationship Id="rId3" Type="http://schemas.openxmlformats.org/officeDocument/2006/relationships/image" Target="../media/image312.png"/><Relationship Id="rId2" Type="http://schemas.openxmlformats.org/officeDocument/2006/relationships/slideLayout" Target="../slideLayouts/slideLayout13.xml"/><Relationship Id="rId1" Type="http://schemas.openxmlformats.org/officeDocument/2006/relationships/vmlDrawing" Target="../drawings/vmlDrawing85.vml"/><Relationship Id="rId6" Type="http://schemas.openxmlformats.org/officeDocument/2006/relationships/oleObject" Target="../embeddings/oleObject252.bin"/><Relationship Id="rId5" Type="http://schemas.openxmlformats.org/officeDocument/2006/relationships/oleObject" Target="../embeddings/oleObject251.bin"/><Relationship Id="rId4" Type="http://schemas.openxmlformats.org/officeDocument/2006/relationships/oleObject" Target="../embeddings/oleObject250.bin"/></Relationships>
</file>

<file path=ppt/slides/_rels/slide112.xml.rels><?xml version="1.0" encoding="UTF-8" standalone="yes"?>
<Relationships xmlns="http://schemas.openxmlformats.org/package/2006/relationships"><Relationship Id="rId3" Type="http://schemas.openxmlformats.org/officeDocument/2006/relationships/oleObject" Target="../embeddings/oleObject253.bin"/><Relationship Id="rId2" Type="http://schemas.openxmlformats.org/officeDocument/2006/relationships/slideLayout" Target="../slideLayouts/slideLayout4.xml"/><Relationship Id="rId1" Type="http://schemas.openxmlformats.org/officeDocument/2006/relationships/vmlDrawing" Target="../drawings/vmlDrawing86.vml"/><Relationship Id="rId6" Type="http://schemas.openxmlformats.org/officeDocument/2006/relationships/oleObject" Target="../embeddings/oleObject256.bin"/><Relationship Id="rId5" Type="http://schemas.openxmlformats.org/officeDocument/2006/relationships/oleObject" Target="../embeddings/oleObject255.bin"/><Relationship Id="rId4" Type="http://schemas.openxmlformats.org/officeDocument/2006/relationships/oleObject" Target="../embeddings/oleObject254.bin"/></Relationships>
</file>

<file path=ppt/slides/_rels/slide113.xml.rels><?xml version="1.0" encoding="UTF-8" standalone="yes"?>
<Relationships xmlns="http://schemas.openxmlformats.org/package/2006/relationships"><Relationship Id="rId3" Type="http://schemas.openxmlformats.org/officeDocument/2006/relationships/image" Target="../media/image316.png"/><Relationship Id="rId2" Type="http://schemas.openxmlformats.org/officeDocument/2006/relationships/image" Target="../media/image315.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319.png"/><Relationship Id="rId2" Type="http://schemas.openxmlformats.org/officeDocument/2006/relationships/slideLayout" Target="../slideLayouts/slideLayout2.xml"/><Relationship Id="rId1" Type="http://schemas.openxmlformats.org/officeDocument/2006/relationships/vmlDrawing" Target="../drawings/vmlDrawing87.vml"/><Relationship Id="rId6" Type="http://schemas.openxmlformats.org/officeDocument/2006/relationships/oleObject" Target="../embeddings/oleObject259.bin"/><Relationship Id="rId5" Type="http://schemas.openxmlformats.org/officeDocument/2006/relationships/oleObject" Target="../embeddings/oleObject258.bin"/><Relationship Id="rId4" Type="http://schemas.openxmlformats.org/officeDocument/2006/relationships/oleObject" Target="../embeddings/oleObject257.bin"/></Relationships>
</file>

<file path=ppt/slides/_rels/slide115.xml.rels><?xml version="1.0" encoding="UTF-8" standalone="yes"?>
<Relationships xmlns="http://schemas.openxmlformats.org/package/2006/relationships"><Relationship Id="rId3" Type="http://schemas.openxmlformats.org/officeDocument/2006/relationships/oleObject" Target="../embeddings/oleObject260.bin"/><Relationship Id="rId2" Type="http://schemas.openxmlformats.org/officeDocument/2006/relationships/slideLayout" Target="../slideLayouts/slideLayout4.xml"/><Relationship Id="rId1" Type="http://schemas.openxmlformats.org/officeDocument/2006/relationships/vmlDrawing" Target="../drawings/vmlDrawing88.vml"/><Relationship Id="rId6" Type="http://schemas.openxmlformats.org/officeDocument/2006/relationships/oleObject" Target="../embeddings/oleObject263.bin"/><Relationship Id="rId5" Type="http://schemas.openxmlformats.org/officeDocument/2006/relationships/oleObject" Target="../embeddings/oleObject262.bin"/><Relationship Id="rId4" Type="http://schemas.openxmlformats.org/officeDocument/2006/relationships/oleObject" Target="../embeddings/oleObject261.bin"/></Relationships>
</file>

<file path=ppt/slides/_rels/slide116.xml.rels><?xml version="1.0" encoding="UTF-8" standalone="yes"?>
<Relationships xmlns="http://schemas.openxmlformats.org/package/2006/relationships"><Relationship Id="rId3" Type="http://schemas.openxmlformats.org/officeDocument/2006/relationships/oleObject" Target="../embeddings/oleObject264.bin"/><Relationship Id="rId2" Type="http://schemas.openxmlformats.org/officeDocument/2006/relationships/slideLayout" Target="../slideLayouts/slideLayout4.xml"/><Relationship Id="rId1" Type="http://schemas.openxmlformats.org/officeDocument/2006/relationships/vmlDrawing" Target="../drawings/vmlDrawing89.vml"/><Relationship Id="rId6" Type="http://schemas.openxmlformats.org/officeDocument/2006/relationships/oleObject" Target="../embeddings/oleObject267.bin"/><Relationship Id="rId5" Type="http://schemas.openxmlformats.org/officeDocument/2006/relationships/oleObject" Target="../embeddings/oleObject266.bin"/><Relationship Id="rId4" Type="http://schemas.openxmlformats.org/officeDocument/2006/relationships/oleObject" Target="../embeddings/oleObject265.bin"/></Relationships>
</file>

<file path=ppt/slides/_rels/slide117.xml.rels><?xml version="1.0" encoding="UTF-8" standalone="yes"?>
<Relationships xmlns="http://schemas.openxmlformats.org/package/2006/relationships"><Relationship Id="rId3" Type="http://schemas.openxmlformats.org/officeDocument/2006/relationships/oleObject" Target="../embeddings/oleObject268.bin"/><Relationship Id="rId2" Type="http://schemas.openxmlformats.org/officeDocument/2006/relationships/slideLayout" Target="../slideLayouts/slideLayout15.xml"/><Relationship Id="rId1" Type="http://schemas.openxmlformats.org/officeDocument/2006/relationships/vmlDrawing" Target="../drawings/vmlDrawing90.vml"/><Relationship Id="rId4" Type="http://schemas.openxmlformats.org/officeDocument/2006/relationships/oleObject" Target="../embeddings/oleObject269.bin"/></Relationships>
</file>

<file path=ppt/slides/_rels/slide118.xml.rels><?xml version="1.0" encoding="UTF-8" standalone="yes"?>
<Relationships xmlns="http://schemas.openxmlformats.org/package/2006/relationships"><Relationship Id="rId3" Type="http://schemas.openxmlformats.org/officeDocument/2006/relationships/oleObject" Target="../embeddings/oleObject270.bin"/><Relationship Id="rId2" Type="http://schemas.openxmlformats.org/officeDocument/2006/relationships/slideLayout" Target="../slideLayouts/slideLayout15.xml"/><Relationship Id="rId1" Type="http://schemas.openxmlformats.org/officeDocument/2006/relationships/vmlDrawing" Target="../drawings/vmlDrawing91.vml"/><Relationship Id="rId4" Type="http://schemas.openxmlformats.org/officeDocument/2006/relationships/oleObject" Target="../embeddings/oleObject271.bin"/></Relationships>
</file>

<file path=ppt/slides/_rels/slide119.xml.rels><?xml version="1.0" encoding="UTF-8" standalone="yes"?>
<Relationships xmlns="http://schemas.openxmlformats.org/package/2006/relationships"><Relationship Id="rId3" Type="http://schemas.openxmlformats.org/officeDocument/2006/relationships/oleObject" Target="../embeddings/oleObject272.bin"/><Relationship Id="rId2" Type="http://schemas.openxmlformats.org/officeDocument/2006/relationships/slideLayout" Target="../slideLayouts/slideLayout4.xml"/><Relationship Id="rId1" Type="http://schemas.openxmlformats.org/officeDocument/2006/relationships/vmlDrawing" Target="../drawings/vmlDrawing92.vml"/><Relationship Id="rId4" Type="http://schemas.openxmlformats.org/officeDocument/2006/relationships/oleObject" Target="../embeddings/oleObject273.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12.xml"/><Relationship Id="rId1" Type="http://schemas.openxmlformats.org/officeDocument/2006/relationships/vmlDrawing" Target="../drawings/vmlDrawing9.v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329.png"/><Relationship Id="rId1" Type="http://schemas.openxmlformats.org/officeDocument/2006/relationships/slideLayout" Target="../slideLayouts/slideLayout14.xml"/></Relationships>
</file>

<file path=ppt/slides/_rels/slide123.xml.rels><?xml version="1.0" encoding="UTF-8" standalone="yes"?>
<Relationships xmlns="http://schemas.openxmlformats.org/package/2006/relationships"><Relationship Id="rId3" Type="http://schemas.openxmlformats.org/officeDocument/2006/relationships/oleObject" Target="../embeddings/oleObject274.bin"/><Relationship Id="rId2" Type="http://schemas.openxmlformats.org/officeDocument/2006/relationships/slideLayout" Target="../slideLayouts/slideLayout13.xml"/><Relationship Id="rId1" Type="http://schemas.openxmlformats.org/officeDocument/2006/relationships/vmlDrawing" Target="../drawings/vmlDrawing93.vml"/><Relationship Id="rId6" Type="http://schemas.openxmlformats.org/officeDocument/2006/relationships/oleObject" Target="../embeddings/oleObject277.bin"/><Relationship Id="rId5" Type="http://schemas.openxmlformats.org/officeDocument/2006/relationships/oleObject" Target="../embeddings/oleObject276.bin"/><Relationship Id="rId4" Type="http://schemas.openxmlformats.org/officeDocument/2006/relationships/oleObject" Target="../embeddings/oleObject275.bin"/></Relationships>
</file>

<file path=ppt/slides/_rels/slide124.xml.rels><?xml version="1.0" encoding="UTF-8" standalone="yes"?>
<Relationships xmlns="http://schemas.openxmlformats.org/package/2006/relationships"><Relationship Id="rId3" Type="http://schemas.openxmlformats.org/officeDocument/2006/relationships/oleObject" Target="../embeddings/oleObject278.bin"/><Relationship Id="rId2" Type="http://schemas.openxmlformats.org/officeDocument/2006/relationships/slideLayout" Target="../slideLayouts/slideLayout13.xml"/><Relationship Id="rId1" Type="http://schemas.openxmlformats.org/officeDocument/2006/relationships/vmlDrawing" Target="../drawings/vmlDrawing94.vml"/><Relationship Id="rId4" Type="http://schemas.openxmlformats.org/officeDocument/2006/relationships/oleObject" Target="../embeddings/oleObject279.bin"/></Relationships>
</file>

<file path=ppt/slides/_rels/slide125.xml.rels><?xml version="1.0" encoding="UTF-8" standalone="yes"?>
<Relationships xmlns="http://schemas.openxmlformats.org/package/2006/relationships"><Relationship Id="rId3" Type="http://schemas.openxmlformats.org/officeDocument/2006/relationships/oleObject" Target="../embeddings/oleObject280.bin"/><Relationship Id="rId2" Type="http://schemas.openxmlformats.org/officeDocument/2006/relationships/slideLayout" Target="../slideLayouts/slideLayout15.xml"/><Relationship Id="rId1" Type="http://schemas.openxmlformats.org/officeDocument/2006/relationships/vmlDrawing" Target="../drawings/vmlDrawing95.vml"/><Relationship Id="rId5" Type="http://schemas.openxmlformats.org/officeDocument/2006/relationships/oleObject" Target="../embeddings/oleObject281.bin"/><Relationship Id="rId4" Type="http://schemas.openxmlformats.org/officeDocument/2006/relationships/image" Target="../media/image338.png"/></Relationships>
</file>

<file path=ppt/slides/_rels/slide126.xml.rels><?xml version="1.0" encoding="UTF-8" standalone="yes"?>
<Relationships xmlns="http://schemas.openxmlformats.org/package/2006/relationships"><Relationship Id="rId3" Type="http://schemas.openxmlformats.org/officeDocument/2006/relationships/image" Target="../media/image340.png"/><Relationship Id="rId2" Type="http://schemas.openxmlformats.org/officeDocument/2006/relationships/image" Target="../media/image339.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342.png"/><Relationship Id="rId2" Type="http://schemas.openxmlformats.org/officeDocument/2006/relationships/slideLayout" Target="../slideLayouts/slideLayout4.xml"/><Relationship Id="rId1" Type="http://schemas.openxmlformats.org/officeDocument/2006/relationships/vmlDrawing" Target="../drawings/vmlDrawing96.vml"/><Relationship Id="rId4" Type="http://schemas.openxmlformats.org/officeDocument/2006/relationships/oleObject" Target="../embeddings/oleObject282.bin"/></Relationships>
</file>

<file path=ppt/slides/_rels/slide128.xml.rels><?xml version="1.0" encoding="UTF-8" standalone="yes"?>
<Relationships xmlns="http://schemas.openxmlformats.org/package/2006/relationships"><Relationship Id="rId3" Type="http://schemas.openxmlformats.org/officeDocument/2006/relationships/oleObject" Target="../embeddings/oleObject283.bin"/><Relationship Id="rId2" Type="http://schemas.openxmlformats.org/officeDocument/2006/relationships/slideLayout" Target="../slideLayouts/slideLayout14.xml"/><Relationship Id="rId1" Type="http://schemas.openxmlformats.org/officeDocument/2006/relationships/vmlDrawing" Target="../drawings/vmlDrawing97.vml"/></Relationships>
</file>

<file path=ppt/slides/_rels/slide129.xml.rels><?xml version="1.0" encoding="UTF-8" standalone="yes"?>
<Relationships xmlns="http://schemas.openxmlformats.org/package/2006/relationships"><Relationship Id="rId3" Type="http://schemas.openxmlformats.org/officeDocument/2006/relationships/image" Target="../media/image346.png"/><Relationship Id="rId2" Type="http://schemas.openxmlformats.org/officeDocument/2006/relationships/slideLayout" Target="../slideLayouts/slideLayout14.xml"/><Relationship Id="rId1" Type="http://schemas.openxmlformats.org/officeDocument/2006/relationships/vmlDrawing" Target="../drawings/vmlDrawing98.vml"/><Relationship Id="rId5" Type="http://schemas.openxmlformats.org/officeDocument/2006/relationships/oleObject" Target="../embeddings/oleObject285.bin"/><Relationship Id="rId4" Type="http://schemas.openxmlformats.org/officeDocument/2006/relationships/oleObject" Target="../embeddings/oleObject284.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20.bin"/><Relationship Id="rId5" Type="http://schemas.openxmlformats.org/officeDocument/2006/relationships/oleObject" Target="../embeddings/oleObject19.bin"/><Relationship Id="rId4" Type="http://schemas.openxmlformats.org/officeDocument/2006/relationships/oleObject" Target="../embeddings/oleObject18.bin"/></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oleObject" Target="../embeddings/oleObject286.bin"/><Relationship Id="rId2" Type="http://schemas.openxmlformats.org/officeDocument/2006/relationships/slideLayout" Target="../slideLayouts/slideLayout2.xml"/><Relationship Id="rId1" Type="http://schemas.openxmlformats.org/officeDocument/2006/relationships/vmlDrawing" Target="../drawings/vmlDrawing99.vml"/></Relationships>
</file>

<file path=ppt/slides/_rels/slide132.xml.rels><?xml version="1.0" encoding="UTF-8" standalone="yes"?>
<Relationships xmlns="http://schemas.openxmlformats.org/package/2006/relationships"><Relationship Id="rId3" Type="http://schemas.openxmlformats.org/officeDocument/2006/relationships/image" Target="../media/image349.png"/><Relationship Id="rId2" Type="http://schemas.openxmlformats.org/officeDocument/2006/relationships/slideLayout" Target="../slideLayouts/slideLayout2.xml"/><Relationship Id="rId1" Type="http://schemas.openxmlformats.org/officeDocument/2006/relationships/vmlDrawing" Target="../drawings/vmlDrawing100.vml"/><Relationship Id="rId4" Type="http://schemas.openxmlformats.org/officeDocument/2006/relationships/oleObject" Target="../embeddings/oleObject287.bin"/></Relationships>
</file>

<file path=ppt/slides/_rels/slide133.xml.rels><?xml version="1.0" encoding="UTF-8" standalone="yes"?>
<Relationships xmlns="http://schemas.openxmlformats.org/package/2006/relationships"><Relationship Id="rId2" Type="http://schemas.openxmlformats.org/officeDocument/2006/relationships/image" Target="../media/image350.png"/><Relationship Id="rId1" Type="http://schemas.openxmlformats.org/officeDocument/2006/relationships/slideLayout" Target="../slideLayouts/slideLayout14.xml"/></Relationships>
</file>

<file path=ppt/slides/_rels/slide134.xml.rels><?xml version="1.0" encoding="UTF-8" standalone="yes"?>
<Relationships xmlns="http://schemas.openxmlformats.org/package/2006/relationships"><Relationship Id="rId3" Type="http://schemas.openxmlformats.org/officeDocument/2006/relationships/oleObject" Target="../embeddings/oleObject288.bin"/><Relationship Id="rId2" Type="http://schemas.openxmlformats.org/officeDocument/2006/relationships/slideLayout" Target="../slideLayouts/slideLayout2.xml"/><Relationship Id="rId1" Type="http://schemas.openxmlformats.org/officeDocument/2006/relationships/vmlDrawing" Target="../drawings/vmlDrawing101.vml"/><Relationship Id="rId4" Type="http://schemas.openxmlformats.org/officeDocument/2006/relationships/image" Target="../media/image352.png"/></Relationships>
</file>

<file path=ppt/slides/_rels/slide135.xml.rels><?xml version="1.0" encoding="UTF-8" standalone="yes"?>
<Relationships xmlns="http://schemas.openxmlformats.org/package/2006/relationships"><Relationship Id="rId3" Type="http://schemas.openxmlformats.org/officeDocument/2006/relationships/oleObject" Target="../embeddings/oleObject289.bin"/><Relationship Id="rId2" Type="http://schemas.openxmlformats.org/officeDocument/2006/relationships/slideLayout" Target="../slideLayouts/slideLayout15.xml"/><Relationship Id="rId1" Type="http://schemas.openxmlformats.org/officeDocument/2006/relationships/vmlDrawing" Target="../drawings/vmlDrawing102.vml"/><Relationship Id="rId5" Type="http://schemas.openxmlformats.org/officeDocument/2006/relationships/oleObject" Target="../embeddings/oleObject290.bin"/><Relationship Id="rId4" Type="http://schemas.openxmlformats.org/officeDocument/2006/relationships/image" Target="../media/image355.png"/></Relationships>
</file>

<file path=ppt/slides/_rels/slide136.xml.rels><?xml version="1.0" encoding="UTF-8" standalone="yes"?>
<Relationships xmlns="http://schemas.openxmlformats.org/package/2006/relationships"><Relationship Id="rId3" Type="http://schemas.openxmlformats.org/officeDocument/2006/relationships/oleObject" Target="../embeddings/oleObject291.bin"/><Relationship Id="rId2" Type="http://schemas.openxmlformats.org/officeDocument/2006/relationships/slideLayout" Target="../slideLayouts/slideLayout4.xml"/><Relationship Id="rId1" Type="http://schemas.openxmlformats.org/officeDocument/2006/relationships/vmlDrawing" Target="../drawings/vmlDrawing103.vml"/><Relationship Id="rId4" Type="http://schemas.openxmlformats.org/officeDocument/2006/relationships/oleObject" Target="../embeddings/oleObject292.bin"/></Relationships>
</file>

<file path=ppt/slides/_rels/slide137.xml.rels><?xml version="1.0" encoding="UTF-8" standalone="yes"?>
<Relationships xmlns="http://schemas.openxmlformats.org/package/2006/relationships"><Relationship Id="rId8" Type="http://schemas.openxmlformats.org/officeDocument/2006/relationships/oleObject" Target="../embeddings/oleObject296.bin"/><Relationship Id="rId3" Type="http://schemas.openxmlformats.org/officeDocument/2006/relationships/image" Target="../media/image358.png"/><Relationship Id="rId7" Type="http://schemas.openxmlformats.org/officeDocument/2006/relationships/oleObject" Target="../embeddings/oleObject295.bin"/><Relationship Id="rId2" Type="http://schemas.openxmlformats.org/officeDocument/2006/relationships/slideLayout" Target="../slideLayouts/slideLayout15.xml"/><Relationship Id="rId1" Type="http://schemas.openxmlformats.org/officeDocument/2006/relationships/vmlDrawing" Target="../drawings/vmlDrawing104.vml"/><Relationship Id="rId6" Type="http://schemas.openxmlformats.org/officeDocument/2006/relationships/oleObject" Target="../embeddings/oleObject294.bin"/><Relationship Id="rId5" Type="http://schemas.openxmlformats.org/officeDocument/2006/relationships/image" Target="../media/image359.png"/><Relationship Id="rId4" Type="http://schemas.openxmlformats.org/officeDocument/2006/relationships/oleObject" Target="../embeddings/oleObject293.bin"/><Relationship Id="rId9" Type="http://schemas.openxmlformats.org/officeDocument/2006/relationships/oleObject" Target="../embeddings/oleObject297.bin"/></Relationships>
</file>

<file path=ppt/slides/_rels/slide138.xml.rels><?xml version="1.0" encoding="UTF-8" standalone="yes"?>
<Relationships xmlns="http://schemas.openxmlformats.org/package/2006/relationships"><Relationship Id="rId2" Type="http://schemas.openxmlformats.org/officeDocument/2006/relationships/image" Target="../media/image360.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362.png"/><Relationship Id="rId2" Type="http://schemas.openxmlformats.org/officeDocument/2006/relationships/image" Target="../media/image361.png"/><Relationship Id="rId1" Type="http://schemas.openxmlformats.org/officeDocument/2006/relationships/slideLayout" Target="../slideLayouts/slideLayout4.xml"/><Relationship Id="rId4" Type="http://schemas.openxmlformats.org/officeDocument/2006/relationships/image" Target="../media/image363.png"/></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26.bin"/><Relationship Id="rId3" Type="http://schemas.openxmlformats.org/officeDocument/2006/relationships/oleObject" Target="../embeddings/oleObject21.bin"/><Relationship Id="rId7" Type="http://schemas.openxmlformats.org/officeDocument/2006/relationships/oleObject" Target="../embeddings/oleObject25.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24.bin"/><Relationship Id="rId5" Type="http://schemas.openxmlformats.org/officeDocument/2006/relationships/oleObject" Target="../embeddings/oleObject23.bin"/><Relationship Id="rId4" Type="http://schemas.openxmlformats.org/officeDocument/2006/relationships/oleObject" Target="../embeddings/oleObject22.bin"/><Relationship Id="rId9" Type="http://schemas.openxmlformats.org/officeDocument/2006/relationships/oleObject" Target="../embeddings/oleObject27.bin"/></Relationships>
</file>

<file path=ppt/slides/_rels/slide140.xml.rels><?xml version="1.0" encoding="UTF-8" standalone="yes"?>
<Relationships xmlns="http://schemas.openxmlformats.org/package/2006/relationships"><Relationship Id="rId2" Type="http://schemas.openxmlformats.org/officeDocument/2006/relationships/image" Target="../media/image364.png"/><Relationship Id="rId1" Type="http://schemas.openxmlformats.org/officeDocument/2006/relationships/slideLayout" Target="../slideLayouts/slideLayout12.xml"/></Relationships>
</file>

<file path=ppt/slides/_rels/slide141.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3" Type="http://schemas.openxmlformats.org/officeDocument/2006/relationships/oleObject" Target="../embeddings/oleObject298.bin"/><Relationship Id="rId2" Type="http://schemas.openxmlformats.org/officeDocument/2006/relationships/slideLayout" Target="../slideLayouts/slideLayout2.xml"/><Relationship Id="rId1" Type="http://schemas.openxmlformats.org/officeDocument/2006/relationships/vmlDrawing" Target="../drawings/vmlDrawing105.vml"/></Relationships>
</file>

<file path=ppt/slides/_rels/slide143.xml.rels><?xml version="1.0" encoding="UTF-8" standalone="yes"?>
<Relationships xmlns="http://schemas.openxmlformats.org/package/2006/relationships"><Relationship Id="rId3" Type="http://schemas.openxmlformats.org/officeDocument/2006/relationships/image" Target="../media/image367.png"/><Relationship Id="rId2" Type="http://schemas.openxmlformats.org/officeDocument/2006/relationships/slideLayout" Target="../slideLayouts/slideLayout2.xml"/><Relationship Id="rId1" Type="http://schemas.openxmlformats.org/officeDocument/2006/relationships/vmlDrawing" Target="../drawings/vmlDrawing106.vml"/><Relationship Id="rId4" Type="http://schemas.openxmlformats.org/officeDocument/2006/relationships/oleObject" Target="../embeddings/oleObject299.bin"/></Relationships>
</file>

<file path=ppt/slides/_rels/slide144.xml.rels><?xml version="1.0" encoding="UTF-8" standalone="yes"?>
<Relationships xmlns="http://schemas.openxmlformats.org/package/2006/relationships"><Relationship Id="rId3" Type="http://schemas.openxmlformats.org/officeDocument/2006/relationships/oleObject" Target="../embeddings/oleObject300.bin"/><Relationship Id="rId2" Type="http://schemas.openxmlformats.org/officeDocument/2006/relationships/slideLayout" Target="../slideLayouts/slideLayout7.xml"/><Relationship Id="rId1" Type="http://schemas.openxmlformats.org/officeDocument/2006/relationships/vmlDrawing" Target="../drawings/vmlDrawing107.vml"/></Relationships>
</file>

<file path=ppt/slides/_rels/slide145.xml.rels><?xml version="1.0" encoding="UTF-8" standalone="yes"?>
<Relationships xmlns="http://schemas.openxmlformats.org/package/2006/relationships"><Relationship Id="rId2" Type="http://schemas.openxmlformats.org/officeDocument/2006/relationships/image" Target="../media/image369.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370.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oleObject" Target="../embeddings/oleObject301.bin"/><Relationship Id="rId2" Type="http://schemas.openxmlformats.org/officeDocument/2006/relationships/slideLayout" Target="../slideLayouts/slideLayout7.xml"/><Relationship Id="rId1" Type="http://schemas.openxmlformats.org/officeDocument/2006/relationships/vmlDrawing" Target="../drawings/vmlDrawing108.vml"/><Relationship Id="rId5" Type="http://schemas.openxmlformats.org/officeDocument/2006/relationships/oleObject" Target="../embeddings/oleObject303.bin"/><Relationship Id="rId4" Type="http://schemas.openxmlformats.org/officeDocument/2006/relationships/oleObject" Target="../embeddings/oleObject302.bin"/></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375.png"/><Relationship Id="rId2" Type="http://schemas.openxmlformats.org/officeDocument/2006/relationships/slideLayout" Target="../slideLayouts/slideLayout7.xml"/><Relationship Id="rId1" Type="http://schemas.openxmlformats.org/officeDocument/2006/relationships/vmlDrawing" Target="../drawings/vmlDrawing109.vml"/><Relationship Id="rId4" Type="http://schemas.openxmlformats.org/officeDocument/2006/relationships/oleObject" Target="../embeddings/oleObject304.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12.xml"/><Relationship Id="rId1" Type="http://schemas.openxmlformats.org/officeDocument/2006/relationships/vmlDrawing" Target="../drawings/vmlDrawing12.vml"/><Relationship Id="rId4" Type="http://schemas.openxmlformats.org/officeDocument/2006/relationships/oleObject" Target="../embeddings/oleObject29.bin"/></Relationships>
</file>

<file path=ppt/slides/_rels/slide150.xml.rels><?xml version="1.0" encoding="UTF-8" standalone="yes"?>
<Relationships xmlns="http://schemas.openxmlformats.org/package/2006/relationships"><Relationship Id="rId3" Type="http://schemas.openxmlformats.org/officeDocument/2006/relationships/oleObject" Target="../embeddings/oleObject305.bin"/><Relationship Id="rId2" Type="http://schemas.openxmlformats.org/officeDocument/2006/relationships/slideLayout" Target="../slideLayouts/slideLayout7.xml"/><Relationship Id="rId1" Type="http://schemas.openxmlformats.org/officeDocument/2006/relationships/vmlDrawing" Target="../drawings/vmlDrawing110.vml"/><Relationship Id="rId5" Type="http://schemas.openxmlformats.org/officeDocument/2006/relationships/oleObject" Target="../embeddings/oleObject307.bin"/><Relationship Id="rId4" Type="http://schemas.openxmlformats.org/officeDocument/2006/relationships/oleObject" Target="../embeddings/oleObject306.bin"/></Relationships>
</file>

<file path=ppt/slides/_rels/slide151.xml.rels><?xml version="1.0" encoding="UTF-8" standalone="yes"?>
<Relationships xmlns="http://schemas.openxmlformats.org/package/2006/relationships"><Relationship Id="rId3" Type="http://schemas.openxmlformats.org/officeDocument/2006/relationships/image" Target="../media/image380.png"/><Relationship Id="rId2" Type="http://schemas.openxmlformats.org/officeDocument/2006/relationships/slideLayout" Target="../slideLayouts/slideLayout2.xml"/><Relationship Id="rId1" Type="http://schemas.openxmlformats.org/officeDocument/2006/relationships/vmlDrawing" Target="../drawings/vmlDrawing111.vml"/><Relationship Id="rId4" Type="http://schemas.openxmlformats.org/officeDocument/2006/relationships/oleObject" Target="../embeddings/oleObject308.bin"/></Relationships>
</file>

<file path=ppt/slides/_rels/slide152.xml.rels><?xml version="1.0" encoding="UTF-8" standalone="yes"?>
<Relationships xmlns="http://schemas.openxmlformats.org/package/2006/relationships"><Relationship Id="rId3" Type="http://schemas.openxmlformats.org/officeDocument/2006/relationships/image" Target="../media/image382.png"/><Relationship Id="rId2" Type="http://schemas.openxmlformats.org/officeDocument/2006/relationships/image" Target="../media/image381.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383.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385.png"/><Relationship Id="rId2" Type="http://schemas.openxmlformats.org/officeDocument/2006/relationships/slideLayout" Target="../slideLayouts/slideLayout2.xml"/><Relationship Id="rId1" Type="http://schemas.openxmlformats.org/officeDocument/2006/relationships/vmlDrawing" Target="../drawings/vmlDrawing112.vml"/><Relationship Id="rId4" Type="http://schemas.openxmlformats.org/officeDocument/2006/relationships/oleObject" Target="../embeddings/oleObject309.bin"/></Relationships>
</file>

<file path=ppt/slides/_rels/slide155.xml.rels><?xml version="1.0" encoding="UTF-8" standalone="yes"?>
<Relationships xmlns="http://schemas.openxmlformats.org/package/2006/relationships"><Relationship Id="rId3" Type="http://schemas.openxmlformats.org/officeDocument/2006/relationships/image" Target="../media/image387.png"/><Relationship Id="rId2" Type="http://schemas.openxmlformats.org/officeDocument/2006/relationships/image" Target="../media/image386.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3" Type="http://schemas.openxmlformats.org/officeDocument/2006/relationships/oleObject" Target="../embeddings/oleObject310.bin"/><Relationship Id="rId2" Type="http://schemas.openxmlformats.org/officeDocument/2006/relationships/slideLayout" Target="../slideLayouts/slideLayout12.xml"/><Relationship Id="rId1" Type="http://schemas.openxmlformats.org/officeDocument/2006/relationships/vmlDrawing" Target="../drawings/vmlDrawing113.vml"/><Relationship Id="rId6" Type="http://schemas.openxmlformats.org/officeDocument/2006/relationships/oleObject" Target="../embeddings/oleObject311.bin"/><Relationship Id="rId5" Type="http://schemas.openxmlformats.org/officeDocument/2006/relationships/image" Target="../media/image391.png"/><Relationship Id="rId4" Type="http://schemas.openxmlformats.org/officeDocument/2006/relationships/image" Target="../media/image390.png"/></Relationships>
</file>

<file path=ppt/slides/_rels/slide158.xml.rels><?xml version="1.0" encoding="UTF-8" standalone="yes"?>
<Relationships xmlns="http://schemas.openxmlformats.org/package/2006/relationships"><Relationship Id="rId3" Type="http://schemas.openxmlformats.org/officeDocument/2006/relationships/oleObject" Target="../embeddings/oleObject312.bin"/><Relationship Id="rId2" Type="http://schemas.openxmlformats.org/officeDocument/2006/relationships/slideLayout" Target="../slideLayouts/slideLayout12.xml"/><Relationship Id="rId1" Type="http://schemas.openxmlformats.org/officeDocument/2006/relationships/vmlDrawing" Target="../drawings/vmlDrawing114.vml"/><Relationship Id="rId5" Type="http://schemas.openxmlformats.org/officeDocument/2006/relationships/image" Target="../media/image394.png"/><Relationship Id="rId4" Type="http://schemas.openxmlformats.org/officeDocument/2006/relationships/oleObject" Target="../embeddings/oleObject313.bin"/></Relationships>
</file>

<file path=ppt/slides/_rels/slide159.xml.rels><?xml version="1.0" encoding="UTF-8" standalone="yes"?>
<Relationships xmlns="http://schemas.openxmlformats.org/package/2006/relationships"><Relationship Id="rId3" Type="http://schemas.openxmlformats.org/officeDocument/2006/relationships/image" Target="../media/image396.png"/><Relationship Id="rId2" Type="http://schemas.openxmlformats.org/officeDocument/2006/relationships/slideLayout" Target="../slideLayouts/slideLayout12.xml"/><Relationship Id="rId1" Type="http://schemas.openxmlformats.org/officeDocument/2006/relationships/vmlDrawing" Target="../drawings/vmlDrawing115.vml"/><Relationship Id="rId4" Type="http://schemas.openxmlformats.org/officeDocument/2006/relationships/oleObject" Target="../embeddings/oleObject314.bin"/></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0.bin"/><Relationship Id="rId7" Type="http://schemas.openxmlformats.org/officeDocument/2006/relationships/oleObject" Target="../embeddings/oleObject34.bin"/><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oleObject" Target="../embeddings/oleObject33.bin"/><Relationship Id="rId5" Type="http://schemas.openxmlformats.org/officeDocument/2006/relationships/oleObject" Target="../embeddings/oleObject32.bin"/><Relationship Id="rId4" Type="http://schemas.openxmlformats.org/officeDocument/2006/relationships/oleObject" Target="../embeddings/oleObject31.bin"/></Relationships>
</file>

<file path=ppt/slides/_rels/slide160.xml.rels><?xml version="1.0" encoding="UTF-8" standalone="yes"?>
<Relationships xmlns="http://schemas.openxmlformats.org/package/2006/relationships"><Relationship Id="rId3" Type="http://schemas.openxmlformats.org/officeDocument/2006/relationships/image" Target="../media/image400.png"/><Relationship Id="rId7" Type="http://schemas.openxmlformats.org/officeDocument/2006/relationships/oleObject" Target="../embeddings/oleObject317.bin"/><Relationship Id="rId2" Type="http://schemas.openxmlformats.org/officeDocument/2006/relationships/slideLayout" Target="../slideLayouts/slideLayout12.xml"/><Relationship Id="rId1" Type="http://schemas.openxmlformats.org/officeDocument/2006/relationships/vmlDrawing" Target="../drawings/vmlDrawing116.vml"/><Relationship Id="rId6" Type="http://schemas.openxmlformats.org/officeDocument/2006/relationships/oleObject" Target="../embeddings/oleObject316.bin"/><Relationship Id="rId5" Type="http://schemas.openxmlformats.org/officeDocument/2006/relationships/oleObject" Target="../embeddings/oleObject315.bin"/><Relationship Id="rId4" Type="http://schemas.openxmlformats.org/officeDocument/2006/relationships/image" Target="../media/image401.png"/></Relationships>
</file>

<file path=ppt/slides/_rels/slide161.xml.rels><?xml version="1.0" encoding="UTF-8" standalone="yes"?>
<Relationships xmlns="http://schemas.openxmlformats.org/package/2006/relationships"><Relationship Id="rId2" Type="http://schemas.openxmlformats.org/officeDocument/2006/relationships/image" Target="../media/image402.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oleObject" Target="../embeddings/oleObject318.bin"/><Relationship Id="rId2" Type="http://schemas.openxmlformats.org/officeDocument/2006/relationships/slideLayout" Target="../slideLayouts/slideLayout13.xml"/><Relationship Id="rId1" Type="http://schemas.openxmlformats.org/officeDocument/2006/relationships/vmlDrawing" Target="../drawings/vmlDrawing117.vml"/><Relationship Id="rId5" Type="http://schemas.openxmlformats.org/officeDocument/2006/relationships/oleObject" Target="../embeddings/oleObject320.bin"/><Relationship Id="rId4" Type="http://schemas.openxmlformats.org/officeDocument/2006/relationships/oleObject" Target="../embeddings/oleObject319.bin"/></Relationships>
</file>

<file path=ppt/slides/_rels/slide163.xml.rels><?xml version="1.0" encoding="UTF-8" standalone="yes"?>
<Relationships xmlns="http://schemas.openxmlformats.org/package/2006/relationships"><Relationship Id="rId8" Type="http://schemas.openxmlformats.org/officeDocument/2006/relationships/oleObject" Target="../embeddings/oleObject326.bin"/><Relationship Id="rId3" Type="http://schemas.openxmlformats.org/officeDocument/2006/relationships/oleObject" Target="../embeddings/oleObject321.bin"/><Relationship Id="rId7" Type="http://schemas.openxmlformats.org/officeDocument/2006/relationships/oleObject" Target="../embeddings/oleObject325.bin"/><Relationship Id="rId2" Type="http://schemas.openxmlformats.org/officeDocument/2006/relationships/slideLayout" Target="../slideLayouts/slideLayout13.xml"/><Relationship Id="rId1" Type="http://schemas.openxmlformats.org/officeDocument/2006/relationships/vmlDrawing" Target="../drawings/vmlDrawing118.vml"/><Relationship Id="rId6" Type="http://schemas.openxmlformats.org/officeDocument/2006/relationships/oleObject" Target="../embeddings/oleObject324.bin"/><Relationship Id="rId5" Type="http://schemas.openxmlformats.org/officeDocument/2006/relationships/oleObject" Target="../embeddings/oleObject323.bin"/><Relationship Id="rId4" Type="http://schemas.openxmlformats.org/officeDocument/2006/relationships/oleObject" Target="../embeddings/oleObject322.bin"/></Relationships>
</file>

<file path=ppt/slides/_rels/slide164.xml.rels><?xml version="1.0" encoding="UTF-8" standalone="yes"?>
<Relationships xmlns="http://schemas.openxmlformats.org/package/2006/relationships"><Relationship Id="rId3" Type="http://schemas.openxmlformats.org/officeDocument/2006/relationships/oleObject" Target="../embeddings/oleObject327.bin"/><Relationship Id="rId2" Type="http://schemas.openxmlformats.org/officeDocument/2006/relationships/slideLayout" Target="../slideLayouts/slideLayout13.xml"/><Relationship Id="rId1" Type="http://schemas.openxmlformats.org/officeDocument/2006/relationships/vmlDrawing" Target="../drawings/vmlDrawing119.vml"/><Relationship Id="rId4" Type="http://schemas.openxmlformats.org/officeDocument/2006/relationships/oleObject" Target="../embeddings/oleObject328.bin"/></Relationships>
</file>

<file path=ppt/slides/_rels/slide165.xml.rels><?xml version="1.0" encoding="UTF-8" standalone="yes"?>
<Relationships xmlns="http://schemas.openxmlformats.org/package/2006/relationships"><Relationship Id="rId3" Type="http://schemas.openxmlformats.org/officeDocument/2006/relationships/oleObject" Target="../embeddings/oleObject329.bin"/><Relationship Id="rId2" Type="http://schemas.openxmlformats.org/officeDocument/2006/relationships/slideLayout" Target="../slideLayouts/slideLayout13.xml"/><Relationship Id="rId1" Type="http://schemas.openxmlformats.org/officeDocument/2006/relationships/vmlDrawing" Target="../drawings/vmlDrawing120.vml"/><Relationship Id="rId4" Type="http://schemas.openxmlformats.org/officeDocument/2006/relationships/oleObject" Target="../embeddings/oleObject330.bin"/></Relationships>
</file>

<file path=ppt/slides/_rels/slide166.xml.rels><?xml version="1.0" encoding="UTF-8" standalone="yes"?>
<Relationships xmlns="http://schemas.openxmlformats.org/package/2006/relationships"><Relationship Id="rId3" Type="http://schemas.openxmlformats.org/officeDocument/2006/relationships/oleObject" Target="../embeddings/oleObject331.bin"/><Relationship Id="rId2" Type="http://schemas.openxmlformats.org/officeDocument/2006/relationships/slideLayout" Target="../slideLayouts/slideLayout14.xml"/><Relationship Id="rId1" Type="http://schemas.openxmlformats.org/officeDocument/2006/relationships/vmlDrawing" Target="../drawings/vmlDrawing121.vml"/></Relationships>
</file>

<file path=ppt/slides/_rels/slide167.xml.rels><?xml version="1.0" encoding="UTF-8" standalone="yes"?>
<Relationships xmlns="http://schemas.openxmlformats.org/package/2006/relationships"><Relationship Id="rId3" Type="http://schemas.openxmlformats.org/officeDocument/2006/relationships/oleObject" Target="../embeddings/oleObject332.bin"/><Relationship Id="rId2" Type="http://schemas.openxmlformats.org/officeDocument/2006/relationships/slideLayout" Target="../slideLayouts/slideLayout14.xml"/><Relationship Id="rId1" Type="http://schemas.openxmlformats.org/officeDocument/2006/relationships/vmlDrawing" Target="../drawings/vmlDrawing122.vml"/></Relationships>
</file>

<file path=ppt/slides/_rels/slide168.xml.rels><?xml version="1.0" encoding="UTF-8" standalone="yes"?>
<Relationships xmlns="http://schemas.openxmlformats.org/package/2006/relationships"><Relationship Id="rId3" Type="http://schemas.openxmlformats.org/officeDocument/2006/relationships/oleObject" Target="../embeddings/oleObject333.bin"/><Relationship Id="rId2" Type="http://schemas.openxmlformats.org/officeDocument/2006/relationships/slideLayout" Target="../slideLayouts/slideLayout14.xml"/><Relationship Id="rId1" Type="http://schemas.openxmlformats.org/officeDocument/2006/relationships/vmlDrawing" Target="../drawings/vmlDrawing123.vml"/></Relationships>
</file>

<file path=ppt/slides/_rels/slide169.xml.rels><?xml version="1.0" encoding="UTF-8" standalone="yes"?>
<Relationships xmlns="http://schemas.openxmlformats.org/package/2006/relationships"><Relationship Id="rId3" Type="http://schemas.openxmlformats.org/officeDocument/2006/relationships/oleObject" Target="../embeddings/oleObject334.bin"/><Relationship Id="rId2" Type="http://schemas.openxmlformats.org/officeDocument/2006/relationships/slideLayout" Target="../slideLayouts/slideLayout13.xml"/><Relationship Id="rId1" Type="http://schemas.openxmlformats.org/officeDocument/2006/relationships/vmlDrawing" Target="../drawings/vmlDrawing124.vml"/><Relationship Id="rId5" Type="http://schemas.openxmlformats.org/officeDocument/2006/relationships/oleObject" Target="../embeddings/oleObject336.bin"/><Relationship Id="rId4" Type="http://schemas.openxmlformats.org/officeDocument/2006/relationships/oleObject" Target="../embeddings/oleObject335.bin"/></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oleObject" Target="../embeddings/oleObject36.bin"/></Relationships>
</file>

<file path=ppt/slides/_rels/slide170.xml.rels><?xml version="1.0" encoding="UTF-8" standalone="yes"?>
<Relationships xmlns="http://schemas.openxmlformats.org/package/2006/relationships"><Relationship Id="rId3" Type="http://schemas.openxmlformats.org/officeDocument/2006/relationships/oleObject" Target="../embeddings/oleObject337.bin"/><Relationship Id="rId2" Type="http://schemas.openxmlformats.org/officeDocument/2006/relationships/slideLayout" Target="../slideLayouts/slideLayout2.xml"/><Relationship Id="rId1" Type="http://schemas.openxmlformats.org/officeDocument/2006/relationships/vmlDrawing" Target="../drawings/vmlDrawing125.vml"/><Relationship Id="rId5" Type="http://schemas.openxmlformats.org/officeDocument/2006/relationships/image" Target="../media/image424.png"/><Relationship Id="rId4" Type="http://schemas.openxmlformats.org/officeDocument/2006/relationships/image" Target="../media/image423.png"/></Relationships>
</file>

<file path=ppt/slides/_rels/slide171.xml.rels><?xml version="1.0" encoding="UTF-8" standalone="yes"?>
<Relationships xmlns="http://schemas.openxmlformats.org/package/2006/relationships"><Relationship Id="rId3" Type="http://schemas.openxmlformats.org/officeDocument/2006/relationships/oleObject" Target="../embeddings/oleObject338.bin"/><Relationship Id="rId2" Type="http://schemas.openxmlformats.org/officeDocument/2006/relationships/slideLayout" Target="../slideLayouts/slideLayout14.xml"/><Relationship Id="rId1" Type="http://schemas.openxmlformats.org/officeDocument/2006/relationships/vmlDrawing" Target="../drawings/vmlDrawing126.vml"/><Relationship Id="rId5" Type="http://schemas.openxmlformats.org/officeDocument/2006/relationships/image" Target="../media/image427.png"/><Relationship Id="rId4" Type="http://schemas.openxmlformats.org/officeDocument/2006/relationships/oleObject" Target="../embeddings/oleObject339.bin"/></Relationships>
</file>

<file path=ppt/slides/_rels/slide172.xml.rels><?xml version="1.0" encoding="UTF-8" standalone="yes"?>
<Relationships xmlns="http://schemas.openxmlformats.org/package/2006/relationships"><Relationship Id="rId3" Type="http://schemas.openxmlformats.org/officeDocument/2006/relationships/oleObject" Target="../embeddings/oleObject340.bin"/><Relationship Id="rId2" Type="http://schemas.openxmlformats.org/officeDocument/2006/relationships/slideLayout" Target="../slideLayouts/slideLayout13.xml"/><Relationship Id="rId1" Type="http://schemas.openxmlformats.org/officeDocument/2006/relationships/vmlDrawing" Target="../drawings/vmlDrawing127.vml"/><Relationship Id="rId6" Type="http://schemas.openxmlformats.org/officeDocument/2006/relationships/oleObject" Target="../embeddings/oleObject343.bin"/><Relationship Id="rId5" Type="http://schemas.openxmlformats.org/officeDocument/2006/relationships/oleObject" Target="../embeddings/oleObject342.bin"/><Relationship Id="rId4" Type="http://schemas.openxmlformats.org/officeDocument/2006/relationships/oleObject" Target="../embeddings/oleObject341.bin"/></Relationships>
</file>

<file path=ppt/slides/_rels/slide173.xml.rels><?xml version="1.0" encoding="UTF-8" standalone="yes"?>
<Relationships xmlns="http://schemas.openxmlformats.org/package/2006/relationships"><Relationship Id="rId3" Type="http://schemas.openxmlformats.org/officeDocument/2006/relationships/oleObject" Target="../embeddings/oleObject344.bin"/><Relationship Id="rId2" Type="http://schemas.openxmlformats.org/officeDocument/2006/relationships/slideLayout" Target="../slideLayouts/slideLayout14.xml"/><Relationship Id="rId1" Type="http://schemas.openxmlformats.org/officeDocument/2006/relationships/vmlDrawing" Target="../drawings/vmlDrawing128.vml"/></Relationships>
</file>

<file path=ppt/slides/_rels/slide174.xml.rels><?xml version="1.0" encoding="UTF-8" standalone="yes"?>
<Relationships xmlns="http://schemas.openxmlformats.org/package/2006/relationships"><Relationship Id="rId3" Type="http://schemas.openxmlformats.org/officeDocument/2006/relationships/oleObject" Target="../embeddings/oleObject345.bin"/><Relationship Id="rId2" Type="http://schemas.openxmlformats.org/officeDocument/2006/relationships/slideLayout" Target="../slideLayouts/slideLayout14.xml"/><Relationship Id="rId1" Type="http://schemas.openxmlformats.org/officeDocument/2006/relationships/vmlDrawing" Target="../drawings/vmlDrawing129.vml"/></Relationships>
</file>

<file path=ppt/slides/_rels/slide175.xml.rels><?xml version="1.0" encoding="UTF-8" standalone="yes"?>
<Relationships xmlns="http://schemas.openxmlformats.org/package/2006/relationships"><Relationship Id="rId3" Type="http://schemas.openxmlformats.org/officeDocument/2006/relationships/image" Target="../media/image436.png"/><Relationship Id="rId2" Type="http://schemas.openxmlformats.org/officeDocument/2006/relationships/slideLayout" Target="../slideLayouts/slideLayout7.xml"/><Relationship Id="rId1" Type="http://schemas.openxmlformats.org/officeDocument/2006/relationships/vmlDrawing" Target="../drawings/vmlDrawing130.vml"/><Relationship Id="rId5" Type="http://schemas.openxmlformats.org/officeDocument/2006/relationships/oleObject" Target="../embeddings/oleObject347.bin"/><Relationship Id="rId4" Type="http://schemas.openxmlformats.org/officeDocument/2006/relationships/oleObject" Target="../embeddings/oleObject346.bin"/></Relationships>
</file>

<file path=ppt/slides/_rels/slide176.xml.rels><?xml version="1.0" encoding="UTF-8" standalone="yes"?>
<Relationships xmlns="http://schemas.openxmlformats.org/package/2006/relationships"><Relationship Id="rId3" Type="http://schemas.openxmlformats.org/officeDocument/2006/relationships/oleObject" Target="../embeddings/oleObject348.bin"/><Relationship Id="rId2" Type="http://schemas.openxmlformats.org/officeDocument/2006/relationships/slideLayout" Target="../slideLayouts/slideLayout13.xml"/><Relationship Id="rId1" Type="http://schemas.openxmlformats.org/officeDocument/2006/relationships/vmlDrawing" Target="../drawings/vmlDrawing131.vml"/><Relationship Id="rId4" Type="http://schemas.openxmlformats.org/officeDocument/2006/relationships/oleObject" Target="../embeddings/oleObject349.bin"/></Relationships>
</file>

<file path=ppt/slides/_rels/slide177.xml.rels><?xml version="1.0" encoding="UTF-8" standalone="yes"?>
<Relationships xmlns="http://schemas.openxmlformats.org/package/2006/relationships"><Relationship Id="rId8" Type="http://schemas.openxmlformats.org/officeDocument/2006/relationships/oleObject" Target="../embeddings/oleObject355.bin"/><Relationship Id="rId3" Type="http://schemas.openxmlformats.org/officeDocument/2006/relationships/oleObject" Target="../embeddings/oleObject350.bin"/><Relationship Id="rId7" Type="http://schemas.openxmlformats.org/officeDocument/2006/relationships/oleObject" Target="../embeddings/oleObject354.bin"/><Relationship Id="rId2" Type="http://schemas.openxmlformats.org/officeDocument/2006/relationships/slideLayout" Target="../slideLayouts/slideLayout2.xml"/><Relationship Id="rId1" Type="http://schemas.openxmlformats.org/officeDocument/2006/relationships/vmlDrawing" Target="../drawings/vmlDrawing132.vml"/><Relationship Id="rId6" Type="http://schemas.openxmlformats.org/officeDocument/2006/relationships/oleObject" Target="../embeddings/oleObject353.bin"/><Relationship Id="rId5" Type="http://schemas.openxmlformats.org/officeDocument/2006/relationships/oleObject" Target="../embeddings/oleObject352.bin"/><Relationship Id="rId4" Type="http://schemas.openxmlformats.org/officeDocument/2006/relationships/oleObject" Target="../embeddings/oleObject351.bin"/></Relationships>
</file>

<file path=ppt/slides/_rels/slide178.xml.rels><?xml version="1.0" encoding="UTF-8" standalone="yes"?>
<Relationships xmlns="http://schemas.openxmlformats.org/package/2006/relationships"><Relationship Id="rId3" Type="http://schemas.openxmlformats.org/officeDocument/2006/relationships/oleObject" Target="../embeddings/oleObject356.bin"/><Relationship Id="rId2" Type="http://schemas.openxmlformats.org/officeDocument/2006/relationships/slideLayout" Target="../slideLayouts/slideLayout14.xml"/><Relationship Id="rId1" Type="http://schemas.openxmlformats.org/officeDocument/2006/relationships/vmlDrawing" Target="../drawings/vmlDrawing133.vml"/><Relationship Id="rId4" Type="http://schemas.openxmlformats.org/officeDocument/2006/relationships/oleObject" Target="../embeddings/oleObject357.bin"/></Relationships>
</file>

<file path=ppt/slides/_rels/slide179.xml.rels><?xml version="1.0" encoding="UTF-8" standalone="yes"?>
<Relationships xmlns="http://schemas.openxmlformats.org/package/2006/relationships"><Relationship Id="rId3" Type="http://schemas.openxmlformats.org/officeDocument/2006/relationships/oleObject" Target="../embeddings/oleObject358.bin"/><Relationship Id="rId2" Type="http://schemas.openxmlformats.org/officeDocument/2006/relationships/slideLayout" Target="../slideLayouts/slideLayout13.xml"/><Relationship Id="rId1" Type="http://schemas.openxmlformats.org/officeDocument/2006/relationships/vmlDrawing" Target="../drawings/vmlDrawing134.vml"/><Relationship Id="rId5" Type="http://schemas.openxmlformats.org/officeDocument/2006/relationships/oleObject" Target="../embeddings/oleObject360.bin"/><Relationship Id="rId4" Type="http://schemas.openxmlformats.org/officeDocument/2006/relationships/oleObject" Target="../embeddings/oleObject359.bin"/></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2.xml"/><Relationship Id="rId1" Type="http://schemas.openxmlformats.org/officeDocument/2006/relationships/vmlDrawing" Target="../drawings/vmlDrawing15.vml"/></Relationships>
</file>

<file path=ppt/slides/_rels/slide180.xml.rels><?xml version="1.0" encoding="UTF-8" standalone="yes"?>
<Relationships xmlns="http://schemas.openxmlformats.org/package/2006/relationships"><Relationship Id="rId3" Type="http://schemas.openxmlformats.org/officeDocument/2006/relationships/image" Target="../media/image451.png"/><Relationship Id="rId2" Type="http://schemas.openxmlformats.org/officeDocument/2006/relationships/slideLayout" Target="../slideLayouts/slideLayout13.xml"/><Relationship Id="rId1" Type="http://schemas.openxmlformats.org/officeDocument/2006/relationships/vmlDrawing" Target="../drawings/vmlDrawing135.vml"/><Relationship Id="rId4" Type="http://schemas.openxmlformats.org/officeDocument/2006/relationships/oleObject" Target="../embeddings/oleObject361.bin"/></Relationships>
</file>

<file path=ppt/slides/_rels/slide181.xml.rels><?xml version="1.0" encoding="UTF-8" standalone="yes"?>
<Relationships xmlns="http://schemas.openxmlformats.org/package/2006/relationships"><Relationship Id="rId3" Type="http://schemas.openxmlformats.org/officeDocument/2006/relationships/oleObject" Target="../embeddings/oleObject362.bin"/><Relationship Id="rId2" Type="http://schemas.openxmlformats.org/officeDocument/2006/relationships/slideLayout" Target="../slideLayouts/slideLayout13.xml"/><Relationship Id="rId1" Type="http://schemas.openxmlformats.org/officeDocument/2006/relationships/vmlDrawing" Target="../drawings/vmlDrawing136.vml"/><Relationship Id="rId6" Type="http://schemas.openxmlformats.org/officeDocument/2006/relationships/oleObject" Target="../embeddings/oleObject365.bin"/><Relationship Id="rId5" Type="http://schemas.openxmlformats.org/officeDocument/2006/relationships/oleObject" Target="../embeddings/oleObject364.bin"/><Relationship Id="rId4" Type="http://schemas.openxmlformats.org/officeDocument/2006/relationships/oleObject" Target="../embeddings/oleObject363.bin"/></Relationships>
</file>

<file path=ppt/slides/_rels/slide182.xml.rels><?xml version="1.0" encoding="UTF-8" standalone="yes"?>
<Relationships xmlns="http://schemas.openxmlformats.org/package/2006/relationships"><Relationship Id="rId3" Type="http://schemas.openxmlformats.org/officeDocument/2006/relationships/oleObject" Target="../embeddings/oleObject366.bin"/><Relationship Id="rId2" Type="http://schemas.openxmlformats.org/officeDocument/2006/relationships/slideLayout" Target="../slideLayouts/slideLayout13.xml"/><Relationship Id="rId1" Type="http://schemas.openxmlformats.org/officeDocument/2006/relationships/vmlDrawing" Target="../drawings/vmlDrawing137.vml"/><Relationship Id="rId4" Type="http://schemas.openxmlformats.org/officeDocument/2006/relationships/image" Target="../media/image457.png"/></Relationships>
</file>

<file path=ppt/slides/_rels/slide183.xml.rels><?xml version="1.0" encoding="UTF-8" standalone="yes"?>
<Relationships xmlns="http://schemas.openxmlformats.org/package/2006/relationships"><Relationship Id="rId3" Type="http://schemas.openxmlformats.org/officeDocument/2006/relationships/oleObject" Target="../embeddings/oleObject367.bin"/><Relationship Id="rId2" Type="http://schemas.openxmlformats.org/officeDocument/2006/relationships/slideLayout" Target="../slideLayouts/slideLayout13.xml"/><Relationship Id="rId1" Type="http://schemas.openxmlformats.org/officeDocument/2006/relationships/vmlDrawing" Target="../drawings/vmlDrawing138.vml"/><Relationship Id="rId5" Type="http://schemas.openxmlformats.org/officeDocument/2006/relationships/oleObject" Target="../embeddings/oleObject369.bin"/><Relationship Id="rId4" Type="http://schemas.openxmlformats.org/officeDocument/2006/relationships/oleObject" Target="../embeddings/oleObject368.bin"/></Relationships>
</file>

<file path=ppt/slides/_rels/slide184.xml.rels><?xml version="1.0" encoding="UTF-8" standalone="yes"?>
<Relationships xmlns="http://schemas.openxmlformats.org/package/2006/relationships"><Relationship Id="rId2" Type="http://schemas.openxmlformats.org/officeDocument/2006/relationships/image" Target="../media/image461.png"/><Relationship Id="rId1" Type="http://schemas.openxmlformats.org/officeDocument/2006/relationships/slideLayout" Target="../slideLayouts/slideLayout13.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oleObject" Target="../embeddings/oleObject370.bin"/><Relationship Id="rId2" Type="http://schemas.openxmlformats.org/officeDocument/2006/relationships/slideLayout" Target="../slideLayouts/slideLayout2.xml"/><Relationship Id="rId1" Type="http://schemas.openxmlformats.org/officeDocument/2006/relationships/vmlDrawing" Target="../drawings/vmlDrawing139.vml"/><Relationship Id="rId4" Type="http://schemas.openxmlformats.org/officeDocument/2006/relationships/oleObject" Target="../embeddings/oleObject371.bin"/></Relationships>
</file>

<file path=ppt/slides/_rels/slide187.xml.rels><?xml version="1.0" encoding="UTF-8" standalone="yes"?>
<Relationships xmlns="http://schemas.openxmlformats.org/package/2006/relationships"><Relationship Id="rId3" Type="http://schemas.openxmlformats.org/officeDocument/2006/relationships/oleObject" Target="../embeddings/oleObject372.bin"/><Relationship Id="rId2" Type="http://schemas.openxmlformats.org/officeDocument/2006/relationships/slideLayout" Target="../slideLayouts/slideLayout2.xml"/><Relationship Id="rId1" Type="http://schemas.openxmlformats.org/officeDocument/2006/relationships/vmlDrawing" Target="../drawings/vmlDrawing140.vml"/><Relationship Id="rId5" Type="http://schemas.openxmlformats.org/officeDocument/2006/relationships/oleObject" Target="../embeddings/oleObject374.bin"/><Relationship Id="rId4" Type="http://schemas.openxmlformats.org/officeDocument/2006/relationships/oleObject" Target="../embeddings/oleObject373.bin"/></Relationships>
</file>

<file path=ppt/slides/_rels/slide188.xml.rels><?xml version="1.0" encoding="UTF-8" standalone="yes"?>
<Relationships xmlns="http://schemas.openxmlformats.org/package/2006/relationships"><Relationship Id="rId3" Type="http://schemas.openxmlformats.org/officeDocument/2006/relationships/oleObject" Target="../embeddings/oleObject375.bin"/><Relationship Id="rId2" Type="http://schemas.openxmlformats.org/officeDocument/2006/relationships/slideLayout" Target="../slideLayouts/slideLayout2.xml"/><Relationship Id="rId1" Type="http://schemas.openxmlformats.org/officeDocument/2006/relationships/vmlDrawing" Target="../drawings/vmlDrawing141.vml"/><Relationship Id="rId5" Type="http://schemas.openxmlformats.org/officeDocument/2006/relationships/oleObject" Target="../embeddings/oleObject377.bin"/><Relationship Id="rId4" Type="http://schemas.openxmlformats.org/officeDocument/2006/relationships/oleObject" Target="../embeddings/oleObject376.bin"/></Relationships>
</file>

<file path=ppt/slides/_rels/slide189.xml.rels><?xml version="1.0" encoding="UTF-8" standalone="yes"?>
<Relationships xmlns="http://schemas.openxmlformats.org/package/2006/relationships"><Relationship Id="rId3" Type="http://schemas.openxmlformats.org/officeDocument/2006/relationships/oleObject" Target="../embeddings/oleObject378.bin"/><Relationship Id="rId2" Type="http://schemas.openxmlformats.org/officeDocument/2006/relationships/slideLayout" Target="../slideLayouts/slideLayout2.xml"/><Relationship Id="rId1" Type="http://schemas.openxmlformats.org/officeDocument/2006/relationships/vmlDrawing" Target="../drawings/vmlDrawing142.vml"/><Relationship Id="rId4" Type="http://schemas.openxmlformats.org/officeDocument/2006/relationships/oleObject" Target="../embeddings/oleObject379.bin"/></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2.xml"/><Relationship Id="rId1" Type="http://schemas.openxmlformats.org/officeDocument/2006/relationships/vmlDrawing" Target="../drawings/vmlDrawing16.vml"/></Relationships>
</file>

<file path=ppt/slides/_rels/slide190.xml.rels><?xml version="1.0" encoding="UTF-8" standalone="yes"?>
<Relationships xmlns="http://schemas.openxmlformats.org/package/2006/relationships"><Relationship Id="rId3" Type="http://schemas.openxmlformats.org/officeDocument/2006/relationships/image" Target="../media/image473.emf"/><Relationship Id="rId2" Type="http://schemas.openxmlformats.org/officeDocument/2006/relationships/slideLayout" Target="../slideLayouts/slideLayout2.xml"/><Relationship Id="rId1" Type="http://schemas.openxmlformats.org/officeDocument/2006/relationships/vmlDrawing" Target="../drawings/vmlDrawing143.vml"/><Relationship Id="rId4" Type="http://schemas.openxmlformats.org/officeDocument/2006/relationships/oleObject" Target="../embeddings/oleObject380.bin"/></Relationships>
</file>

<file path=ppt/slides/_rels/slide191.xml.rels><?xml version="1.0" encoding="UTF-8" standalone="yes"?>
<Relationships xmlns="http://schemas.openxmlformats.org/package/2006/relationships"><Relationship Id="rId3" Type="http://schemas.openxmlformats.org/officeDocument/2006/relationships/image" Target="../media/image475.png"/><Relationship Id="rId2" Type="http://schemas.openxmlformats.org/officeDocument/2006/relationships/slideLayout" Target="../slideLayouts/slideLayout2.xml"/><Relationship Id="rId1" Type="http://schemas.openxmlformats.org/officeDocument/2006/relationships/vmlDrawing" Target="../drawings/vmlDrawing144.vml"/><Relationship Id="rId4" Type="http://schemas.openxmlformats.org/officeDocument/2006/relationships/oleObject" Target="../embeddings/oleObject381.bin"/></Relationships>
</file>

<file path=ppt/slides/_rels/slide192.xml.rels><?xml version="1.0" encoding="UTF-8" standalone="yes"?>
<Relationships xmlns="http://schemas.openxmlformats.org/package/2006/relationships"><Relationship Id="rId2" Type="http://schemas.openxmlformats.org/officeDocument/2006/relationships/image" Target="../media/image476.png"/><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image" Target="../media/image477.png"/><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image" Target="../media/image478.png"/><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oleObject" Target="../embeddings/oleObject382.bin"/><Relationship Id="rId2" Type="http://schemas.openxmlformats.org/officeDocument/2006/relationships/slideLayout" Target="../slideLayouts/slideLayout2.xml"/><Relationship Id="rId1" Type="http://schemas.openxmlformats.org/officeDocument/2006/relationships/vmlDrawing" Target="../drawings/vmlDrawing145.vml"/><Relationship Id="rId6" Type="http://schemas.openxmlformats.org/officeDocument/2006/relationships/oleObject" Target="../embeddings/oleObject385.bin"/><Relationship Id="rId5" Type="http://schemas.openxmlformats.org/officeDocument/2006/relationships/oleObject" Target="../embeddings/oleObject384.bin"/><Relationship Id="rId4" Type="http://schemas.openxmlformats.org/officeDocument/2006/relationships/oleObject" Target="../embeddings/oleObject383.bin"/></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3" Type="http://schemas.openxmlformats.org/officeDocument/2006/relationships/oleObject" Target="../embeddings/oleObject386.bin"/><Relationship Id="rId7" Type="http://schemas.openxmlformats.org/officeDocument/2006/relationships/oleObject" Target="../embeddings/oleObject389.bin"/><Relationship Id="rId2" Type="http://schemas.openxmlformats.org/officeDocument/2006/relationships/slideLayout" Target="../slideLayouts/slideLayout2.xml"/><Relationship Id="rId1" Type="http://schemas.openxmlformats.org/officeDocument/2006/relationships/vmlDrawing" Target="../drawings/vmlDrawing146.vml"/><Relationship Id="rId6" Type="http://schemas.openxmlformats.org/officeDocument/2006/relationships/oleObject" Target="../embeddings/oleObject388.bin"/><Relationship Id="rId5" Type="http://schemas.openxmlformats.org/officeDocument/2006/relationships/oleObject" Target="../embeddings/oleObject387.bin"/><Relationship Id="rId4" Type="http://schemas.openxmlformats.org/officeDocument/2006/relationships/image" Target="../media/image487.emf"/></Relationships>
</file>

<file path=ppt/slides/_rels/slide198.xml.rels><?xml version="1.0" encoding="UTF-8" standalone="yes"?>
<Relationships xmlns="http://schemas.openxmlformats.org/package/2006/relationships"><Relationship Id="rId3" Type="http://schemas.openxmlformats.org/officeDocument/2006/relationships/oleObject" Target="../embeddings/oleObject390.bin"/><Relationship Id="rId2" Type="http://schemas.openxmlformats.org/officeDocument/2006/relationships/slideLayout" Target="../slideLayouts/slideLayout2.xml"/><Relationship Id="rId1" Type="http://schemas.openxmlformats.org/officeDocument/2006/relationships/vmlDrawing" Target="../drawings/vmlDrawing147.vml"/><Relationship Id="rId6" Type="http://schemas.openxmlformats.org/officeDocument/2006/relationships/oleObject" Target="../embeddings/oleObject393.bin"/><Relationship Id="rId5" Type="http://schemas.openxmlformats.org/officeDocument/2006/relationships/oleObject" Target="../embeddings/oleObject392.bin"/><Relationship Id="rId4" Type="http://schemas.openxmlformats.org/officeDocument/2006/relationships/oleObject" Target="../embeddings/oleObject391.bin"/></Relationships>
</file>

<file path=ppt/slides/_rels/slide199.xml.rels><?xml version="1.0" encoding="UTF-8" standalone="yes"?>
<Relationships xmlns="http://schemas.openxmlformats.org/package/2006/relationships"><Relationship Id="rId3" Type="http://schemas.openxmlformats.org/officeDocument/2006/relationships/oleObject" Target="../embeddings/oleObject394.bin"/><Relationship Id="rId2" Type="http://schemas.openxmlformats.org/officeDocument/2006/relationships/slideLayout" Target="../slideLayouts/slideLayout2.xml"/><Relationship Id="rId1" Type="http://schemas.openxmlformats.org/officeDocument/2006/relationships/vmlDrawing" Target="../drawings/vmlDrawing148.vml"/><Relationship Id="rId5" Type="http://schemas.openxmlformats.org/officeDocument/2006/relationships/image" Target="../media/image493.png"/><Relationship Id="rId4" Type="http://schemas.openxmlformats.org/officeDocument/2006/relationships/oleObject" Target="../embeddings/oleObject395.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2.xml"/><Relationship Id="rId1" Type="http://schemas.openxmlformats.org/officeDocument/2006/relationships/vmlDrawing" Target="../drawings/vmlDrawing17.vml"/></Relationships>
</file>

<file path=ppt/slides/_rels/slide200.xml.rels><?xml version="1.0" encoding="UTF-8" standalone="yes"?>
<Relationships xmlns="http://schemas.openxmlformats.org/package/2006/relationships"><Relationship Id="rId8" Type="http://schemas.openxmlformats.org/officeDocument/2006/relationships/oleObject" Target="../embeddings/oleObject400.bin"/><Relationship Id="rId3" Type="http://schemas.openxmlformats.org/officeDocument/2006/relationships/oleObject" Target="../embeddings/oleObject396.bin"/><Relationship Id="rId7" Type="http://schemas.openxmlformats.org/officeDocument/2006/relationships/image" Target="../media/image500.png"/><Relationship Id="rId2" Type="http://schemas.openxmlformats.org/officeDocument/2006/relationships/slideLayout" Target="../slideLayouts/slideLayout2.xml"/><Relationship Id="rId1" Type="http://schemas.openxmlformats.org/officeDocument/2006/relationships/vmlDrawing" Target="../drawings/vmlDrawing149.vml"/><Relationship Id="rId6" Type="http://schemas.openxmlformats.org/officeDocument/2006/relationships/oleObject" Target="../embeddings/oleObject399.bin"/><Relationship Id="rId5" Type="http://schemas.openxmlformats.org/officeDocument/2006/relationships/oleObject" Target="../embeddings/oleObject398.bin"/><Relationship Id="rId4" Type="http://schemas.openxmlformats.org/officeDocument/2006/relationships/oleObject" Target="../embeddings/oleObject397.bin"/><Relationship Id="rId9" Type="http://schemas.openxmlformats.org/officeDocument/2006/relationships/oleObject" Target="../embeddings/oleObject401.bin"/></Relationships>
</file>

<file path=ppt/slides/_rels/slide201.xml.rels><?xml version="1.0" encoding="UTF-8" standalone="yes"?>
<Relationships xmlns="http://schemas.openxmlformats.org/package/2006/relationships"><Relationship Id="rId3" Type="http://schemas.openxmlformats.org/officeDocument/2006/relationships/oleObject" Target="../embeddings/oleObject402.bin"/><Relationship Id="rId2" Type="http://schemas.openxmlformats.org/officeDocument/2006/relationships/slideLayout" Target="../slideLayouts/slideLayout2.xml"/><Relationship Id="rId1" Type="http://schemas.openxmlformats.org/officeDocument/2006/relationships/vmlDrawing" Target="../drawings/vmlDrawing150.vml"/><Relationship Id="rId5" Type="http://schemas.openxmlformats.org/officeDocument/2006/relationships/oleObject" Target="../embeddings/oleObject404.bin"/><Relationship Id="rId4" Type="http://schemas.openxmlformats.org/officeDocument/2006/relationships/oleObject" Target="../embeddings/oleObject403.bin"/></Relationships>
</file>

<file path=ppt/slides/_rels/slide202.xml.rels><?xml version="1.0" encoding="UTF-8" standalone="yes"?>
<Relationships xmlns="http://schemas.openxmlformats.org/package/2006/relationships"><Relationship Id="rId8" Type="http://schemas.openxmlformats.org/officeDocument/2006/relationships/image" Target="../media/image487.emf"/><Relationship Id="rId3" Type="http://schemas.openxmlformats.org/officeDocument/2006/relationships/oleObject" Target="../embeddings/oleObject405.bin"/><Relationship Id="rId7" Type="http://schemas.openxmlformats.org/officeDocument/2006/relationships/oleObject" Target="../embeddings/oleObject407.bin"/><Relationship Id="rId2" Type="http://schemas.openxmlformats.org/officeDocument/2006/relationships/slideLayout" Target="../slideLayouts/slideLayout2.xml"/><Relationship Id="rId1" Type="http://schemas.openxmlformats.org/officeDocument/2006/relationships/vmlDrawing" Target="../drawings/vmlDrawing151.vml"/><Relationship Id="rId6" Type="http://schemas.openxmlformats.org/officeDocument/2006/relationships/oleObject" Target="../embeddings/oleObject406.bin"/><Relationship Id="rId5" Type="http://schemas.openxmlformats.org/officeDocument/2006/relationships/image" Target="../media/image508.png"/><Relationship Id="rId4" Type="http://schemas.openxmlformats.org/officeDocument/2006/relationships/image" Target="../media/image507.wmf"/></Relationships>
</file>

<file path=ppt/slides/_rels/slide203.xml.rels><?xml version="1.0" encoding="UTF-8" standalone="yes"?>
<Relationships xmlns="http://schemas.openxmlformats.org/package/2006/relationships"><Relationship Id="rId3" Type="http://schemas.openxmlformats.org/officeDocument/2006/relationships/image" Target="../media/image510.wmf"/><Relationship Id="rId2" Type="http://schemas.openxmlformats.org/officeDocument/2006/relationships/slideLayout" Target="../slideLayouts/slideLayout2.xml"/><Relationship Id="rId1" Type="http://schemas.openxmlformats.org/officeDocument/2006/relationships/vmlDrawing" Target="../drawings/vmlDrawing152.vml"/><Relationship Id="rId6" Type="http://schemas.openxmlformats.org/officeDocument/2006/relationships/oleObject" Target="../embeddings/oleObject408.bin"/><Relationship Id="rId5" Type="http://schemas.openxmlformats.org/officeDocument/2006/relationships/image" Target="../media/image512.wmf"/><Relationship Id="rId4" Type="http://schemas.openxmlformats.org/officeDocument/2006/relationships/image" Target="../media/image511.wmf"/></Relationships>
</file>

<file path=ppt/slides/_rels/slide204.xml.rels><?xml version="1.0" encoding="UTF-8" standalone="yes"?>
<Relationships xmlns="http://schemas.openxmlformats.org/package/2006/relationships"><Relationship Id="rId3" Type="http://schemas.openxmlformats.org/officeDocument/2006/relationships/oleObject" Target="../embeddings/oleObject409.bin"/><Relationship Id="rId2" Type="http://schemas.openxmlformats.org/officeDocument/2006/relationships/slideLayout" Target="../slideLayouts/slideLayout2.xml"/><Relationship Id="rId1" Type="http://schemas.openxmlformats.org/officeDocument/2006/relationships/vmlDrawing" Target="../drawings/vmlDrawing153.vml"/><Relationship Id="rId5" Type="http://schemas.openxmlformats.org/officeDocument/2006/relationships/image" Target="../media/image515.png"/><Relationship Id="rId4" Type="http://schemas.openxmlformats.org/officeDocument/2006/relationships/oleObject" Target="../embeddings/oleObject410.bin"/></Relationships>
</file>

<file path=ppt/slides/_rels/slide205.xml.rels><?xml version="1.0" encoding="UTF-8" standalone="yes"?>
<Relationships xmlns="http://schemas.openxmlformats.org/package/2006/relationships"><Relationship Id="rId3" Type="http://schemas.openxmlformats.org/officeDocument/2006/relationships/image" Target="../media/image517.wmf"/><Relationship Id="rId2" Type="http://schemas.openxmlformats.org/officeDocument/2006/relationships/image" Target="../media/image516.wmf"/><Relationship Id="rId1" Type="http://schemas.openxmlformats.org/officeDocument/2006/relationships/slideLayout" Target="../slideLayouts/slideLayout2.xml"/><Relationship Id="rId6" Type="http://schemas.openxmlformats.org/officeDocument/2006/relationships/image" Target="../media/image520.wmf"/><Relationship Id="rId5" Type="http://schemas.openxmlformats.org/officeDocument/2006/relationships/image" Target="../media/image519.wmf"/><Relationship Id="rId4" Type="http://schemas.openxmlformats.org/officeDocument/2006/relationships/image" Target="../media/image518.wmf"/></Relationships>
</file>

<file path=ppt/slides/_rels/slide206.xml.rels><?xml version="1.0" encoding="UTF-8" standalone="yes"?>
<Relationships xmlns="http://schemas.openxmlformats.org/package/2006/relationships"><Relationship Id="rId3" Type="http://schemas.openxmlformats.org/officeDocument/2006/relationships/oleObject" Target="../embeddings/oleObject411.bin"/><Relationship Id="rId2" Type="http://schemas.openxmlformats.org/officeDocument/2006/relationships/slideLayout" Target="../slideLayouts/slideLayout2.xml"/><Relationship Id="rId1" Type="http://schemas.openxmlformats.org/officeDocument/2006/relationships/vmlDrawing" Target="../drawings/vmlDrawing154.vml"/></Relationships>
</file>

<file path=ppt/slides/_rels/slide207.xml.rels><?xml version="1.0" encoding="UTF-8" standalone="yes"?>
<Relationships xmlns="http://schemas.openxmlformats.org/package/2006/relationships"><Relationship Id="rId3" Type="http://schemas.openxmlformats.org/officeDocument/2006/relationships/image" Target="../media/image523.wmf"/><Relationship Id="rId2" Type="http://schemas.openxmlformats.org/officeDocument/2006/relationships/slideLayout" Target="../slideLayouts/slideLayout2.xml"/><Relationship Id="rId1" Type="http://schemas.openxmlformats.org/officeDocument/2006/relationships/vmlDrawing" Target="../drawings/vmlDrawing155.vml"/><Relationship Id="rId5" Type="http://schemas.openxmlformats.org/officeDocument/2006/relationships/oleObject" Target="../embeddings/oleObject412.bin"/><Relationship Id="rId4" Type="http://schemas.openxmlformats.org/officeDocument/2006/relationships/image" Target="../media/image524.wmf"/></Relationships>
</file>

<file path=ppt/slides/_rels/slide208.xml.rels><?xml version="1.0" encoding="UTF-8" standalone="yes"?>
<Relationships xmlns="http://schemas.openxmlformats.org/package/2006/relationships"><Relationship Id="rId3" Type="http://schemas.openxmlformats.org/officeDocument/2006/relationships/oleObject" Target="../embeddings/oleObject413.bin"/><Relationship Id="rId2" Type="http://schemas.openxmlformats.org/officeDocument/2006/relationships/slideLayout" Target="../slideLayouts/slideLayout2.xml"/><Relationship Id="rId1" Type="http://schemas.openxmlformats.org/officeDocument/2006/relationships/vmlDrawing" Target="../drawings/vmlDrawing156.vml"/><Relationship Id="rId5" Type="http://schemas.openxmlformats.org/officeDocument/2006/relationships/oleObject" Target="../embeddings/oleObject415.bin"/><Relationship Id="rId4" Type="http://schemas.openxmlformats.org/officeDocument/2006/relationships/oleObject" Target="../embeddings/oleObject414.bin"/></Relationships>
</file>

<file path=ppt/slides/_rels/slide209.xml.rels><?xml version="1.0" encoding="UTF-8" standalone="yes"?>
<Relationships xmlns="http://schemas.openxmlformats.org/package/2006/relationships"><Relationship Id="rId3" Type="http://schemas.openxmlformats.org/officeDocument/2006/relationships/oleObject" Target="../embeddings/oleObject416.bin"/><Relationship Id="rId2" Type="http://schemas.openxmlformats.org/officeDocument/2006/relationships/slideLayout" Target="../slideLayouts/slideLayout2.xml"/><Relationship Id="rId1" Type="http://schemas.openxmlformats.org/officeDocument/2006/relationships/vmlDrawing" Target="../drawings/vmlDrawing157.v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2.xml"/><Relationship Id="rId1" Type="http://schemas.openxmlformats.org/officeDocument/2006/relationships/vmlDrawing" Target="../drawings/vmlDrawing18.vml"/></Relationships>
</file>

<file path=ppt/slides/_rels/slide2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11.xml.rels><?xml version="1.0" encoding="UTF-8" standalone="yes"?>
<Relationships xmlns="http://schemas.openxmlformats.org/package/2006/relationships"><Relationship Id="rId8" Type="http://schemas.openxmlformats.org/officeDocument/2006/relationships/image" Target="../media/image535.wmf"/><Relationship Id="rId3" Type="http://schemas.openxmlformats.org/officeDocument/2006/relationships/image" Target="../media/image530.wmf"/><Relationship Id="rId7" Type="http://schemas.openxmlformats.org/officeDocument/2006/relationships/image" Target="../media/image534.emf"/><Relationship Id="rId2" Type="http://schemas.openxmlformats.org/officeDocument/2006/relationships/image" Target="../media/image529.wmf"/><Relationship Id="rId1" Type="http://schemas.openxmlformats.org/officeDocument/2006/relationships/slideLayout" Target="../slideLayouts/slideLayout2.xml"/><Relationship Id="rId6" Type="http://schemas.openxmlformats.org/officeDocument/2006/relationships/image" Target="../media/image533.wmf"/><Relationship Id="rId5" Type="http://schemas.openxmlformats.org/officeDocument/2006/relationships/image" Target="../media/image532.wmf"/><Relationship Id="rId4" Type="http://schemas.openxmlformats.org/officeDocument/2006/relationships/image" Target="../media/image531.wmf"/></Relationships>
</file>

<file path=ppt/slides/_rels/slide212.xml.rels><?xml version="1.0" encoding="UTF-8" standalone="yes"?>
<Relationships xmlns="http://schemas.openxmlformats.org/package/2006/relationships"><Relationship Id="rId3" Type="http://schemas.openxmlformats.org/officeDocument/2006/relationships/image" Target="../media/image537.png"/><Relationship Id="rId2" Type="http://schemas.openxmlformats.org/officeDocument/2006/relationships/image" Target="../media/image536.png"/><Relationship Id="rId1" Type="http://schemas.openxmlformats.org/officeDocument/2006/relationships/slideLayout" Target="../slideLayouts/slideLayout2.xml"/><Relationship Id="rId4" Type="http://schemas.openxmlformats.org/officeDocument/2006/relationships/image" Target="../media/image538.png"/></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8" Type="http://schemas.openxmlformats.org/officeDocument/2006/relationships/oleObject" Target="../embeddings/oleObject422.bin"/><Relationship Id="rId13" Type="http://schemas.openxmlformats.org/officeDocument/2006/relationships/oleObject" Target="../embeddings/oleObject427.bin"/><Relationship Id="rId3" Type="http://schemas.openxmlformats.org/officeDocument/2006/relationships/oleObject" Target="../embeddings/oleObject417.bin"/><Relationship Id="rId7" Type="http://schemas.openxmlformats.org/officeDocument/2006/relationships/oleObject" Target="../embeddings/oleObject421.bin"/><Relationship Id="rId12" Type="http://schemas.openxmlformats.org/officeDocument/2006/relationships/oleObject" Target="../embeddings/oleObject426.bin"/><Relationship Id="rId17" Type="http://schemas.openxmlformats.org/officeDocument/2006/relationships/oleObject" Target="../embeddings/oleObject431.bin"/><Relationship Id="rId2" Type="http://schemas.openxmlformats.org/officeDocument/2006/relationships/slideLayout" Target="../slideLayouts/slideLayout2.xml"/><Relationship Id="rId16" Type="http://schemas.openxmlformats.org/officeDocument/2006/relationships/oleObject" Target="../embeddings/oleObject430.bin"/><Relationship Id="rId1" Type="http://schemas.openxmlformats.org/officeDocument/2006/relationships/vmlDrawing" Target="../drawings/vmlDrawing158.vml"/><Relationship Id="rId6" Type="http://schemas.openxmlformats.org/officeDocument/2006/relationships/oleObject" Target="../embeddings/oleObject420.bin"/><Relationship Id="rId11" Type="http://schemas.openxmlformats.org/officeDocument/2006/relationships/oleObject" Target="../embeddings/oleObject425.bin"/><Relationship Id="rId5" Type="http://schemas.openxmlformats.org/officeDocument/2006/relationships/oleObject" Target="../embeddings/oleObject419.bin"/><Relationship Id="rId15" Type="http://schemas.openxmlformats.org/officeDocument/2006/relationships/oleObject" Target="../embeddings/oleObject429.bin"/><Relationship Id="rId10" Type="http://schemas.openxmlformats.org/officeDocument/2006/relationships/oleObject" Target="../embeddings/oleObject424.bin"/><Relationship Id="rId4" Type="http://schemas.openxmlformats.org/officeDocument/2006/relationships/oleObject" Target="../embeddings/oleObject418.bin"/><Relationship Id="rId9" Type="http://schemas.openxmlformats.org/officeDocument/2006/relationships/oleObject" Target="../embeddings/oleObject423.bin"/><Relationship Id="rId14" Type="http://schemas.openxmlformats.org/officeDocument/2006/relationships/oleObject" Target="../embeddings/oleObject428.bin"/></Relationships>
</file>

<file path=ppt/slides/_rels/slide215.xml.rels><?xml version="1.0" encoding="UTF-8" standalone="yes"?>
<Relationships xmlns="http://schemas.openxmlformats.org/package/2006/relationships"><Relationship Id="rId3" Type="http://schemas.openxmlformats.org/officeDocument/2006/relationships/oleObject" Target="../embeddings/oleObject432.bin"/><Relationship Id="rId7" Type="http://schemas.openxmlformats.org/officeDocument/2006/relationships/oleObject" Target="../embeddings/oleObject436.bin"/><Relationship Id="rId2" Type="http://schemas.openxmlformats.org/officeDocument/2006/relationships/slideLayout" Target="../slideLayouts/slideLayout2.xml"/><Relationship Id="rId1" Type="http://schemas.openxmlformats.org/officeDocument/2006/relationships/vmlDrawing" Target="../drawings/vmlDrawing159.vml"/><Relationship Id="rId6" Type="http://schemas.openxmlformats.org/officeDocument/2006/relationships/oleObject" Target="../embeddings/oleObject435.bin"/><Relationship Id="rId5" Type="http://schemas.openxmlformats.org/officeDocument/2006/relationships/oleObject" Target="../embeddings/oleObject434.bin"/><Relationship Id="rId4" Type="http://schemas.openxmlformats.org/officeDocument/2006/relationships/oleObject" Target="../embeddings/oleObject433.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2.xml"/><Relationship Id="rId1" Type="http://schemas.openxmlformats.org/officeDocument/2006/relationships/vmlDrawing" Target="../drawings/vmlDrawing19.v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12.xml"/><Relationship Id="rId1" Type="http://schemas.openxmlformats.org/officeDocument/2006/relationships/vmlDrawing" Target="../drawings/vmlDrawing20.vml"/><Relationship Id="rId6" Type="http://schemas.openxmlformats.org/officeDocument/2006/relationships/oleObject" Target="../embeddings/oleObject45.bin"/><Relationship Id="rId5" Type="http://schemas.openxmlformats.org/officeDocument/2006/relationships/oleObject" Target="../embeddings/oleObject44.bin"/><Relationship Id="rId4" Type="http://schemas.openxmlformats.org/officeDocument/2006/relationships/oleObject" Target="../embeddings/oleObject43.bin"/></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2.xml"/><Relationship Id="rId1" Type="http://schemas.openxmlformats.org/officeDocument/2006/relationships/vmlDrawing" Target="../drawings/vmlDrawing21.vml"/></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52.bin"/><Relationship Id="rId13" Type="http://schemas.openxmlformats.org/officeDocument/2006/relationships/oleObject" Target="../embeddings/oleObject57.bin"/><Relationship Id="rId18" Type="http://schemas.openxmlformats.org/officeDocument/2006/relationships/oleObject" Target="../embeddings/oleObject62.bin"/><Relationship Id="rId3" Type="http://schemas.openxmlformats.org/officeDocument/2006/relationships/oleObject" Target="../embeddings/oleObject47.bin"/><Relationship Id="rId21" Type="http://schemas.openxmlformats.org/officeDocument/2006/relationships/oleObject" Target="../embeddings/oleObject65.bin"/><Relationship Id="rId7" Type="http://schemas.openxmlformats.org/officeDocument/2006/relationships/oleObject" Target="../embeddings/oleObject51.bin"/><Relationship Id="rId12" Type="http://schemas.openxmlformats.org/officeDocument/2006/relationships/oleObject" Target="../embeddings/oleObject56.bin"/><Relationship Id="rId17" Type="http://schemas.openxmlformats.org/officeDocument/2006/relationships/oleObject" Target="../embeddings/oleObject61.bin"/><Relationship Id="rId2" Type="http://schemas.openxmlformats.org/officeDocument/2006/relationships/slideLayout" Target="../slideLayouts/slideLayout12.xml"/><Relationship Id="rId16" Type="http://schemas.openxmlformats.org/officeDocument/2006/relationships/oleObject" Target="../embeddings/oleObject60.bin"/><Relationship Id="rId20" Type="http://schemas.openxmlformats.org/officeDocument/2006/relationships/oleObject" Target="../embeddings/oleObject64.bin"/><Relationship Id="rId1" Type="http://schemas.openxmlformats.org/officeDocument/2006/relationships/vmlDrawing" Target="../drawings/vmlDrawing22.vml"/><Relationship Id="rId6" Type="http://schemas.openxmlformats.org/officeDocument/2006/relationships/oleObject" Target="../embeddings/oleObject50.bin"/><Relationship Id="rId11" Type="http://schemas.openxmlformats.org/officeDocument/2006/relationships/oleObject" Target="../embeddings/oleObject55.bin"/><Relationship Id="rId5" Type="http://schemas.openxmlformats.org/officeDocument/2006/relationships/oleObject" Target="../embeddings/oleObject49.bin"/><Relationship Id="rId15" Type="http://schemas.openxmlformats.org/officeDocument/2006/relationships/oleObject" Target="../embeddings/oleObject59.bin"/><Relationship Id="rId23" Type="http://schemas.openxmlformats.org/officeDocument/2006/relationships/oleObject" Target="../embeddings/oleObject67.bin"/><Relationship Id="rId10" Type="http://schemas.openxmlformats.org/officeDocument/2006/relationships/oleObject" Target="../embeddings/oleObject54.bin"/><Relationship Id="rId19" Type="http://schemas.openxmlformats.org/officeDocument/2006/relationships/oleObject" Target="../embeddings/oleObject63.bin"/><Relationship Id="rId4" Type="http://schemas.openxmlformats.org/officeDocument/2006/relationships/oleObject" Target="../embeddings/oleObject48.bin"/><Relationship Id="rId9" Type="http://schemas.openxmlformats.org/officeDocument/2006/relationships/oleObject" Target="../embeddings/oleObject53.bin"/><Relationship Id="rId14" Type="http://schemas.openxmlformats.org/officeDocument/2006/relationships/oleObject" Target="../embeddings/oleObject58.bin"/><Relationship Id="rId22" Type="http://schemas.openxmlformats.org/officeDocument/2006/relationships/oleObject" Target="../embeddings/oleObject66.bin"/></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68.bin"/><Relationship Id="rId2" Type="http://schemas.openxmlformats.org/officeDocument/2006/relationships/slideLayout" Target="../slideLayouts/slideLayout2.xml"/><Relationship Id="rId1" Type="http://schemas.openxmlformats.org/officeDocument/2006/relationships/vmlDrawing" Target="../drawings/vmlDrawing23.vml"/><Relationship Id="rId4" Type="http://schemas.openxmlformats.org/officeDocument/2006/relationships/image" Target="../media/image69.jpeg"/></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74.bin"/><Relationship Id="rId3" Type="http://schemas.openxmlformats.org/officeDocument/2006/relationships/oleObject" Target="../embeddings/oleObject69.bin"/><Relationship Id="rId7" Type="http://schemas.openxmlformats.org/officeDocument/2006/relationships/oleObject" Target="../embeddings/oleObject73.bin"/><Relationship Id="rId2" Type="http://schemas.openxmlformats.org/officeDocument/2006/relationships/slideLayout" Target="../slideLayouts/slideLayout12.xml"/><Relationship Id="rId1" Type="http://schemas.openxmlformats.org/officeDocument/2006/relationships/vmlDrawing" Target="../drawings/vmlDrawing24.vml"/><Relationship Id="rId6" Type="http://schemas.openxmlformats.org/officeDocument/2006/relationships/oleObject" Target="../embeddings/oleObject72.bin"/><Relationship Id="rId5" Type="http://schemas.openxmlformats.org/officeDocument/2006/relationships/oleObject" Target="../embeddings/oleObject71.bin"/><Relationship Id="rId4" Type="http://schemas.openxmlformats.org/officeDocument/2006/relationships/oleObject" Target="../embeddings/oleObject70.bin"/></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75.bin"/><Relationship Id="rId2" Type="http://schemas.openxmlformats.org/officeDocument/2006/relationships/slideLayout" Target="../slideLayouts/slideLayout2.xml"/><Relationship Id="rId1" Type="http://schemas.openxmlformats.org/officeDocument/2006/relationships/vmlDrawing" Target="../drawings/vmlDrawing25.v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76.bin"/><Relationship Id="rId2" Type="http://schemas.openxmlformats.org/officeDocument/2006/relationships/slideLayout" Target="../slideLayouts/slideLayout2.xml"/><Relationship Id="rId1" Type="http://schemas.openxmlformats.org/officeDocument/2006/relationships/vmlDrawing" Target="../drawings/vmlDrawing26.vml"/><Relationship Id="rId6" Type="http://schemas.openxmlformats.org/officeDocument/2006/relationships/oleObject" Target="../embeddings/oleObject79.bin"/><Relationship Id="rId5" Type="http://schemas.openxmlformats.org/officeDocument/2006/relationships/oleObject" Target="../embeddings/oleObject78.bin"/><Relationship Id="rId4" Type="http://schemas.openxmlformats.org/officeDocument/2006/relationships/oleObject" Target="../embeddings/oleObject77.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80.bin"/><Relationship Id="rId2" Type="http://schemas.openxmlformats.org/officeDocument/2006/relationships/slideLayout" Target="../slideLayouts/slideLayout2.xml"/><Relationship Id="rId1" Type="http://schemas.openxmlformats.org/officeDocument/2006/relationships/vmlDrawing" Target="../drawings/vmlDrawing27.v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81.bin"/><Relationship Id="rId2" Type="http://schemas.openxmlformats.org/officeDocument/2006/relationships/slideLayout" Target="../slideLayouts/slideLayout2.xml"/><Relationship Id="rId1" Type="http://schemas.openxmlformats.org/officeDocument/2006/relationships/vmlDrawing" Target="../drawings/vmlDrawing28.vml"/><Relationship Id="rId4" Type="http://schemas.openxmlformats.org/officeDocument/2006/relationships/oleObject" Target="../embeddings/oleObject82.bin"/></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83.bin"/><Relationship Id="rId2" Type="http://schemas.openxmlformats.org/officeDocument/2006/relationships/slideLayout" Target="../slideLayouts/slideLayout2.xml"/><Relationship Id="rId1" Type="http://schemas.openxmlformats.org/officeDocument/2006/relationships/vmlDrawing" Target="../drawings/vmlDrawing29.vml"/><Relationship Id="rId4" Type="http://schemas.openxmlformats.org/officeDocument/2006/relationships/oleObject" Target="../embeddings/oleObject84.bin"/></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85.bin"/><Relationship Id="rId2" Type="http://schemas.openxmlformats.org/officeDocument/2006/relationships/slideLayout" Target="../slideLayouts/slideLayout2.xml"/><Relationship Id="rId1" Type="http://schemas.openxmlformats.org/officeDocument/2006/relationships/vmlDrawing" Target="../drawings/vmlDrawing30.vml"/><Relationship Id="rId4" Type="http://schemas.openxmlformats.org/officeDocument/2006/relationships/oleObject" Target="../embeddings/oleObject86.bin"/></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92.bin"/><Relationship Id="rId13" Type="http://schemas.openxmlformats.org/officeDocument/2006/relationships/oleObject" Target="../embeddings/oleObject97.bin"/><Relationship Id="rId18" Type="http://schemas.openxmlformats.org/officeDocument/2006/relationships/oleObject" Target="../embeddings/oleObject102.bin"/><Relationship Id="rId3" Type="http://schemas.openxmlformats.org/officeDocument/2006/relationships/oleObject" Target="../embeddings/oleObject87.bin"/><Relationship Id="rId7" Type="http://schemas.openxmlformats.org/officeDocument/2006/relationships/oleObject" Target="../embeddings/oleObject91.bin"/><Relationship Id="rId12" Type="http://schemas.openxmlformats.org/officeDocument/2006/relationships/oleObject" Target="../embeddings/oleObject96.bin"/><Relationship Id="rId17" Type="http://schemas.openxmlformats.org/officeDocument/2006/relationships/oleObject" Target="../embeddings/oleObject101.bin"/><Relationship Id="rId2" Type="http://schemas.openxmlformats.org/officeDocument/2006/relationships/slideLayout" Target="../slideLayouts/slideLayout2.xml"/><Relationship Id="rId16" Type="http://schemas.openxmlformats.org/officeDocument/2006/relationships/oleObject" Target="../embeddings/oleObject100.bin"/><Relationship Id="rId20" Type="http://schemas.openxmlformats.org/officeDocument/2006/relationships/oleObject" Target="../embeddings/oleObject104.bin"/><Relationship Id="rId1" Type="http://schemas.openxmlformats.org/officeDocument/2006/relationships/vmlDrawing" Target="../drawings/vmlDrawing31.vml"/><Relationship Id="rId6" Type="http://schemas.openxmlformats.org/officeDocument/2006/relationships/oleObject" Target="../embeddings/oleObject90.bin"/><Relationship Id="rId11" Type="http://schemas.openxmlformats.org/officeDocument/2006/relationships/oleObject" Target="../embeddings/oleObject95.bin"/><Relationship Id="rId5" Type="http://schemas.openxmlformats.org/officeDocument/2006/relationships/oleObject" Target="../embeddings/oleObject89.bin"/><Relationship Id="rId15" Type="http://schemas.openxmlformats.org/officeDocument/2006/relationships/oleObject" Target="../embeddings/oleObject99.bin"/><Relationship Id="rId10" Type="http://schemas.openxmlformats.org/officeDocument/2006/relationships/oleObject" Target="../embeddings/oleObject94.bin"/><Relationship Id="rId19" Type="http://schemas.openxmlformats.org/officeDocument/2006/relationships/oleObject" Target="../embeddings/oleObject103.bin"/><Relationship Id="rId4" Type="http://schemas.openxmlformats.org/officeDocument/2006/relationships/oleObject" Target="../embeddings/oleObject88.bin"/><Relationship Id="rId9" Type="http://schemas.openxmlformats.org/officeDocument/2006/relationships/oleObject" Target="../embeddings/oleObject93.bin"/><Relationship Id="rId14" Type="http://schemas.openxmlformats.org/officeDocument/2006/relationships/oleObject" Target="../embeddings/oleObject98.bin"/></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05.bin"/><Relationship Id="rId2" Type="http://schemas.openxmlformats.org/officeDocument/2006/relationships/slideLayout" Target="../slideLayouts/slideLayout2.xml"/><Relationship Id="rId1" Type="http://schemas.openxmlformats.org/officeDocument/2006/relationships/vmlDrawing" Target="../drawings/vmlDrawing32.vml"/><Relationship Id="rId4" Type="http://schemas.openxmlformats.org/officeDocument/2006/relationships/oleObject" Target="../embeddings/oleObject106.bin"/></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07.bin"/><Relationship Id="rId2" Type="http://schemas.openxmlformats.org/officeDocument/2006/relationships/slideLayout" Target="../slideLayouts/slideLayout2.xml"/><Relationship Id="rId1" Type="http://schemas.openxmlformats.org/officeDocument/2006/relationships/vmlDrawing" Target="../drawings/vmlDrawing33.v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08.bin"/><Relationship Id="rId2" Type="http://schemas.openxmlformats.org/officeDocument/2006/relationships/slideLayout" Target="../slideLayouts/slideLayout2.xml"/><Relationship Id="rId1" Type="http://schemas.openxmlformats.org/officeDocument/2006/relationships/vmlDrawing" Target="../drawings/vmlDrawing34.v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09.bin"/><Relationship Id="rId2" Type="http://schemas.openxmlformats.org/officeDocument/2006/relationships/slideLayout" Target="../slideLayouts/slideLayout2.xml"/><Relationship Id="rId1" Type="http://schemas.openxmlformats.org/officeDocument/2006/relationships/vmlDrawing" Target="../drawings/vmlDrawing35.v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10.bin"/><Relationship Id="rId2" Type="http://schemas.openxmlformats.org/officeDocument/2006/relationships/slideLayout" Target="../slideLayouts/slideLayout2.xml"/><Relationship Id="rId1" Type="http://schemas.openxmlformats.org/officeDocument/2006/relationships/vmlDrawing" Target="../drawings/vmlDrawing36.v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40.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11.bin"/><Relationship Id="rId7" Type="http://schemas.openxmlformats.org/officeDocument/2006/relationships/oleObject" Target="../embeddings/oleObject115.bin"/><Relationship Id="rId2" Type="http://schemas.openxmlformats.org/officeDocument/2006/relationships/slideLayout" Target="../slideLayouts/slideLayout2.xml"/><Relationship Id="rId1" Type="http://schemas.openxmlformats.org/officeDocument/2006/relationships/vmlDrawing" Target="../drawings/vmlDrawing37.vml"/><Relationship Id="rId6" Type="http://schemas.openxmlformats.org/officeDocument/2006/relationships/oleObject" Target="../embeddings/oleObject114.bin"/><Relationship Id="rId5" Type="http://schemas.openxmlformats.org/officeDocument/2006/relationships/oleObject" Target="../embeddings/oleObject113.bin"/><Relationship Id="rId4" Type="http://schemas.openxmlformats.org/officeDocument/2006/relationships/oleObject" Target="../embeddings/oleObject112.bin"/></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slideLayout" Target="../slideLayouts/slideLayout2.xml"/><Relationship Id="rId1" Type="http://schemas.openxmlformats.org/officeDocument/2006/relationships/vmlDrawing" Target="../drawings/vmlDrawing38.vml"/><Relationship Id="rId5" Type="http://schemas.openxmlformats.org/officeDocument/2006/relationships/oleObject" Target="../embeddings/oleObject116.bin"/><Relationship Id="rId4" Type="http://schemas.openxmlformats.org/officeDocument/2006/relationships/image" Target="../media/image125.png"/></Relationships>
</file>

<file path=ppt/slides/_rels/slide4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slideLayout" Target="../slideLayouts/slideLayout12.xml"/><Relationship Id="rId1" Type="http://schemas.openxmlformats.org/officeDocument/2006/relationships/vmlDrawing" Target="../drawings/vmlDrawing39.vml"/><Relationship Id="rId4" Type="http://schemas.openxmlformats.org/officeDocument/2006/relationships/oleObject" Target="../embeddings/oleObject117.bin"/></Relationships>
</file>

<file path=ppt/slides/_rels/slide49.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slideLayout" Target="../slideLayouts/slideLayout2.xml"/><Relationship Id="rId1" Type="http://schemas.openxmlformats.org/officeDocument/2006/relationships/vmlDrawing" Target="../drawings/vmlDrawing40.vml"/><Relationship Id="rId5" Type="http://schemas.openxmlformats.org/officeDocument/2006/relationships/oleObject" Target="../embeddings/oleObject118.bin"/><Relationship Id="rId4" Type="http://schemas.openxmlformats.org/officeDocument/2006/relationships/image" Target="../media/image130.png"/></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4.bin"/></Relationships>
</file>

<file path=ppt/slides/_rels/slide50.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oleObject" Target="../embeddings/oleObject123.bin"/><Relationship Id="rId3" Type="http://schemas.openxmlformats.org/officeDocument/2006/relationships/image" Target="../media/image138.png"/><Relationship Id="rId7" Type="http://schemas.openxmlformats.org/officeDocument/2006/relationships/oleObject" Target="../embeddings/oleObject122.bin"/><Relationship Id="rId2" Type="http://schemas.openxmlformats.org/officeDocument/2006/relationships/slideLayout" Target="../slideLayouts/slideLayout2.xml"/><Relationship Id="rId1" Type="http://schemas.openxmlformats.org/officeDocument/2006/relationships/vmlDrawing" Target="../drawings/vmlDrawing41.vml"/><Relationship Id="rId6" Type="http://schemas.openxmlformats.org/officeDocument/2006/relationships/oleObject" Target="../embeddings/oleObject121.bin"/><Relationship Id="rId5" Type="http://schemas.openxmlformats.org/officeDocument/2006/relationships/oleObject" Target="../embeddings/oleObject120.bin"/><Relationship Id="rId4" Type="http://schemas.openxmlformats.org/officeDocument/2006/relationships/oleObject" Target="../embeddings/oleObject119.bin"/></Relationships>
</file>

<file path=ppt/slides/_rels/slide52.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slideLayout" Target="../slideLayouts/slideLayout2.xml"/><Relationship Id="rId1" Type="http://schemas.openxmlformats.org/officeDocument/2006/relationships/vmlDrawing" Target="../drawings/vmlDrawing42.vml"/><Relationship Id="rId5" Type="http://schemas.openxmlformats.org/officeDocument/2006/relationships/image" Target="../media/image141.png"/><Relationship Id="rId4" Type="http://schemas.openxmlformats.org/officeDocument/2006/relationships/oleObject" Target="../embeddings/oleObject124.bin"/></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125.bin"/><Relationship Id="rId2" Type="http://schemas.openxmlformats.org/officeDocument/2006/relationships/slideLayout" Target="../slideLayouts/slideLayout12.xml"/><Relationship Id="rId1" Type="http://schemas.openxmlformats.org/officeDocument/2006/relationships/vmlDrawing" Target="../drawings/vmlDrawing43.vml"/></Relationships>
</file>

<file path=ppt/slides/_rels/slide54.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126.bin"/><Relationship Id="rId2" Type="http://schemas.openxmlformats.org/officeDocument/2006/relationships/slideLayout" Target="../slideLayouts/slideLayout2.xml"/><Relationship Id="rId1" Type="http://schemas.openxmlformats.org/officeDocument/2006/relationships/vmlDrawing" Target="../drawings/vmlDrawing44.vml"/></Relationships>
</file>

<file path=ppt/slides/_rels/slide57.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oleObject" Target="../embeddings/oleObject131.bin"/><Relationship Id="rId3" Type="http://schemas.openxmlformats.org/officeDocument/2006/relationships/oleObject" Target="../embeddings/oleObject127.bin"/><Relationship Id="rId7" Type="http://schemas.openxmlformats.org/officeDocument/2006/relationships/image" Target="../media/image141.png"/><Relationship Id="rId2" Type="http://schemas.openxmlformats.org/officeDocument/2006/relationships/slideLayout" Target="../slideLayouts/slideLayout2.xml"/><Relationship Id="rId1" Type="http://schemas.openxmlformats.org/officeDocument/2006/relationships/vmlDrawing" Target="../drawings/vmlDrawing45.vml"/><Relationship Id="rId6" Type="http://schemas.openxmlformats.org/officeDocument/2006/relationships/oleObject" Target="../embeddings/oleObject130.bin"/><Relationship Id="rId5" Type="http://schemas.openxmlformats.org/officeDocument/2006/relationships/oleObject" Target="../embeddings/oleObject129.bin"/><Relationship Id="rId4" Type="http://schemas.openxmlformats.org/officeDocument/2006/relationships/oleObject" Target="../embeddings/oleObject128.bin"/></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132.bin"/><Relationship Id="rId2" Type="http://schemas.openxmlformats.org/officeDocument/2006/relationships/slideLayout" Target="../slideLayouts/slideLayout2.xml"/><Relationship Id="rId1" Type="http://schemas.openxmlformats.org/officeDocument/2006/relationships/vmlDrawing" Target="../drawings/vmlDrawing46.vml"/><Relationship Id="rId5" Type="http://schemas.openxmlformats.org/officeDocument/2006/relationships/oleObject" Target="../embeddings/oleObject133.bin"/><Relationship Id="rId4" Type="http://schemas.openxmlformats.org/officeDocument/2006/relationships/image" Target="../media/image154.png"/></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5.bin"/><Relationship Id="rId7"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8.bin"/><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60.xml.rels><?xml version="1.0" encoding="UTF-8" standalone="yes"?>
<Relationships xmlns="http://schemas.openxmlformats.org/package/2006/relationships"><Relationship Id="rId8" Type="http://schemas.openxmlformats.org/officeDocument/2006/relationships/oleObject" Target="../embeddings/oleObject137.bin"/><Relationship Id="rId3" Type="http://schemas.openxmlformats.org/officeDocument/2006/relationships/image" Target="../media/image159.png"/><Relationship Id="rId7" Type="http://schemas.openxmlformats.org/officeDocument/2006/relationships/oleObject" Target="../embeddings/oleObject136.bin"/><Relationship Id="rId2" Type="http://schemas.openxmlformats.org/officeDocument/2006/relationships/slideLayout" Target="../slideLayouts/slideLayout12.xml"/><Relationship Id="rId1" Type="http://schemas.openxmlformats.org/officeDocument/2006/relationships/vmlDrawing" Target="../drawings/vmlDrawing47.vml"/><Relationship Id="rId6" Type="http://schemas.openxmlformats.org/officeDocument/2006/relationships/oleObject" Target="../embeddings/oleObject135.bin"/><Relationship Id="rId5" Type="http://schemas.openxmlformats.org/officeDocument/2006/relationships/oleObject" Target="../embeddings/oleObject134.bin"/><Relationship Id="rId4" Type="http://schemas.openxmlformats.org/officeDocument/2006/relationships/image" Target="../media/image160.png"/></Relationships>
</file>

<file path=ppt/slides/_rels/slide61.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slideLayout" Target="../slideLayouts/slideLayout2.xml"/><Relationship Id="rId1" Type="http://schemas.openxmlformats.org/officeDocument/2006/relationships/vmlDrawing" Target="../drawings/vmlDrawing48.vml"/><Relationship Id="rId5" Type="http://schemas.openxmlformats.org/officeDocument/2006/relationships/oleObject" Target="../embeddings/oleObject138.bin"/><Relationship Id="rId4" Type="http://schemas.openxmlformats.org/officeDocument/2006/relationships/image" Target="../media/image165.png"/></Relationships>
</file>

<file path=ppt/slides/_rels/slide63.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slideLayout" Target="../slideLayouts/slideLayout2.xml"/><Relationship Id="rId1" Type="http://schemas.openxmlformats.org/officeDocument/2006/relationships/vmlDrawing" Target="../drawings/vmlDrawing49.vml"/><Relationship Id="rId6" Type="http://schemas.openxmlformats.org/officeDocument/2006/relationships/oleObject" Target="../embeddings/oleObject140.bin"/><Relationship Id="rId5" Type="http://schemas.openxmlformats.org/officeDocument/2006/relationships/oleObject" Target="../embeddings/oleObject139.bin"/><Relationship Id="rId4" Type="http://schemas.openxmlformats.org/officeDocument/2006/relationships/image" Target="../media/image168.png"/></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141.bin"/><Relationship Id="rId2" Type="http://schemas.openxmlformats.org/officeDocument/2006/relationships/slideLayout" Target="../slideLayouts/slideLayout2.xml"/><Relationship Id="rId1" Type="http://schemas.openxmlformats.org/officeDocument/2006/relationships/vmlDrawing" Target="../drawings/vmlDrawing50.vml"/><Relationship Id="rId6" Type="http://schemas.openxmlformats.org/officeDocument/2006/relationships/oleObject" Target="../embeddings/oleObject144.bin"/><Relationship Id="rId5" Type="http://schemas.openxmlformats.org/officeDocument/2006/relationships/oleObject" Target="../embeddings/oleObject143.bin"/><Relationship Id="rId4" Type="http://schemas.openxmlformats.org/officeDocument/2006/relationships/oleObject" Target="../embeddings/oleObject142.bin"/></Relationships>
</file>

<file path=ppt/slides/_rels/slide65.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slideLayout" Target="../slideLayouts/slideLayout2.xml"/><Relationship Id="rId1" Type="http://schemas.openxmlformats.org/officeDocument/2006/relationships/vmlDrawing" Target="../drawings/vmlDrawing51.vml"/><Relationship Id="rId6" Type="http://schemas.openxmlformats.org/officeDocument/2006/relationships/oleObject" Target="../embeddings/oleObject147.bin"/><Relationship Id="rId5" Type="http://schemas.openxmlformats.org/officeDocument/2006/relationships/oleObject" Target="../embeddings/oleObject146.bin"/><Relationship Id="rId4" Type="http://schemas.openxmlformats.org/officeDocument/2006/relationships/oleObject" Target="../embeddings/oleObject145.bin"/></Relationships>
</file>

<file path=ppt/slides/_rels/slide66.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slideLayout" Target="../slideLayouts/slideLayout7.xml"/><Relationship Id="rId1" Type="http://schemas.openxmlformats.org/officeDocument/2006/relationships/vmlDrawing" Target="../drawings/vmlDrawing52.vml"/><Relationship Id="rId4" Type="http://schemas.openxmlformats.org/officeDocument/2006/relationships/oleObject" Target="../embeddings/oleObject148.bin"/></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149.bin"/><Relationship Id="rId7" Type="http://schemas.openxmlformats.org/officeDocument/2006/relationships/oleObject" Target="../embeddings/oleObject153.bin"/><Relationship Id="rId2" Type="http://schemas.openxmlformats.org/officeDocument/2006/relationships/slideLayout" Target="../slideLayouts/slideLayout13.xml"/><Relationship Id="rId1" Type="http://schemas.openxmlformats.org/officeDocument/2006/relationships/vmlDrawing" Target="../drawings/vmlDrawing53.vml"/><Relationship Id="rId6" Type="http://schemas.openxmlformats.org/officeDocument/2006/relationships/oleObject" Target="../embeddings/oleObject152.bin"/><Relationship Id="rId5" Type="http://schemas.openxmlformats.org/officeDocument/2006/relationships/oleObject" Target="../embeddings/oleObject151.bin"/><Relationship Id="rId4" Type="http://schemas.openxmlformats.org/officeDocument/2006/relationships/oleObject" Target="../embeddings/oleObject150.bin"/></Relationships>
</file>

<file path=ppt/slides/_rels/slide68.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slideLayout" Target="../slideLayouts/slideLayout4.xml"/><Relationship Id="rId1" Type="http://schemas.openxmlformats.org/officeDocument/2006/relationships/vmlDrawing" Target="../drawings/vmlDrawing54.vml"/><Relationship Id="rId5" Type="http://schemas.openxmlformats.org/officeDocument/2006/relationships/oleObject" Target="../embeddings/oleObject154.bin"/><Relationship Id="rId4" Type="http://schemas.openxmlformats.org/officeDocument/2006/relationships/image" Target="../media/image186.png"/></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155.bin"/><Relationship Id="rId2" Type="http://schemas.openxmlformats.org/officeDocument/2006/relationships/slideLayout" Target="../slideLayouts/slideLayout13.xml"/><Relationship Id="rId1" Type="http://schemas.openxmlformats.org/officeDocument/2006/relationships/vmlDrawing" Target="../drawings/vmlDrawing55.vml"/><Relationship Id="rId6" Type="http://schemas.openxmlformats.org/officeDocument/2006/relationships/oleObject" Target="../embeddings/oleObject158.bin"/><Relationship Id="rId5" Type="http://schemas.openxmlformats.org/officeDocument/2006/relationships/oleObject" Target="../embeddings/oleObject157.bin"/><Relationship Id="rId4" Type="http://schemas.openxmlformats.org/officeDocument/2006/relationships/oleObject" Target="../embeddings/oleObject156.bin"/></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70.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slideLayout" Target="../slideLayouts/slideLayout2.xml"/><Relationship Id="rId1" Type="http://schemas.openxmlformats.org/officeDocument/2006/relationships/vmlDrawing" Target="../drawings/vmlDrawing56.vml"/><Relationship Id="rId5" Type="http://schemas.openxmlformats.org/officeDocument/2006/relationships/oleObject" Target="../embeddings/oleObject160.bin"/><Relationship Id="rId4" Type="http://schemas.openxmlformats.org/officeDocument/2006/relationships/oleObject" Target="../embeddings/oleObject159.bin"/></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161.bin"/><Relationship Id="rId2" Type="http://schemas.openxmlformats.org/officeDocument/2006/relationships/slideLayout" Target="../slideLayouts/slideLayout2.xml"/><Relationship Id="rId1" Type="http://schemas.openxmlformats.org/officeDocument/2006/relationships/vmlDrawing" Target="../drawings/vmlDrawing57.vml"/><Relationship Id="rId5" Type="http://schemas.openxmlformats.org/officeDocument/2006/relationships/oleObject" Target="../embeddings/oleObject163.bin"/><Relationship Id="rId4" Type="http://schemas.openxmlformats.org/officeDocument/2006/relationships/oleObject" Target="../embeddings/oleObject162.bin"/></Relationships>
</file>

<file path=ppt/slides/_rels/slide72.xml.rels><?xml version="1.0" encoding="UTF-8" standalone="yes"?>
<Relationships xmlns="http://schemas.openxmlformats.org/package/2006/relationships"><Relationship Id="rId8" Type="http://schemas.openxmlformats.org/officeDocument/2006/relationships/oleObject" Target="../embeddings/oleObject168.bin"/><Relationship Id="rId13" Type="http://schemas.openxmlformats.org/officeDocument/2006/relationships/oleObject" Target="../embeddings/oleObject173.bin"/><Relationship Id="rId3" Type="http://schemas.openxmlformats.org/officeDocument/2006/relationships/image" Target="../media/image203.png"/><Relationship Id="rId7" Type="http://schemas.openxmlformats.org/officeDocument/2006/relationships/oleObject" Target="../embeddings/oleObject167.bin"/><Relationship Id="rId12" Type="http://schemas.openxmlformats.org/officeDocument/2006/relationships/oleObject" Target="../embeddings/oleObject172.bin"/><Relationship Id="rId2" Type="http://schemas.openxmlformats.org/officeDocument/2006/relationships/slideLayout" Target="../slideLayouts/slideLayout2.xml"/><Relationship Id="rId1" Type="http://schemas.openxmlformats.org/officeDocument/2006/relationships/vmlDrawing" Target="../drawings/vmlDrawing58.vml"/><Relationship Id="rId6" Type="http://schemas.openxmlformats.org/officeDocument/2006/relationships/oleObject" Target="../embeddings/oleObject166.bin"/><Relationship Id="rId11" Type="http://schemas.openxmlformats.org/officeDocument/2006/relationships/oleObject" Target="../embeddings/oleObject171.bin"/><Relationship Id="rId5" Type="http://schemas.openxmlformats.org/officeDocument/2006/relationships/oleObject" Target="../embeddings/oleObject165.bin"/><Relationship Id="rId10" Type="http://schemas.openxmlformats.org/officeDocument/2006/relationships/oleObject" Target="../embeddings/oleObject170.bin"/><Relationship Id="rId4" Type="http://schemas.openxmlformats.org/officeDocument/2006/relationships/oleObject" Target="../embeddings/oleObject164.bin"/><Relationship Id="rId9" Type="http://schemas.openxmlformats.org/officeDocument/2006/relationships/oleObject" Target="../embeddings/oleObject169.bin"/></Relationships>
</file>

<file path=ppt/slides/_rels/slide73.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slideLayout" Target="../slideLayouts/slideLayout2.xml"/><Relationship Id="rId1" Type="http://schemas.openxmlformats.org/officeDocument/2006/relationships/vmlDrawing" Target="../drawings/vmlDrawing59.vml"/><Relationship Id="rId5" Type="http://schemas.openxmlformats.org/officeDocument/2006/relationships/oleObject" Target="../embeddings/oleObject175.bin"/><Relationship Id="rId4" Type="http://schemas.openxmlformats.org/officeDocument/2006/relationships/oleObject" Target="../embeddings/oleObject174.bin"/></Relationships>
</file>

<file path=ppt/slides/_rels/slide74.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08.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slideLayout" Target="../slideLayouts/slideLayout2.xml"/><Relationship Id="rId1" Type="http://schemas.openxmlformats.org/officeDocument/2006/relationships/vmlDrawing" Target="../drawings/vmlDrawing60.vml"/><Relationship Id="rId4" Type="http://schemas.openxmlformats.org/officeDocument/2006/relationships/oleObject" Target="../embeddings/oleObject176.bin"/></Relationships>
</file>

<file path=ppt/slides/_rels/slide77.xml.rels><?xml version="1.0" encoding="UTF-8" standalone="yes"?>
<Relationships xmlns="http://schemas.openxmlformats.org/package/2006/relationships"><Relationship Id="rId2" Type="http://schemas.openxmlformats.org/officeDocument/2006/relationships/image" Target="../media/image21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oleObject" Target="../embeddings/oleObject177.bin"/><Relationship Id="rId7" Type="http://schemas.openxmlformats.org/officeDocument/2006/relationships/oleObject" Target="../embeddings/oleObject180.bin"/><Relationship Id="rId2" Type="http://schemas.openxmlformats.org/officeDocument/2006/relationships/slideLayout" Target="../slideLayouts/slideLayout2.xml"/><Relationship Id="rId1" Type="http://schemas.openxmlformats.org/officeDocument/2006/relationships/vmlDrawing" Target="../drawings/vmlDrawing61.vml"/><Relationship Id="rId6" Type="http://schemas.openxmlformats.org/officeDocument/2006/relationships/oleObject" Target="../embeddings/oleObject179.bin"/><Relationship Id="rId5" Type="http://schemas.openxmlformats.org/officeDocument/2006/relationships/image" Target="../media/image216.png"/><Relationship Id="rId4" Type="http://schemas.openxmlformats.org/officeDocument/2006/relationships/oleObject" Target="../embeddings/oleObject178.bin"/></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181.bin"/><Relationship Id="rId2" Type="http://schemas.openxmlformats.org/officeDocument/2006/relationships/slideLayout" Target="../slideLayouts/slideLayout2.xml"/><Relationship Id="rId1" Type="http://schemas.openxmlformats.org/officeDocument/2006/relationships/vmlDrawing" Target="../drawings/vmlDrawing62.vml"/><Relationship Id="rId4" Type="http://schemas.openxmlformats.org/officeDocument/2006/relationships/image" Target="../media/image218.png"/></Relationships>
</file>

<file path=ppt/slides/_rels/slide81.xml.rels><?xml version="1.0" encoding="UTF-8" standalone="yes"?>
<Relationships xmlns="http://schemas.openxmlformats.org/package/2006/relationships"><Relationship Id="rId8" Type="http://schemas.openxmlformats.org/officeDocument/2006/relationships/oleObject" Target="../embeddings/oleObject187.bin"/><Relationship Id="rId3" Type="http://schemas.openxmlformats.org/officeDocument/2006/relationships/oleObject" Target="../embeddings/oleObject182.bin"/><Relationship Id="rId7" Type="http://schemas.openxmlformats.org/officeDocument/2006/relationships/oleObject" Target="../embeddings/oleObject186.bin"/><Relationship Id="rId12" Type="http://schemas.openxmlformats.org/officeDocument/2006/relationships/oleObject" Target="../embeddings/oleObject191.bin"/><Relationship Id="rId2" Type="http://schemas.openxmlformats.org/officeDocument/2006/relationships/slideLayout" Target="../slideLayouts/slideLayout2.xml"/><Relationship Id="rId1" Type="http://schemas.openxmlformats.org/officeDocument/2006/relationships/vmlDrawing" Target="../drawings/vmlDrawing63.vml"/><Relationship Id="rId6" Type="http://schemas.openxmlformats.org/officeDocument/2006/relationships/oleObject" Target="../embeddings/oleObject185.bin"/><Relationship Id="rId11" Type="http://schemas.openxmlformats.org/officeDocument/2006/relationships/oleObject" Target="../embeddings/oleObject190.bin"/><Relationship Id="rId5" Type="http://schemas.openxmlformats.org/officeDocument/2006/relationships/oleObject" Target="../embeddings/oleObject184.bin"/><Relationship Id="rId10" Type="http://schemas.openxmlformats.org/officeDocument/2006/relationships/oleObject" Target="../embeddings/oleObject189.bin"/><Relationship Id="rId4" Type="http://schemas.openxmlformats.org/officeDocument/2006/relationships/oleObject" Target="../embeddings/oleObject183.bin"/><Relationship Id="rId9" Type="http://schemas.openxmlformats.org/officeDocument/2006/relationships/oleObject" Target="../embeddings/oleObject188.bin"/></Relationships>
</file>

<file path=ppt/slides/_rels/slide82.xml.rels><?xml version="1.0" encoding="UTF-8" standalone="yes"?>
<Relationships xmlns="http://schemas.openxmlformats.org/package/2006/relationships"><Relationship Id="rId2" Type="http://schemas.openxmlformats.org/officeDocument/2006/relationships/image" Target="../media/image227.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oleObject" Target="../embeddings/oleObject192.bin"/><Relationship Id="rId2" Type="http://schemas.openxmlformats.org/officeDocument/2006/relationships/slideLayout" Target="../slideLayouts/slideLayout2.xml"/><Relationship Id="rId1" Type="http://schemas.openxmlformats.org/officeDocument/2006/relationships/vmlDrawing" Target="../drawings/vmlDrawing64.vml"/><Relationship Id="rId6" Type="http://schemas.openxmlformats.org/officeDocument/2006/relationships/image" Target="../media/image231.png"/><Relationship Id="rId5" Type="http://schemas.openxmlformats.org/officeDocument/2006/relationships/oleObject" Target="../embeddings/oleObject194.bin"/><Relationship Id="rId4" Type="http://schemas.openxmlformats.org/officeDocument/2006/relationships/oleObject" Target="../embeddings/oleObject193.bin"/></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195.bin"/><Relationship Id="rId2" Type="http://schemas.openxmlformats.org/officeDocument/2006/relationships/slideLayout" Target="../slideLayouts/slideLayout13.xml"/><Relationship Id="rId1" Type="http://schemas.openxmlformats.org/officeDocument/2006/relationships/vmlDrawing" Target="../drawings/vmlDrawing65.vml"/><Relationship Id="rId6" Type="http://schemas.openxmlformats.org/officeDocument/2006/relationships/image" Target="../media/image235.png"/><Relationship Id="rId5" Type="http://schemas.openxmlformats.org/officeDocument/2006/relationships/oleObject" Target="../embeddings/oleObject197.bin"/><Relationship Id="rId4" Type="http://schemas.openxmlformats.org/officeDocument/2006/relationships/oleObject" Target="../embeddings/oleObject196.bin"/></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198.bin"/><Relationship Id="rId2" Type="http://schemas.openxmlformats.org/officeDocument/2006/relationships/slideLayout" Target="../slideLayouts/slideLayout2.xml"/><Relationship Id="rId1" Type="http://schemas.openxmlformats.org/officeDocument/2006/relationships/vmlDrawing" Target="../drawings/vmlDrawing66.vml"/></Relationships>
</file>

<file path=ppt/slides/_rels/slide86.xml.rels><?xml version="1.0" encoding="UTF-8" standalone="yes"?>
<Relationships xmlns="http://schemas.openxmlformats.org/package/2006/relationships"><Relationship Id="rId3" Type="http://schemas.openxmlformats.org/officeDocument/2006/relationships/image" Target="../media/image239.png"/><Relationship Id="rId7" Type="http://schemas.openxmlformats.org/officeDocument/2006/relationships/oleObject" Target="../embeddings/oleObject200.bin"/><Relationship Id="rId2" Type="http://schemas.openxmlformats.org/officeDocument/2006/relationships/slideLayout" Target="../slideLayouts/slideLayout13.xml"/><Relationship Id="rId1" Type="http://schemas.openxmlformats.org/officeDocument/2006/relationships/vmlDrawing" Target="../drawings/vmlDrawing67.vml"/><Relationship Id="rId6" Type="http://schemas.openxmlformats.org/officeDocument/2006/relationships/oleObject" Target="../embeddings/oleObject199.bin"/><Relationship Id="rId5" Type="http://schemas.openxmlformats.org/officeDocument/2006/relationships/image" Target="../media/image241.png"/><Relationship Id="rId4" Type="http://schemas.openxmlformats.org/officeDocument/2006/relationships/image" Target="../media/image240.png"/></Relationships>
</file>

<file path=ppt/slides/_rels/slide87.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image" Target="../media/image242.png"/><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8" Type="http://schemas.openxmlformats.org/officeDocument/2006/relationships/oleObject" Target="../embeddings/oleObject206.bin"/><Relationship Id="rId3" Type="http://schemas.openxmlformats.org/officeDocument/2006/relationships/oleObject" Target="../embeddings/oleObject201.bin"/><Relationship Id="rId7" Type="http://schemas.openxmlformats.org/officeDocument/2006/relationships/oleObject" Target="../embeddings/oleObject205.bin"/><Relationship Id="rId12" Type="http://schemas.openxmlformats.org/officeDocument/2006/relationships/oleObject" Target="../embeddings/oleObject210.bin"/><Relationship Id="rId2" Type="http://schemas.openxmlformats.org/officeDocument/2006/relationships/slideLayout" Target="../slideLayouts/slideLayout13.xml"/><Relationship Id="rId1" Type="http://schemas.openxmlformats.org/officeDocument/2006/relationships/vmlDrawing" Target="../drawings/vmlDrawing68.vml"/><Relationship Id="rId6" Type="http://schemas.openxmlformats.org/officeDocument/2006/relationships/oleObject" Target="../embeddings/oleObject204.bin"/><Relationship Id="rId11" Type="http://schemas.openxmlformats.org/officeDocument/2006/relationships/oleObject" Target="../embeddings/oleObject209.bin"/><Relationship Id="rId5" Type="http://schemas.openxmlformats.org/officeDocument/2006/relationships/oleObject" Target="../embeddings/oleObject203.bin"/><Relationship Id="rId10" Type="http://schemas.openxmlformats.org/officeDocument/2006/relationships/oleObject" Target="../embeddings/oleObject208.bin"/><Relationship Id="rId4" Type="http://schemas.openxmlformats.org/officeDocument/2006/relationships/oleObject" Target="../embeddings/oleObject202.bin"/><Relationship Id="rId9" Type="http://schemas.openxmlformats.org/officeDocument/2006/relationships/oleObject" Target="../embeddings/oleObject207.bin"/></Relationships>
</file>

<file path=ppt/slides/_rels/slide89.xml.rels><?xml version="1.0" encoding="UTF-8" standalone="yes"?>
<Relationships xmlns="http://schemas.openxmlformats.org/package/2006/relationships"><Relationship Id="rId3" Type="http://schemas.openxmlformats.org/officeDocument/2006/relationships/image" Target="../media/image256.png"/><Relationship Id="rId2" Type="http://schemas.openxmlformats.org/officeDocument/2006/relationships/slideLayout" Target="../slideLayouts/slideLayout13.xml"/><Relationship Id="rId1" Type="http://schemas.openxmlformats.org/officeDocument/2006/relationships/vmlDrawing" Target="../drawings/vmlDrawing69.vml"/><Relationship Id="rId6" Type="http://schemas.openxmlformats.org/officeDocument/2006/relationships/oleObject" Target="../embeddings/oleObject213.bin"/><Relationship Id="rId5" Type="http://schemas.openxmlformats.org/officeDocument/2006/relationships/oleObject" Target="../embeddings/oleObject212.bin"/><Relationship Id="rId4" Type="http://schemas.openxmlformats.org/officeDocument/2006/relationships/oleObject" Target="../embeddings/oleObject211.bin"/></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90.xml.rels><?xml version="1.0" encoding="UTF-8" standalone="yes"?>
<Relationships xmlns="http://schemas.openxmlformats.org/package/2006/relationships"><Relationship Id="rId3" Type="http://schemas.openxmlformats.org/officeDocument/2006/relationships/image" Target="../media/image256.png"/><Relationship Id="rId2" Type="http://schemas.openxmlformats.org/officeDocument/2006/relationships/slideLayout" Target="../slideLayouts/slideLayout13.xml"/><Relationship Id="rId1" Type="http://schemas.openxmlformats.org/officeDocument/2006/relationships/vmlDrawing" Target="../drawings/vmlDrawing70.vml"/><Relationship Id="rId6" Type="http://schemas.openxmlformats.org/officeDocument/2006/relationships/oleObject" Target="../embeddings/oleObject216.bin"/><Relationship Id="rId5" Type="http://schemas.openxmlformats.org/officeDocument/2006/relationships/oleObject" Target="../embeddings/oleObject215.bin"/><Relationship Id="rId4" Type="http://schemas.openxmlformats.org/officeDocument/2006/relationships/oleObject" Target="../embeddings/oleObject214.bin"/></Relationships>
</file>

<file path=ppt/slides/_rels/slide91.xml.rels><?xml version="1.0" encoding="UTF-8" standalone="yes"?>
<Relationships xmlns="http://schemas.openxmlformats.org/package/2006/relationships"><Relationship Id="rId8" Type="http://schemas.openxmlformats.org/officeDocument/2006/relationships/oleObject" Target="../embeddings/oleObject222.bin"/><Relationship Id="rId3" Type="http://schemas.openxmlformats.org/officeDocument/2006/relationships/oleObject" Target="../embeddings/oleObject217.bin"/><Relationship Id="rId7" Type="http://schemas.openxmlformats.org/officeDocument/2006/relationships/oleObject" Target="../embeddings/oleObject221.bin"/><Relationship Id="rId2" Type="http://schemas.openxmlformats.org/officeDocument/2006/relationships/slideLayout" Target="../slideLayouts/slideLayout13.xml"/><Relationship Id="rId1" Type="http://schemas.openxmlformats.org/officeDocument/2006/relationships/vmlDrawing" Target="../drawings/vmlDrawing71.vml"/><Relationship Id="rId6" Type="http://schemas.openxmlformats.org/officeDocument/2006/relationships/oleObject" Target="../embeddings/oleObject220.bin"/><Relationship Id="rId5" Type="http://schemas.openxmlformats.org/officeDocument/2006/relationships/oleObject" Target="../embeddings/oleObject219.bin"/><Relationship Id="rId4" Type="http://schemas.openxmlformats.org/officeDocument/2006/relationships/oleObject" Target="../embeddings/oleObject218.bin"/></Relationships>
</file>

<file path=ppt/slides/_rels/slide92.xml.rels><?xml version="1.0" encoding="UTF-8" standalone="yes"?>
<Relationships xmlns="http://schemas.openxmlformats.org/package/2006/relationships"><Relationship Id="rId3" Type="http://schemas.openxmlformats.org/officeDocument/2006/relationships/oleObject" Target="../embeddings/oleObject223.bin"/><Relationship Id="rId2" Type="http://schemas.openxmlformats.org/officeDocument/2006/relationships/slideLayout" Target="../slideLayouts/slideLayout13.xml"/><Relationship Id="rId1" Type="http://schemas.openxmlformats.org/officeDocument/2006/relationships/vmlDrawing" Target="../drawings/vmlDrawing72.vml"/><Relationship Id="rId4" Type="http://schemas.openxmlformats.org/officeDocument/2006/relationships/oleObject" Target="../embeddings/oleObject224.bin"/></Relationships>
</file>

<file path=ppt/slides/_rels/slide93.xml.rels><?xml version="1.0" encoding="UTF-8" standalone="yes"?>
<Relationships xmlns="http://schemas.openxmlformats.org/package/2006/relationships"><Relationship Id="rId3" Type="http://schemas.openxmlformats.org/officeDocument/2006/relationships/oleObject" Target="../embeddings/oleObject225.bin"/><Relationship Id="rId2" Type="http://schemas.openxmlformats.org/officeDocument/2006/relationships/slideLayout" Target="../slideLayouts/slideLayout14.xml"/><Relationship Id="rId1" Type="http://schemas.openxmlformats.org/officeDocument/2006/relationships/vmlDrawing" Target="../drawings/vmlDrawing73.vml"/></Relationships>
</file>

<file path=ppt/slides/_rels/slide94.xml.rels><?xml version="1.0" encoding="UTF-8" standalone="yes"?>
<Relationships xmlns="http://schemas.openxmlformats.org/package/2006/relationships"><Relationship Id="rId3" Type="http://schemas.openxmlformats.org/officeDocument/2006/relationships/image" Target="../media/image270.png"/><Relationship Id="rId2" Type="http://schemas.openxmlformats.org/officeDocument/2006/relationships/slideLayout" Target="../slideLayouts/slideLayout13.xml"/><Relationship Id="rId1" Type="http://schemas.openxmlformats.org/officeDocument/2006/relationships/vmlDrawing" Target="../drawings/vmlDrawing74.vml"/><Relationship Id="rId4" Type="http://schemas.openxmlformats.org/officeDocument/2006/relationships/oleObject" Target="../embeddings/oleObject226.bin"/></Relationships>
</file>

<file path=ppt/slides/_rels/slide95.xml.rels><?xml version="1.0" encoding="UTF-8" standalone="yes"?>
<Relationships xmlns="http://schemas.openxmlformats.org/package/2006/relationships"><Relationship Id="rId2" Type="http://schemas.openxmlformats.org/officeDocument/2006/relationships/image" Target="../media/image271.png"/><Relationship Id="rId1" Type="http://schemas.openxmlformats.org/officeDocument/2006/relationships/slideLayout" Target="../slideLayouts/slideLayout14.xml"/></Relationships>
</file>

<file path=ppt/slides/_rels/slide96.xml.rels><?xml version="1.0" encoding="UTF-8" standalone="yes"?>
<Relationships xmlns="http://schemas.openxmlformats.org/package/2006/relationships"><Relationship Id="rId2" Type="http://schemas.openxmlformats.org/officeDocument/2006/relationships/image" Target="../media/image272.png"/><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2" Type="http://schemas.openxmlformats.org/officeDocument/2006/relationships/image" Target="../media/image273.png"/><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3" Type="http://schemas.openxmlformats.org/officeDocument/2006/relationships/image" Target="../media/image276.png"/><Relationship Id="rId2" Type="http://schemas.openxmlformats.org/officeDocument/2006/relationships/slideLayout" Target="../slideLayouts/slideLayout14.xml"/><Relationship Id="rId1" Type="http://schemas.openxmlformats.org/officeDocument/2006/relationships/vmlDrawing" Target="../drawings/vmlDrawing75.vml"/><Relationship Id="rId5" Type="http://schemas.openxmlformats.org/officeDocument/2006/relationships/oleObject" Target="../embeddings/oleObject228.bin"/><Relationship Id="rId4" Type="http://schemas.openxmlformats.org/officeDocument/2006/relationships/oleObject" Target="../embeddings/oleObject227.bin"/></Relationships>
</file>

<file path=ppt/slides/_rels/slide99.xml.rels><?xml version="1.0" encoding="UTF-8" standalone="yes"?>
<Relationships xmlns="http://schemas.openxmlformats.org/package/2006/relationships"><Relationship Id="rId3" Type="http://schemas.openxmlformats.org/officeDocument/2006/relationships/oleObject" Target="../embeddings/oleObject229.bin"/><Relationship Id="rId2" Type="http://schemas.openxmlformats.org/officeDocument/2006/relationships/slideLayout" Target="../slideLayouts/slideLayout14.xml"/><Relationship Id="rId1" Type="http://schemas.openxmlformats.org/officeDocument/2006/relationships/vmlDrawing" Target="../drawings/vmlDrawing76.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ormAutofit/>
          </a:bodyPr>
          <a:lstStyle/>
          <a:p>
            <a:r>
              <a:rPr lang="en-US" altLang="zh-TW" smtClean="0">
                <a:solidFill>
                  <a:srgbClr val="0000FF"/>
                </a:solidFill>
              </a:rPr>
              <a:t>Acoustic Array </a:t>
            </a:r>
            <a:r>
              <a:rPr lang="en-US" altLang="zh-TW" dirty="0" smtClean="0">
                <a:solidFill>
                  <a:srgbClr val="0000FF"/>
                </a:solidFill>
              </a:rPr>
              <a:t/>
            </a:r>
            <a:br>
              <a:rPr lang="en-US" altLang="zh-TW" dirty="0" smtClean="0">
                <a:solidFill>
                  <a:srgbClr val="0000FF"/>
                </a:solidFill>
              </a:rPr>
            </a:br>
            <a:r>
              <a:rPr lang="en-US" altLang="zh-TW" dirty="0" smtClean="0">
                <a:solidFill>
                  <a:srgbClr val="0000FF"/>
                </a:solidFill>
              </a:rPr>
              <a:t>Signal Processing</a:t>
            </a:r>
            <a:endParaRPr lang="zh-TW" altLang="en-US" dirty="0">
              <a:solidFill>
                <a:srgbClr val="0000FF"/>
              </a:solidFill>
            </a:endParaRPr>
          </a:p>
        </p:txBody>
      </p:sp>
      <p:sp>
        <p:nvSpPr>
          <p:cNvPr id="3" name="副標題 2"/>
          <p:cNvSpPr>
            <a:spLocks noGrp="1"/>
          </p:cNvSpPr>
          <p:nvPr>
            <p:ph type="subTitle" idx="1"/>
          </p:nvPr>
        </p:nvSpPr>
        <p:spPr>
          <a:xfrm>
            <a:off x="1432560" y="1892424"/>
            <a:ext cx="7406640" cy="1752600"/>
          </a:xfrm>
        </p:spPr>
        <p:txBody>
          <a:bodyPr>
            <a:normAutofit/>
          </a:bodyPr>
          <a:lstStyle/>
          <a:p>
            <a:r>
              <a:rPr lang="en-US" altLang="zh-TW" dirty="0" smtClean="0"/>
              <a:t>Chapter 3</a:t>
            </a:r>
          </a:p>
          <a:p>
            <a:r>
              <a:rPr lang="en-US" altLang="zh-TW" dirty="0" smtClean="0"/>
              <a:t>Theoretical Preliminaries of Signal Processing</a:t>
            </a:r>
          </a:p>
        </p:txBody>
      </p:sp>
      <p:sp>
        <p:nvSpPr>
          <p:cNvPr id="4" name="矩形 3"/>
          <p:cNvSpPr/>
          <p:nvPr/>
        </p:nvSpPr>
        <p:spPr>
          <a:xfrm>
            <a:off x="7038528" y="5517232"/>
            <a:ext cx="1781944" cy="923330"/>
          </a:xfrm>
          <a:prstGeom prst="rect">
            <a:avLst/>
          </a:prstGeom>
        </p:spPr>
        <p:txBody>
          <a:bodyPr wrap="square">
            <a:spAutoFit/>
          </a:bodyPr>
          <a:lstStyle/>
          <a:p>
            <a:r>
              <a:rPr lang="en-US" altLang="zh-TW" dirty="0" smtClean="0"/>
              <a:t>Mingsian R. Bai</a:t>
            </a:r>
          </a:p>
          <a:p>
            <a:r>
              <a:rPr lang="en-US" altLang="zh-TW" dirty="0" smtClean="0"/>
              <a:t>TEA Lab</a:t>
            </a:r>
          </a:p>
          <a:p>
            <a:r>
              <a:rPr lang="en-US" altLang="zh-TW" dirty="0" smtClean="0"/>
              <a:t>PME, NTHU</a:t>
            </a:r>
            <a:endParaRPr lang="zh-TW" altLang="en-US" dirty="0"/>
          </a:p>
        </p:txBody>
      </p:sp>
      <p:sp>
        <p:nvSpPr>
          <p:cNvPr id="7" name="投影片編號版面配置區 6"/>
          <p:cNvSpPr>
            <a:spLocks noGrp="1"/>
          </p:cNvSpPr>
          <p:nvPr>
            <p:ph type="sldNum" sz="quarter" idx="12"/>
          </p:nvPr>
        </p:nvSpPr>
        <p:spPr/>
        <p:txBody>
          <a:bodyPr/>
          <a:lstStyle/>
          <a:p>
            <a:fld id="{F0E44AF5-040C-4A77-9C07-FD1A8D25ABBD}" type="slidenum">
              <a:rPr lang="zh-TW" altLang="en-US" smtClean="0"/>
              <a:pPr/>
              <a:t>1</a:t>
            </a:fld>
            <a:endParaRPr lang="zh-TW"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投影片編號版面配置區 5"/>
          <p:cNvSpPr>
            <a:spLocks noGrp="1"/>
          </p:cNvSpPr>
          <p:nvPr>
            <p:ph type="sldNum" sz="quarter" idx="12"/>
          </p:nvPr>
        </p:nvSpPr>
        <p:spPr>
          <a:noFill/>
        </p:spPr>
        <p:txBody>
          <a:bodyPr/>
          <a:lstStyle/>
          <a:p>
            <a:fld id="{80F098BA-55C0-4D2C-806B-80DE1D4541F9}" type="slidenum">
              <a:rPr lang="zh-TW" altLang="en-US" smtClean="0">
                <a:ea typeface="新細明體" charset="-120"/>
              </a:rPr>
              <a:pPr/>
              <a:t>10</a:t>
            </a:fld>
            <a:endParaRPr lang="en-US" altLang="zh-TW" smtClean="0">
              <a:ea typeface="新細明體" charset="-120"/>
            </a:endParaRPr>
          </a:p>
        </p:txBody>
      </p:sp>
      <p:graphicFrame>
        <p:nvGraphicFramePr>
          <p:cNvPr id="46082" name="Object 4"/>
          <p:cNvGraphicFramePr>
            <a:graphicFrameLocks noChangeAspect="1"/>
          </p:cNvGraphicFramePr>
          <p:nvPr>
            <p:ph idx="1"/>
          </p:nvPr>
        </p:nvGraphicFramePr>
        <p:xfrm>
          <a:off x="611188" y="3644900"/>
          <a:ext cx="8313737" cy="2808288"/>
        </p:xfrm>
        <a:graphic>
          <a:graphicData uri="http://schemas.openxmlformats.org/presentationml/2006/ole">
            <p:oleObj spid="_x0000_s8194" name="Equation" r:id="rId3" imgW="4736880" imgH="1600200" progId="Equation.DSMT4">
              <p:embed/>
            </p:oleObj>
          </a:graphicData>
        </a:graphic>
      </p:graphicFrame>
      <p:graphicFrame>
        <p:nvGraphicFramePr>
          <p:cNvPr id="46083" name="Object 10"/>
          <p:cNvGraphicFramePr>
            <a:graphicFrameLocks noChangeAspect="1"/>
          </p:cNvGraphicFramePr>
          <p:nvPr/>
        </p:nvGraphicFramePr>
        <p:xfrm>
          <a:off x="468313" y="382588"/>
          <a:ext cx="8280400" cy="3094037"/>
        </p:xfrm>
        <a:graphic>
          <a:graphicData uri="http://schemas.openxmlformats.org/presentationml/2006/ole">
            <p:oleObj spid="_x0000_s8195" name="Equation" r:id="rId4" imgW="4825800" imgH="1803240" progId="Equation.DSMT4">
              <p:embed/>
            </p:oleObj>
          </a:graphicData>
        </a:graphic>
      </p:graphicFrame>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投影片編號版面配置區 7"/>
          <p:cNvSpPr>
            <a:spLocks noGrp="1"/>
          </p:cNvSpPr>
          <p:nvPr>
            <p:ph type="sldNum" sz="quarter" idx="12"/>
          </p:nvPr>
        </p:nvSpPr>
        <p:spPr>
          <a:noFill/>
        </p:spPr>
        <p:txBody>
          <a:bodyPr/>
          <a:lstStyle/>
          <a:p>
            <a:fld id="{4A863BC4-2D02-4F90-9680-CF0D00F4262F}" type="slidenum">
              <a:rPr lang="en-US" altLang="zh-TW" smtClean="0"/>
              <a:pPr/>
              <a:t>100</a:t>
            </a:fld>
            <a:endParaRPr lang="en-US" altLang="zh-TW" smtClean="0"/>
          </a:p>
        </p:txBody>
      </p:sp>
      <p:sp>
        <p:nvSpPr>
          <p:cNvPr id="52228" name="Rectangle 2"/>
          <p:cNvSpPr>
            <a:spLocks noGrp="1" noChangeArrowheads="1"/>
          </p:cNvSpPr>
          <p:nvPr>
            <p:ph type="title"/>
          </p:nvPr>
        </p:nvSpPr>
        <p:spPr/>
        <p:txBody>
          <a:bodyPr/>
          <a:lstStyle/>
          <a:p>
            <a:pPr eaLnBrk="1" hangingPunct="1"/>
            <a:endParaRPr lang="zh-TW" altLang="zh-TW" smtClean="0"/>
          </a:p>
        </p:txBody>
      </p:sp>
      <p:sp>
        <p:nvSpPr>
          <p:cNvPr id="52229" name="Rectangle 3"/>
          <p:cNvSpPr>
            <a:spLocks noGrp="1" noChangeArrowheads="1"/>
          </p:cNvSpPr>
          <p:nvPr>
            <p:ph type="body" sz="half" idx="1"/>
          </p:nvPr>
        </p:nvSpPr>
        <p:spPr/>
        <p:txBody>
          <a:bodyPr/>
          <a:lstStyle/>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p:txBody>
      </p:sp>
      <p:pic>
        <p:nvPicPr>
          <p:cNvPr id="52230" name="Picture 4"/>
          <p:cNvPicPr>
            <a:picLocks noGrp="1" noChangeAspect="1" noChangeArrowheads="1"/>
          </p:cNvPicPr>
          <p:nvPr>
            <p:ph sz="quarter" idx="2"/>
          </p:nvPr>
        </p:nvPicPr>
        <p:blipFill>
          <a:blip r:embed="rId3" cstate="print"/>
          <a:srcRect/>
          <a:stretch>
            <a:fillRect/>
          </a:stretch>
        </p:blipFill>
        <p:spPr>
          <a:xfrm>
            <a:off x="1547813" y="2133600"/>
            <a:ext cx="6480175" cy="2087563"/>
          </a:xfrm>
          <a:noFill/>
        </p:spPr>
      </p:pic>
      <p:pic>
        <p:nvPicPr>
          <p:cNvPr id="52231" name="Picture 5"/>
          <p:cNvPicPr>
            <a:picLocks noGrp="1" noChangeAspect="1" noChangeArrowheads="1"/>
          </p:cNvPicPr>
          <p:nvPr>
            <p:ph sz="quarter" idx="3"/>
          </p:nvPr>
        </p:nvPicPr>
        <p:blipFill>
          <a:blip r:embed="rId4" cstate="print"/>
          <a:srcRect/>
          <a:stretch>
            <a:fillRect/>
          </a:stretch>
        </p:blipFill>
        <p:spPr>
          <a:xfrm>
            <a:off x="1979613" y="4864100"/>
            <a:ext cx="5543550" cy="436563"/>
          </a:xfrm>
          <a:noFill/>
        </p:spPr>
      </p:pic>
      <p:sp>
        <p:nvSpPr>
          <p:cNvPr id="52232" name="Text Box 6"/>
          <p:cNvSpPr txBox="1">
            <a:spLocks noChangeArrowheads="1"/>
          </p:cNvSpPr>
          <p:nvPr/>
        </p:nvSpPr>
        <p:spPr bwMode="auto">
          <a:xfrm>
            <a:off x="2339975" y="3487738"/>
            <a:ext cx="1008063" cy="517525"/>
          </a:xfrm>
          <a:prstGeom prst="rect">
            <a:avLst/>
          </a:prstGeom>
          <a:noFill/>
          <a:ln w="9525">
            <a:noFill/>
            <a:miter lim="800000"/>
            <a:headEnd/>
            <a:tailEnd/>
          </a:ln>
        </p:spPr>
        <p:txBody>
          <a:bodyPr>
            <a:spAutoFit/>
          </a:bodyPr>
          <a:lstStyle/>
          <a:p>
            <a:pPr>
              <a:spcBef>
                <a:spcPct val="50000"/>
              </a:spcBef>
            </a:pPr>
            <a:r>
              <a:rPr lang="en-US" altLang="zh-TW" sz="1400">
                <a:solidFill>
                  <a:srgbClr val="0000FF"/>
                </a:solidFill>
              </a:rPr>
              <a:t>Analog filter</a:t>
            </a:r>
          </a:p>
        </p:txBody>
      </p:sp>
      <p:sp>
        <p:nvSpPr>
          <p:cNvPr id="52233" name="Text Box 7"/>
          <p:cNvSpPr txBox="1">
            <a:spLocks noChangeArrowheads="1"/>
          </p:cNvSpPr>
          <p:nvPr/>
        </p:nvSpPr>
        <p:spPr bwMode="auto">
          <a:xfrm>
            <a:off x="5291138" y="3700463"/>
            <a:ext cx="2160587" cy="304800"/>
          </a:xfrm>
          <a:prstGeom prst="rect">
            <a:avLst/>
          </a:prstGeom>
          <a:noFill/>
          <a:ln w="9525">
            <a:noFill/>
            <a:miter lim="800000"/>
            <a:headEnd/>
            <a:tailEnd/>
          </a:ln>
        </p:spPr>
        <p:txBody>
          <a:bodyPr>
            <a:spAutoFit/>
          </a:bodyPr>
          <a:lstStyle/>
          <a:p>
            <a:pPr>
              <a:spcBef>
                <a:spcPct val="50000"/>
              </a:spcBef>
            </a:pPr>
            <a:r>
              <a:rPr lang="en-US" altLang="zh-TW" sz="1400">
                <a:solidFill>
                  <a:schemeClr val="hlink"/>
                </a:solidFill>
              </a:rPr>
              <a:t>Digital decimation filter</a:t>
            </a:r>
          </a:p>
        </p:txBody>
      </p:sp>
      <p:graphicFrame>
        <p:nvGraphicFramePr>
          <p:cNvPr id="52226" name="Object 8"/>
          <p:cNvGraphicFramePr>
            <a:graphicFrameLocks noChangeAspect="1"/>
          </p:cNvGraphicFramePr>
          <p:nvPr/>
        </p:nvGraphicFramePr>
        <p:xfrm>
          <a:off x="7712075" y="3660775"/>
          <a:ext cx="604838" cy="488950"/>
        </p:xfrm>
        <a:graphic>
          <a:graphicData uri="http://schemas.openxmlformats.org/presentationml/2006/ole">
            <p:oleObj spid="_x0000_s112642" name="Equation" r:id="rId5" imgW="533160" imgH="431640" progId="Equation.DSMT4">
              <p:embed/>
            </p:oleObj>
          </a:graphicData>
        </a:graphic>
      </p:graphicFrame>
      <p:sp>
        <p:nvSpPr>
          <p:cNvPr id="52234" name="Line 9"/>
          <p:cNvSpPr>
            <a:spLocks noChangeShapeType="1"/>
          </p:cNvSpPr>
          <p:nvPr/>
        </p:nvSpPr>
        <p:spPr bwMode="auto">
          <a:xfrm flipH="1" flipV="1">
            <a:off x="7740650" y="3357563"/>
            <a:ext cx="215900" cy="287337"/>
          </a:xfrm>
          <a:prstGeom prst="line">
            <a:avLst/>
          </a:prstGeom>
          <a:noFill/>
          <a:ln w="9525">
            <a:solidFill>
              <a:schemeClr val="tx1"/>
            </a:solidFill>
            <a:round/>
            <a:headEnd/>
            <a:tailEnd type="triangle" w="med" len="med"/>
          </a:ln>
        </p:spPr>
        <p:txBody>
          <a:bodyPr/>
          <a:lstStyle/>
          <a:p>
            <a:endParaRPr lang="zh-TW" altLang="en-US"/>
          </a:p>
        </p:txBody>
      </p:sp>
      <p:sp>
        <p:nvSpPr>
          <p:cNvPr id="11" name="向右箭號 10"/>
          <p:cNvSpPr/>
          <p:nvPr/>
        </p:nvSpPr>
        <p:spPr>
          <a:xfrm>
            <a:off x="5076056" y="4221088"/>
            <a:ext cx="360040" cy="72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文字方塊 11"/>
          <p:cNvSpPr txBox="1"/>
          <p:nvPr/>
        </p:nvSpPr>
        <p:spPr>
          <a:xfrm>
            <a:off x="5436096" y="4077072"/>
            <a:ext cx="2376264" cy="338554"/>
          </a:xfrm>
          <a:prstGeom prst="rect">
            <a:avLst/>
          </a:prstGeom>
          <a:noFill/>
        </p:spPr>
        <p:txBody>
          <a:bodyPr wrap="square" rtlCol="0">
            <a:spAutoFit/>
          </a:bodyPr>
          <a:lstStyle/>
          <a:p>
            <a:r>
              <a:rPr lang="en-US" altLang="zh-TW" sz="1600" dirty="0" err="1" smtClean="0">
                <a:solidFill>
                  <a:srgbClr val="FF0000"/>
                </a:solidFill>
              </a:rPr>
              <a:t>Polyphase</a:t>
            </a:r>
            <a:r>
              <a:rPr lang="en-US" altLang="zh-TW" sz="1600" dirty="0" smtClean="0">
                <a:solidFill>
                  <a:srgbClr val="FF0000"/>
                </a:solidFill>
              </a:rPr>
              <a:t> implementation</a:t>
            </a:r>
            <a:endParaRPr lang="zh-TW" altLang="en-US" sz="1600" dirty="0">
              <a:solidFill>
                <a:srgbClr val="FF0000"/>
              </a:solidFill>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投影片編號版面配置區 7"/>
          <p:cNvSpPr>
            <a:spLocks noGrp="1"/>
          </p:cNvSpPr>
          <p:nvPr>
            <p:ph type="sldNum" sz="quarter" idx="12"/>
          </p:nvPr>
        </p:nvSpPr>
        <p:spPr>
          <a:noFill/>
        </p:spPr>
        <p:txBody>
          <a:bodyPr/>
          <a:lstStyle/>
          <a:p>
            <a:fld id="{DFC1D6B6-81F9-442E-93C3-6E7E11507771}" type="slidenum">
              <a:rPr lang="en-US" altLang="zh-TW" smtClean="0"/>
              <a:pPr/>
              <a:t>101</a:t>
            </a:fld>
            <a:endParaRPr lang="en-US" altLang="zh-TW" smtClean="0"/>
          </a:p>
        </p:txBody>
      </p:sp>
      <p:sp>
        <p:nvSpPr>
          <p:cNvPr id="94211" name="Rectangle 2"/>
          <p:cNvSpPr>
            <a:spLocks noGrp="1" noChangeArrowheads="1"/>
          </p:cNvSpPr>
          <p:nvPr>
            <p:ph type="title"/>
          </p:nvPr>
        </p:nvSpPr>
        <p:spPr/>
        <p:txBody>
          <a:bodyPr/>
          <a:lstStyle/>
          <a:p>
            <a:pPr eaLnBrk="1" hangingPunct="1"/>
            <a:endParaRPr lang="zh-TW" altLang="zh-TW" smtClean="0"/>
          </a:p>
        </p:txBody>
      </p:sp>
      <p:sp>
        <p:nvSpPr>
          <p:cNvPr id="94212" name="Rectangle 3"/>
          <p:cNvSpPr>
            <a:spLocks noGrp="1" noChangeArrowheads="1"/>
          </p:cNvSpPr>
          <p:nvPr>
            <p:ph type="body" sz="half" idx="1"/>
          </p:nvPr>
        </p:nvSpPr>
        <p:spPr/>
        <p:txBody>
          <a:bodyPr/>
          <a:lstStyle/>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p:txBody>
      </p:sp>
      <p:pic>
        <p:nvPicPr>
          <p:cNvPr id="94213" name="Picture 4"/>
          <p:cNvPicPr>
            <a:picLocks noGrp="1" noChangeAspect="1" noChangeArrowheads="1"/>
          </p:cNvPicPr>
          <p:nvPr>
            <p:ph sz="quarter" idx="2"/>
          </p:nvPr>
        </p:nvPicPr>
        <p:blipFill>
          <a:blip r:embed="rId2" cstate="print"/>
          <a:srcRect/>
          <a:stretch>
            <a:fillRect/>
          </a:stretch>
        </p:blipFill>
        <p:spPr>
          <a:xfrm>
            <a:off x="539750" y="2179638"/>
            <a:ext cx="4116388" cy="3608387"/>
          </a:xfrm>
          <a:noFill/>
        </p:spPr>
      </p:pic>
      <p:pic>
        <p:nvPicPr>
          <p:cNvPr id="94214" name="Picture 5"/>
          <p:cNvPicPr>
            <a:picLocks noGrp="1" noChangeAspect="1" noChangeArrowheads="1"/>
          </p:cNvPicPr>
          <p:nvPr>
            <p:ph sz="quarter" idx="3"/>
          </p:nvPr>
        </p:nvPicPr>
        <p:blipFill>
          <a:blip r:embed="rId3" cstate="print"/>
          <a:srcRect/>
          <a:stretch>
            <a:fillRect/>
          </a:stretch>
        </p:blipFill>
        <p:spPr>
          <a:xfrm>
            <a:off x="4643438" y="2060575"/>
            <a:ext cx="3960812" cy="3736975"/>
          </a:xfrm>
          <a:noFill/>
        </p:spPr>
      </p:pic>
      <p:pic>
        <p:nvPicPr>
          <p:cNvPr id="94215" name="Picture 6"/>
          <p:cNvPicPr>
            <a:picLocks noChangeAspect="1" noChangeArrowheads="1"/>
          </p:cNvPicPr>
          <p:nvPr/>
        </p:nvPicPr>
        <p:blipFill>
          <a:blip r:embed="rId4" cstate="print"/>
          <a:srcRect/>
          <a:stretch>
            <a:fillRect/>
          </a:stretch>
        </p:blipFill>
        <p:spPr bwMode="auto">
          <a:xfrm>
            <a:off x="2051050" y="6024563"/>
            <a:ext cx="5756275" cy="284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投影片編號版面配置區 6"/>
          <p:cNvSpPr>
            <a:spLocks noGrp="1"/>
          </p:cNvSpPr>
          <p:nvPr>
            <p:ph type="sldNum" sz="quarter" idx="12"/>
          </p:nvPr>
        </p:nvSpPr>
        <p:spPr>
          <a:noFill/>
        </p:spPr>
        <p:txBody>
          <a:bodyPr/>
          <a:lstStyle/>
          <a:p>
            <a:fld id="{248B2AE9-477D-4BAC-803E-EAD9D4643336}" type="slidenum">
              <a:rPr lang="en-US" altLang="zh-TW" smtClean="0"/>
              <a:pPr/>
              <a:t>102</a:t>
            </a:fld>
            <a:endParaRPr lang="en-US" altLang="zh-TW" smtClean="0"/>
          </a:p>
        </p:txBody>
      </p:sp>
      <p:sp>
        <p:nvSpPr>
          <p:cNvPr id="95235" name="Rectangle 3"/>
          <p:cNvSpPr>
            <a:spLocks noGrp="1" noChangeArrowheads="1"/>
          </p:cNvSpPr>
          <p:nvPr>
            <p:ph type="body" sz="half" idx="1"/>
          </p:nvPr>
        </p:nvSpPr>
        <p:spPr>
          <a:xfrm>
            <a:off x="1182688" y="2017713"/>
            <a:ext cx="7781925" cy="4114800"/>
          </a:xfrm>
        </p:spPr>
        <p:txBody>
          <a:bodyPr/>
          <a:lstStyle/>
          <a:p>
            <a:pPr eaLnBrk="1" hangingPunct="1"/>
            <a:r>
              <a:rPr lang="en-US" altLang="zh-TW" b="1" smtClean="0"/>
              <a:t>D/A Conversion</a:t>
            </a:r>
          </a:p>
          <a:p>
            <a:pPr eaLnBrk="1" hangingPunct="1">
              <a:buFont typeface="Wingdings" pitchFamily="2" charset="2"/>
              <a:buNone/>
            </a:pPr>
            <a:r>
              <a:rPr lang="en-US" altLang="zh-TW" sz="1800" smtClean="0"/>
              <a:t>   </a:t>
            </a:r>
            <a:r>
              <a:rPr lang="en-US" altLang="zh-TW" sz="2000" smtClean="0"/>
              <a:t>The ideal lowpass reconstruction filter is replaced by “</a:t>
            </a:r>
            <a:r>
              <a:rPr lang="en-US" altLang="zh-TW" sz="2000" smtClean="0">
                <a:solidFill>
                  <a:schemeClr val="hlink"/>
                </a:solidFill>
              </a:rPr>
              <a:t>practical</a:t>
            </a:r>
            <a:r>
              <a:rPr lang="en-US" altLang="zh-TW" sz="2000" smtClean="0"/>
              <a:t>” filters.</a:t>
            </a:r>
          </a:p>
          <a:p>
            <a:pPr eaLnBrk="1" hangingPunct="1">
              <a:buFont typeface="Wingdings" pitchFamily="2" charset="2"/>
              <a:buNone/>
            </a:pPr>
            <a:r>
              <a:rPr lang="en-US" altLang="zh-TW" sz="2000" smtClean="0"/>
              <a:t>   Examples of practical filters: </a:t>
            </a:r>
            <a:r>
              <a:rPr lang="en-US" altLang="zh-TW" sz="2000" i="1" smtClean="0">
                <a:solidFill>
                  <a:srgbClr val="0000FF"/>
                </a:solidFill>
              </a:rPr>
              <a:t>zero-order hold</a:t>
            </a:r>
            <a:r>
              <a:rPr lang="en-US" altLang="zh-TW" sz="2000" i="1" smtClean="0"/>
              <a:t> </a:t>
            </a:r>
            <a:r>
              <a:rPr lang="en-US" altLang="zh-TW" sz="2000" smtClean="0"/>
              <a:t>and </a:t>
            </a:r>
            <a:r>
              <a:rPr lang="en-US" altLang="zh-TW" sz="2000" i="1" smtClean="0"/>
              <a:t>first-order hold </a:t>
            </a:r>
            <a:r>
              <a:rPr lang="en-US" altLang="zh-TW" sz="2000" smtClean="0"/>
              <a:t>(linear interpolation).</a:t>
            </a:r>
          </a:p>
          <a:p>
            <a:pPr eaLnBrk="1" hangingPunct="1">
              <a:buFont typeface="Wingdings" pitchFamily="2" charset="2"/>
              <a:buNone/>
            </a:pPr>
            <a:r>
              <a:rPr lang="en-US" altLang="zh-TW" sz="2000" smtClean="0"/>
              <a:t>   </a:t>
            </a:r>
          </a:p>
        </p:txBody>
      </p:sp>
      <p:pic>
        <p:nvPicPr>
          <p:cNvPr id="95236" name="Picture 4"/>
          <p:cNvPicPr>
            <a:picLocks noGrp="1" noChangeAspect="1" noChangeArrowheads="1"/>
          </p:cNvPicPr>
          <p:nvPr>
            <p:ph sz="half" idx="2"/>
          </p:nvPr>
        </p:nvPicPr>
        <p:blipFill>
          <a:blip r:embed="rId2" cstate="print"/>
          <a:srcRect r="37048"/>
          <a:stretch>
            <a:fillRect/>
          </a:stretch>
        </p:blipFill>
        <p:spPr>
          <a:xfrm>
            <a:off x="1908175" y="3587750"/>
            <a:ext cx="5832475" cy="2578100"/>
          </a:xfrm>
          <a:noFill/>
        </p:spPr>
      </p:pic>
      <p:sp>
        <p:nvSpPr>
          <p:cNvPr id="95237" name="Rectangle 7"/>
          <p:cNvSpPr>
            <a:spLocks noGrp="1" noChangeArrowheads="1"/>
          </p:cNvSpPr>
          <p:nvPr>
            <p:ph type="title"/>
          </p:nvPr>
        </p:nvSpPr>
        <p:spPr>
          <a:xfrm>
            <a:off x="1366838" y="549275"/>
            <a:ext cx="6950075" cy="1127125"/>
          </a:xfrm>
        </p:spPr>
        <p:txBody>
          <a:bodyPr/>
          <a:lstStyle/>
          <a:p>
            <a:pPr eaLnBrk="1" hangingPunct="1"/>
            <a:endParaRPr lang="zh-TW" altLang="zh-TW" smtClean="0">
              <a:solidFill>
                <a:schemeClr val="hlink"/>
              </a:solidFill>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3" name="投影片編號版面配置區 7"/>
          <p:cNvSpPr>
            <a:spLocks noGrp="1"/>
          </p:cNvSpPr>
          <p:nvPr>
            <p:ph type="sldNum" sz="quarter" idx="12"/>
          </p:nvPr>
        </p:nvSpPr>
        <p:spPr>
          <a:noFill/>
        </p:spPr>
        <p:txBody>
          <a:bodyPr/>
          <a:lstStyle/>
          <a:p>
            <a:fld id="{D5CE1876-FB5C-4F1D-899D-FDE5B710DBD0}" type="slidenum">
              <a:rPr lang="en-US" altLang="zh-TW" smtClean="0"/>
              <a:pPr/>
              <a:t>103</a:t>
            </a:fld>
            <a:endParaRPr lang="en-US" altLang="zh-TW" smtClean="0"/>
          </a:p>
        </p:txBody>
      </p:sp>
      <p:sp>
        <p:nvSpPr>
          <p:cNvPr id="53254" name="Rectangle 3"/>
          <p:cNvSpPr>
            <a:spLocks noGrp="1" noChangeArrowheads="1"/>
          </p:cNvSpPr>
          <p:nvPr>
            <p:ph type="body" sz="half" idx="1"/>
          </p:nvPr>
        </p:nvSpPr>
        <p:spPr>
          <a:xfrm>
            <a:off x="900113" y="2017713"/>
            <a:ext cx="7710487" cy="4114800"/>
          </a:xfrm>
        </p:spPr>
        <p:txBody>
          <a:bodyPr>
            <a:normAutofit lnSpcReduction="10000"/>
          </a:bodyPr>
          <a:lstStyle/>
          <a:p>
            <a:pPr marL="0" indent="0" eaLnBrk="1" hangingPunct="1"/>
            <a:endParaRPr lang="en-US" altLang="zh-TW" sz="2000" smtClean="0"/>
          </a:p>
          <a:p>
            <a:pPr marL="0" indent="0" eaLnBrk="1" hangingPunct="1"/>
            <a:endParaRPr lang="en-US" altLang="zh-TW" sz="2000" smtClean="0"/>
          </a:p>
          <a:p>
            <a:pPr marL="0" indent="0" eaLnBrk="1" hangingPunct="1"/>
            <a:endParaRPr lang="en-US" altLang="zh-TW" sz="2000" smtClean="0"/>
          </a:p>
          <a:p>
            <a:pPr marL="0" indent="0" eaLnBrk="1" hangingPunct="1">
              <a:buFont typeface="Wingdings" pitchFamily="2" charset="2"/>
              <a:buNone/>
            </a:pPr>
            <a:endParaRPr lang="en-US" altLang="zh-TW" sz="2000" i="1" smtClean="0"/>
          </a:p>
          <a:p>
            <a:pPr marL="0" indent="0" eaLnBrk="1" hangingPunct="1">
              <a:buFont typeface="Wingdings" pitchFamily="2" charset="2"/>
              <a:buNone/>
            </a:pPr>
            <a:endParaRPr lang="en-US" altLang="zh-TW" sz="2000" i="1" smtClean="0"/>
          </a:p>
          <a:p>
            <a:pPr marL="0" indent="0" eaLnBrk="1" hangingPunct="1">
              <a:buFont typeface="Wingdings" pitchFamily="2" charset="2"/>
              <a:buNone/>
            </a:pPr>
            <a:endParaRPr lang="en-US" altLang="zh-TW" sz="2000" i="1" smtClean="0"/>
          </a:p>
          <a:p>
            <a:pPr marL="0" indent="0" eaLnBrk="1" hangingPunct="1">
              <a:lnSpc>
                <a:spcPct val="110000"/>
              </a:lnSpc>
              <a:buFont typeface="Wingdings" pitchFamily="2" charset="2"/>
              <a:buNone/>
            </a:pPr>
            <a:endParaRPr lang="en-US" altLang="zh-TW" sz="2000" i="1" smtClean="0"/>
          </a:p>
          <a:p>
            <a:pPr marL="0" indent="0" eaLnBrk="1" hangingPunct="1">
              <a:lnSpc>
                <a:spcPct val="110000"/>
              </a:lnSpc>
              <a:buFont typeface="Wingdings" pitchFamily="2" charset="2"/>
              <a:buNone/>
            </a:pPr>
            <a:endParaRPr lang="en-US" altLang="zh-TW" sz="2000" i="1" smtClean="0"/>
          </a:p>
          <a:p>
            <a:pPr marL="0" indent="0" eaLnBrk="1" hangingPunct="1">
              <a:lnSpc>
                <a:spcPct val="110000"/>
              </a:lnSpc>
              <a:buFont typeface="Wingdings" pitchFamily="2" charset="2"/>
              <a:buNone/>
            </a:pPr>
            <a:r>
              <a:rPr lang="en-US" altLang="zh-TW" sz="2000" i="1" smtClean="0">
                <a:solidFill>
                  <a:schemeClr val="hlink"/>
                </a:solidFill>
              </a:rPr>
              <a:t>Question</a:t>
            </a:r>
            <a:r>
              <a:rPr lang="en-US" altLang="zh-TW" sz="2000" i="1" smtClean="0"/>
              <a:t>: </a:t>
            </a:r>
            <a:r>
              <a:rPr lang="en-US" altLang="zh-TW" sz="2000" smtClean="0"/>
              <a:t>How to find a compensation filter           to compensate for the distortion caused by the non-ideal</a:t>
            </a:r>
            <a:r>
              <a:rPr lang="en-US" altLang="zh-TW" sz="2000" i="1" smtClean="0"/>
              <a:t> h</a:t>
            </a:r>
            <a:r>
              <a:rPr lang="en-US" altLang="zh-TW" sz="2000" i="1" baseline="-25000" smtClean="0"/>
              <a:t>0 </a:t>
            </a:r>
            <a:r>
              <a:rPr lang="en-US" altLang="zh-TW" sz="2000" smtClean="0"/>
              <a:t>(</a:t>
            </a:r>
            <a:r>
              <a:rPr lang="en-US" altLang="zh-TW" sz="2000" i="1" smtClean="0"/>
              <a:t>t</a:t>
            </a:r>
            <a:r>
              <a:rPr lang="en-US" altLang="zh-TW" sz="2000" smtClean="0"/>
              <a:t>) so that its output           is close to the analog original </a:t>
            </a:r>
            <a:r>
              <a:rPr lang="en-US" altLang="zh-TW" sz="2000" i="1" smtClean="0"/>
              <a:t>x</a:t>
            </a:r>
            <a:r>
              <a:rPr lang="en-US" altLang="zh-TW" sz="2000" i="1" baseline="-25000" smtClean="0"/>
              <a:t>a</a:t>
            </a:r>
            <a:r>
              <a:rPr lang="en-US" altLang="zh-TW" sz="2000" smtClean="0"/>
              <a:t>(</a:t>
            </a:r>
            <a:r>
              <a:rPr lang="en-US" altLang="zh-TW" sz="2000" i="1" smtClean="0"/>
              <a:t>t</a:t>
            </a:r>
            <a:r>
              <a:rPr lang="en-US" altLang="zh-TW" sz="2000" smtClean="0"/>
              <a:t>) .</a:t>
            </a:r>
          </a:p>
          <a:p>
            <a:pPr marL="0" indent="0" eaLnBrk="1" hangingPunct="1"/>
            <a:endParaRPr lang="en-US" altLang="zh-TW" sz="2000" smtClean="0"/>
          </a:p>
        </p:txBody>
      </p:sp>
      <p:graphicFrame>
        <p:nvGraphicFramePr>
          <p:cNvPr id="53250" name="Object 4"/>
          <p:cNvGraphicFramePr>
            <a:graphicFrameLocks noChangeAspect="1"/>
          </p:cNvGraphicFramePr>
          <p:nvPr>
            <p:ph sz="quarter" idx="2"/>
          </p:nvPr>
        </p:nvGraphicFramePr>
        <p:xfrm>
          <a:off x="1584325" y="2359025"/>
          <a:ext cx="6335713" cy="2338388"/>
        </p:xfrm>
        <a:graphic>
          <a:graphicData uri="http://schemas.openxmlformats.org/presentationml/2006/ole">
            <p:oleObj spid="_x0000_s113666" name="Equation" r:id="rId3" imgW="4267080" imgH="1574640" progId="Equation.DSMT4">
              <p:embed/>
            </p:oleObj>
          </a:graphicData>
        </a:graphic>
      </p:graphicFrame>
      <p:graphicFrame>
        <p:nvGraphicFramePr>
          <p:cNvPr id="53251" name="Object 7"/>
          <p:cNvGraphicFramePr>
            <a:graphicFrameLocks noChangeAspect="1"/>
          </p:cNvGraphicFramePr>
          <p:nvPr>
            <p:ph sz="quarter" idx="3"/>
          </p:nvPr>
        </p:nvGraphicFramePr>
        <p:xfrm>
          <a:off x="5580063" y="5013325"/>
          <a:ext cx="576262" cy="422275"/>
        </p:xfrm>
        <a:graphic>
          <a:graphicData uri="http://schemas.openxmlformats.org/presentationml/2006/ole">
            <p:oleObj spid="_x0000_s113667" name="方程式" r:id="rId4" imgW="330120" imgH="241200" progId="Equation.3">
              <p:embed/>
            </p:oleObj>
          </a:graphicData>
        </a:graphic>
      </p:graphicFrame>
      <p:graphicFrame>
        <p:nvGraphicFramePr>
          <p:cNvPr id="53252" name="Object 10"/>
          <p:cNvGraphicFramePr>
            <a:graphicFrameLocks noChangeAspect="1"/>
          </p:cNvGraphicFramePr>
          <p:nvPr/>
        </p:nvGraphicFramePr>
        <p:xfrm>
          <a:off x="6804025" y="5373688"/>
          <a:ext cx="576263" cy="377825"/>
        </p:xfrm>
        <a:graphic>
          <a:graphicData uri="http://schemas.openxmlformats.org/presentationml/2006/ole">
            <p:oleObj spid="_x0000_s113668" name="方程式" r:id="rId5" imgW="330120" imgH="215640" progId="Equation.3">
              <p:embed/>
            </p:oleObj>
          </a:graphicData>
        </a:graphic>
      </p:graphicFrame>
      <p:sp>
        <p:nvSpPr>
          <p:cNvPr id="53255" name="Rectangle 11"/>
          <p:cNvSpPr>
            <a:spLocks noGrp="1" noChangeArrowheads="1"/>
          </p:cNvSpPr>
          <p:nvPr>
            <p:ph type="title"/>
          </p:nvPr>
        </p:nvSpPr>
        <p:spPr>
          <a:xfrm>
            <a:off x="1366838" y="549275"/>
            <a:ext cx="6950075" cy="1127125"/>
          </a:xfrm>
        </p:spPr>
        <p:txBody>
          <a:bodyPr/>
          <a:lstStyle/>
          <a:p>
            <a:pPr eaLnBrk="1" hangingPunct="1"/>
            <a:endParaRPr lang="zh-TW" altLang="zh-TW" smtClean="0">
              <a:solidFill>
                <a:schemeClr val="hlink"/>
              </a:solidFill>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投影片編號版面配置區 7"/>
          <p:cNvSpPr>
            <a:spLocks noGrp="1"/>
          </p:cNvSpPr>
          <p:nvPr>
            <p:ph type="sldNum" sz="quarter" idx="12"/>
          </p:nvPr>
        </p:nvSpPr>
        <p:spPr>
          <a:noFill/>
        </p:spPr>
        <p:txBody>
          <a:bodyPr/>
          <a:lstStyle/>
          <a:p>
            <a:fld id="{6C6E9AFD-D28D-4197-AC82-C12839575D21}" type="slidenum">
              <a:rPr lang="en-US" altLang="zh-TW" smtClean="0"/>
              <a:pPr/>
              <a:t>104</a:t>
            </a:fld>
            <a:endParaRPr lang="en-US" altLang="zh-TW" smtClean="0"/>
          </a:p>
        </p:txBody>
      </p:sp>
      <p:sp>
        <p:nvSpPr>
          <p:cNvPr id="54276" name="Rectangle 3"/>
          <p:cNvSpPr>
            <a:spLocks noGrp="1" noChangeArrowheads="1"/>
          </p:cNvSpPr>
          <p:nvPr>
            <p:ph type="body" sz="half" idx="1"/>
          </p:nvPr>
        </p:nvSpPr>
        <p:spPr>
          <a:xfrm>
            <a:off x="1182688" y="2017713"/>
            <a:ext cx="7781925" cy="4114800"/>
          </a:xfrm>
        </p:spPr>
        <p:txBody>
          <a:bodyPr/>
          <a:lstStyle/>
          <a:p>
            <a:pPr eaLnBrk="1" hangingPunct="1">
              <a:buFont typeface="Wingdings" pitchFamily="2" charset="2"/>
              <a:buNone/>
            </a:pPr>
            <a:r>
              <a:rPr lang="en-US" altLang="zh-TW" sz="2000" smtClean="0"/>
              <a:t/>
            </a:r>
            <a:br>
              <a:rPr lang="en-US" altLang="zh-TW" sz="2000" smtClean="0"/>
            </a:br>
            <a:endParaRPr lang="en-US" altLang="zh-TW" sz="2000" smtClean="0"/>
          </a:p>
          <a:p>
            <a:pPr eaLnBrk="1" hangingPunct="1"/>
            <a:endParaRPr lang="en-US" altLang="zh-TW" sz="2000" smtClean="0"/>
          </a:p>
          <a:p>
            <a:pPr eaLnBrk="1" hangingPunct="1"/>
            <a:endParaRPr lang="en-US" altLang="zh-TW" sz="2000" smtClean="0"/>
          </a:p>
          <a:p>
            <a:pPr eaLnBrk="1" hangingPunct="1">
              <a:buFont typeface="Wingdings" pitchFamily="2" charset="2"/>
              <a:buNone/>
            </a:pPr>
            <a:r>
              <a:rPr lang="en-US" altLang="zh-TW" sz="2000" smtClean="0"/>
              <a:t>In the frequency domain:</a:t>
            </a:r>
          </a:p>
          <a:p>
            <a:pPr eaLnBrk="1" hangingPunct="1">
              <a:buFont typeface="Wingdings" pitchFamily="2" charset="2"/>
              <a:buNone/>
            </a:pPr>
            <a:endParaRPr lang="en-US" altLang="zh-TW" sz="2000" smtClean="0"/>
          </a:p>
        </p:txBody>
      </p:sp>
      <p:pic>
        <p:nvPicPr>
          <p:cNvPr id="54277" name="Picture 4"/>
          <p:cNvPicPr>
            <a:picLocks noGrp="1" noChangeAspect="1" noChangeArrowheads="1"/>
          </p:cNvPicPr>
          <p:nvPr>
            <p:ph sz="quarter" idx="2"/>
          </p:nvPr>
        </p:nvPicPr>
        <p:blipFill>
          <a:blip r:embed="rId3" cstate="print"/>
          <a:srcRect/>
          <a:stretch>
            <a:fillRect/>
          </a:stretch>
        </p:blipFill>
        <p:spPr>
          <a:xfrm>
            <a:off x="1546225" y="1844675"/>
            <a:ext cx="5618163" cy="1387475"/>
          </a:xfrm>
          <a:noFill/>
        </p:spPr>
      </p:pic>
      <p:graphicFrame>
        <p:nvGraphicFramePr>
          <p:cNvPr id="54274" name="Object 7"/>
          <p:cNvGraphicFramePr>
            <a:graphicFrameLocks noChangeAspect="1"/>
          </p:cNvGraphicFramePr>
          <p:nvPr>
            <p:ph sz="quarter" idx="3"/>
          </p:nvPr>
        </p:nvGraphicFramePr>
        <p:xfrm>
          <a:off x="2338388" y="3789363"/>
          <a:ext cx="5329237" cy="2747962"/>
        </p:xfrm>
        <a:graphic>
          <a:graphicData uri="http://schemas.openxmlformats.org/presentationml/2006/ole">
            <p:oleObj spid="_x0000_s114690" name="Equation" r:id="rId4" imgW="3644640" imgH="1879560" progId="Equation.DSMT4">
              <p:embed/>
            </p:oleObj>
          </a:graphicData>
        </a:graphic>
      </p:graphicFrame>
      <p:sp>
        <p:nvSpPr>
          <p:cNvPr id="54278" name="Rectangle 10"/>
          <p:cNvSpPr>
            <a:spLocks noChangeArrowheads="1"/>
          </p:cNvSpPr>
          <p:nvPr/>
        </p:nvSpPr>
        <p:spPr bwMode="auto">
          <a:xfrm>
            <a:off x="1187450" y="1243013"/>
            <a:ext cx="6408738" cy="457200"/>
          </a:xfrm>
          <a:prstGeom prst="rect">
            <a:avLst/>
          </a:prstGeom>
          <a:noFill/>
          <a:ln w="9525">
            <a:noFill/>
            <a:miter lim="800000"/>
            <a:headEnd/>
            <a:tailEnd/>
          </a:ln>
        </p:spPr>
        <p:txBody>
          <a:bodyPr>
            <a:spAutoFit/>
          </a:bodyPr>
          <a:lstStyle/>
          <a:p>
            <a:r>
              <a:rPr lang="en-US" altLang="zh-TW" sz="2400" dirty="0">
                <a:solidFill>
                  <a:srgbClr val="FF0000"/>
                </a:solidFill>
                <a:latin typeface="Times New Roman" pitchFamily="18" charset="0"/>
              </a:rPr>
              <a:t>    Compensated reconstruction filter</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投影片編號版面配置區 7"/>
          <p:cNvSpPr>
            <a:spLocks noGrp="1"/>
          </p:cNvSpPr>
          <p:nvPr>
            <p:ph type="sldNum" sz="quarter" idx="12"/>
          </p:nvPr>
        </p:nvSpPr>
        <p:spPr>
          <a:noFill/>
        </p:spPr>
        <p:txBody>
          <a:bodyPr/>
          <a:lstStyle/>
          <a:p>
            <a:fld id="{145356B3-40CB-4926-B276-70159F772655}" type="slidenum">
              <a:rPr lang="en-US" altLang="zh-TW" smtClean="0"/>
              <a:pPr/>
              <a:t>105</a:t>
            </a:fld>
            <a:endParaRPr lang="en-US" altLang="zh-TW" smtClean="0"/>
          </a:p>
        </p:txBody>
      </p:sp>
      <p:sp>
        <p:nvSpPr>
          <p:cNvPr id="55301" name="Rectangle 3"/>
          <p:cNvSpPr>
            <a:spLocks noGrp="1" noChangeArrowheads="1"/>
          </p:cNvSpPr>
          <p:nvPr>
            <p:ph type="body" sz="half" idx="1"/>
          </p:nvPr>
        </p:nvSpPr>
        <p:spPr>
          <a:xfrm>
            <a:off x="1182688" y="2017713"/>
            <a:ext cx="7781925" cy="4114800"/>
          </a:xfrm>
        </p:spPr>
        <p:txBody>
          <a:bodyPr/>
          <a:lstStyle/>
          <a:p>
            <a:pPr eaLnBrk="1" hangingPunct="1">
              <a:buFont typeface="Wingdings" pitchFamily="2" charset="2"/>
              <a:buNone/>
            </a:pPr>
            <a:r>
              <a:rPr lang="en-US" altLang="zh-TW" sz="2000" smtClean="0"/>
              <a:t>[The interpolation filter </a:t>
            </a:r>
            <a:r>
              <a:rPr lang="en-US" altLang="zh-TW" sz="2000" i="1" smtClean="0"/>
              <a:t>H</a:t>
            </a:r>
            <a:r>
              <a:rPr lang="en-US" altLang="zh-TW" sz="2000" baseline="-25000" smtClean="0"/>
              <a:t>0</a:t>
            </a:r>
            <a:r>
              <a:rPr lang="en-US" altLang="zh-TW" sz="2000" smtClean="0"/>
              <a:t>(</a:t>
            </a:r>
            <a:r>
              <a:rPr lang="en-US" altLang="zh-TW" sz="2000" i="1" smtClean="0"/>
              <a:t>j </a:t>
            </a:r>
            <a:r>
              <a:rPr lang="en-US" altLang="zh-TW" sz="2000" smtClean="0"/>
              <a:t>Ω</a:t>
            </a:r>
            <a:r>
              <a:rPr lang="en-US" altLang="zh-TW" sz="2000" i="1" smtClean="0"/>
              <a:t> </a:t>
            </a:r>
            <a:r>
              <a:rPr lang="en-US" altLang="zh-TW" sz="2000" smtClean="0"/>
              <a:t>) is used to remove the replica.]</a:t>
            </a:r>
          </a:p>
          <a:p>
            <a:pPr eaLnBrk="1" hangingPunct="1">
              <a:buFont typeface="Wingdings" pitchFamily="2" charset="2"/>
              <a:buNone/>
            </a:pPr>
            <a:r>
              <a:rPr lang="en-US" altLang="zh-TW" sz="2000" smtClean="0"/>
              <a:t>If </a:t>
            </a:r>
            <a:r>
              <a:rPr lang="en-US" altLang="zh-TW" sz="2000" i="1" smtClean="0"/>
              <a:t>H</a:t>
            </a:r>
            <a:r>
              <a:rPr lang="en-US" altLang="zh-TW" sz="2000" baseline="-25000" smtClean="0"/>
              <a:t>0</a:t>
            </a:r>
            <a:r>
              <a:rPr lang="en-US" altLang="zh-TW" sz="2000" smtClean="0"/>
              <a:t>(</a:t>
            </a:r>
            <a:r>
              <a:rPr lang="en-US" altLang="zh-TW" sz="2000" i="1" smtClean="0"/>
              <a:t>j </a:t>
            </a:r>
            <a:r>
              <a:rPr lang="en-US" altLang="zh-TW" sz="2000" smtClean="0"/>
              <a:t>Ω</a:t>
            </a:r>
            <a:r>
              <a:rPr lang="en-US" altLang="zh-TW" sz="2000" i="1" smtClean="0"/>
              <a:t> </a:t>
            </a:r>
            <a:r>
              <a:rPr lang="en-US" altLang="zh-TW" sz="2000" smtClean="0"/>
              <a:t>) is not an </a:t>
            </a:r>
            <a:r>
              <a:rPr lang="en-US" altLang="zh-TW" sz="2000" smtClean="0">
                <a:solidFill>
                  <a:schemeClr val="hlink"/>
                </a:solidFill>
              </a:rPr>
              <a:t>ideal lowpass filter</a:t>
            </a:r>
            <a:r>
              <a:rPr lang="en-US" altLang="zh-TW" sz="2000" smtClean="0"/>
              <a:t>, we can design a </a:t>
            </a:r>
            <a:r>
              <a:rPr lang="en-US" altLang="zh-TW" sz="2000" smtClean="0">
                <a:solidFill>
                  <a:srgbClr val="0000FF"/>
                </a:solidFill>
              </a:rPr>
              <a:t>compensated</a:t>
            </a:r>
          </a:p>
          <a:p>
            <a:pPr eaLnBrk="1" hangingPunct="1">
              <a:buFont typeface="Wingdings" pitchFamily="2" charset="2"/>
              <a:buNone/>
            </a:pPr>
            <a:r>
              <a:rPr lang="en-US" altLang="zh-TW" sz="2000" smtClean="0">
                <a:solidFill>
                  <a:srgbClr val="0000FF"/>
                </a:solidFill>
              </a:rPr>
              <a:t>reconstruction filter</a:t>
            </a:r>
            <a:endParaRPr lang="en-US" altLang="zh-TW" sz="2000" smtClean="0"/>
          </a:p>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a:p>
            <a:pPr eaLnBrk="1" hangingPunct="1">
              <a:buFont typeface="Wingdings" pitchFamily="2" charset="2"/>
              <a:buNone/>
            </a:pPr>
            <a:r>
              <a:rPr lang="en-US" altLang="zh-TW" sz="2000" smtClean="0"/>
              <a:t>(1) </a:t>
            </a:r>
            <a:r>
              <a:rPr lang="en-US" altLang="zh-TW" sz="2000" b="1" i="1" smtClean="0"/>
              <a:t>Zero-order hold</a:t>
            </a:r>
          </a:p>
          <a:p>
            <a:pPr eaLnBrk="1" hangingPunct="1">
              <a:buFont typeface="Wingdings" pitchFamily="2" charset="2"/>
              <a:buNone/>
            </a:pPr>
            <a:endParaRPr lang="en-US" altLang="zh-TW" sz="2000" b="1" i="1" smtClean="0"/>
          </a:p>
          <a:p>
            <a:pPr eaLnBrk="1" hangingPunct="1">
              <a:buFont typeface="Wingdings" pitchFamily="2" charset="2"/>
              <a:buNone/>
            </a:pPr>
            <a:endParaRPr lang="en-US" altLang="zh-TW" sz="2000" b="1" i="1" smtClean="0"/>
          </a:p>
          <a:p>
            <a:pPr eaLnBrk="1" hangingPunct="1">
              <a:buFont typeface="Wingdings" pitchFamily="2" charset="2"/>
              <a:buNone/>
            </a:pPr>
            <a:endParaRPr lang="en-US" altLang="zh-TW" sz="2000" b="1" i="1" smtClean="0"/>
          </a:p>
          <a:p>
            <a:pPr eaLnBrk="1" hangingPunct="1">
              <a:buFont typeface="Wingdings" pitchFamily="2" charset="2"/>
              <a:buNone/>
            </a:pPr>
            <a:endParaRPr lang="en-US" altLang="zh-TW" sz="2000" smtClean="0"/>
          </a:p>
        </p:txBody>
      </p:sp>
      <p:graphicFrame>
        <p:nvGraphicFramePr>
          <p:cNvPr id="55298" name="Object 4"/>
          <p:cNvGraphicFramePr>
            <a:graphicFrameLocks noChangeAspect="1"/>
          </p:cNvGraphicFramePr>
          <p:nvPr>
            <p:ph sz="quarter" idx="2"/>
          </p:nvPr>
        </p:nvGraphicFramePr>
        <p:xfrm>
          <a:off x="1690688" y="3143250"/>
          <a:ext cx="5976937" cy="938213"/>
        </p:xfrm>
        <a:graphic>
          <a:graphicData uri="http://schemas.openxmlformats.org/presentationml/2006/ole">
            <p:oleObj spid="_x0000_s115714" name="Equation" r:id="rId3" imgW="4368600" imgH="685800" progId="Equation.DSMT4">
              <p:embed/>
            </p:oleObj>
          </a:graphicData>
        </a:graphic>
      </p:graphicFrame>
      <p:graphicFrame>
        <p:nvGraphicFramePr>
          <p:cNvPr id="55299" name="Object 7"/>
          <p:cNvGraphicFramePr>
            <a:graphicFrameLocks noChangeAspect="1"/>
          </p:cNvGraphicFramePr>
          <p:nvPr>
            <p:ph sz="quarter" idx="3"/>
          </p:nvPr>
        </p:nvGraphicFramePr>
        <p:xfrm>
          <a:off x="1511300" y="4724400"/>
          <a:ext cx="7061200" cy="1400175"/>
        </p:xfrm>
        <a:graphic>
          <a:graphicData uri="http://schemas.openxmlformats.org/presentationml/2006/ole">
            <p:oleObj spid="_x0000_s115715" name="Equation" r:id="rId4" imgW="4483080" imgH="888840" progId="Equation.DSMT4">
              <p:embed/>
            </p:oleObj>
          </a:graphicData>
        </a:graphic>
      </p:graphicFrame>
      <p:sp>
        <p:nvSpPr>
          <p:cNvPr id="55302" name="Rectangle 10"/>
          <p:cNvSpPr>
            <a:spLocks noGrp="1" noChangeArrowheads="1"/>
          </p:cNvSpPr>
          <p:nvPr>
            <p:ph type="title"/>
          </p:nvPr>
        </p:nvSpPr>
        <p:spPr>
          <a:xfrm>
            <a:off x="1366838" y="549275"/>
            <a:ext cx="6950075" cy="1127125"/>
          </a:xfrm>
        </p:spPr>
        <p:txBody>
          <a:bodyPr/>
          <a:lstStyle/>
          <a:p>
            <a:pPr eaLnBrk="1" hangingPunct="1"/>
            <a:endParaRPr lang="zh-TW" altLang="zh-TW" smtClean="0">
              <a:solidFill>
                <a:schemeClr val="hlink"/>
              </a:solidFill>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投影片編號版面配置區 7"/>
          <p:cNvSpPr>
            <a:spLocks noGrp="1"/>
          </p:cNvSpPr>
          <p:nvPr>
            <p:ph type="sldNum" sz="quarter" idx="12"/>
          </p:nvPr>
        </p:nvSpPr>
        <p:spPr>
          <a:noFill/>
        </p:spPr>
        <p:txBody>
          <a:bodyPr/>
          <a:lstStyle/>
          <a:p>
            <a:fld id="{4E535F05-785D-492F-90A7-54A73283BEAA}" type="slidenum">
              <a:rPr lang="en-US" altLang="zh-TW" smtClean="0"/>
              <a:pPr/>
              <a:t>106</a:t>
            </a:fld>
            <a:endParaRPr lang="en-US" altLang="zh-TW" smtClean="0"/>
          </a:p>
        </p:txBody>
      </p:sp>
      <p:sp>
        <p:nvSpPr>
          <p:cNvPr id="56324" name="Rectangle 3"/>
          <p:cNvSpPr>
            <a:spLocks noGrp="1" noChangeArrowheads="1"/>
          </p:cNvSpPr>
          <p:nvPr>
            <p:ph type="body" sz="half" idx="1"/>
          </p:nvPr>
        </p:nvSpPr>
        <p:spPr>
          <a:xfrm>
            <a:off x="965200" y="4005263"/>
            <a:ext cx="7710488" cy="1944687"/>
          </a:xfrm>
        </p:spPr>
        <p:txBody>
          <a:bodyPr/>
          <a:lstStyle/>
          <a:p>
            <a:pPr marL="0" indent="0" eaLnBrk="1" hangingPunct="1">
              <a:buFont typeface="Wingdings" pitchFamily="2" charset="2"/>
              <a:buNone/>
            </a:pPr>
            <a:r>
              <a:rPr lang="en-US" altLang="zh-TW" sz="2000" b="1" i="1" smtClean="0"/>
              <a:t>Remark</a:t>
            </a:r>
            <a:r>
              <a:rPr lang="en-US" altLang="zh-TW" sz="2000" i="1" smtClean="0"/>
              <a:t>: </a:t>
            </a:r>
          </a:p>
          <a:p>
            <a:pPr marL="0" indent="0" eaLnBrk="1" hangingPunct="1">
              <a:buFont typeface="Wingdings" pitchFamily="2" charset="2"/>
              <a:buNone/>
            </a:pPr>
            <a:r>
              <a:rPr lang="en-US" altLang="zh-TW" sz="2000" smtClean="0"/>
              <a:t>This filter involves an </a:t>
            </a:r>
            <a:r>
              <a:rPr lang="en-US" altLang="zh-TW" sz="2000" smtClean="0">
                <a:solidFill>
                  <a:srgbClr val="0000FF"/>
                </a:solidFill>
              </a:rPr>
              <a:t>advance</a:t>
            </a:r>
            <a:r>
              <a:rPr lang="en-US" altLang="zh-TW" sz="2000" smtClean="0"/>
              <a:t> time shift of </a:t>
            </a:r>
            <a:r>
              <a:rPr lang="en-US" altLang="zh-TW" sz="2000" i="1" smtClean="0"/>
              <a:t>T</a:t>
            </a:r>
            <a:r>
              <a:rPr lang="en-US" altLang="zh-TW" sz="2000" smtClean="0"/>
              <a:t>/2 and hence </a:t>
            </a:r>
            <a:r>
              <a:rPr lang="en-US" altLang="zh-TW" sz="2000" smtClean="0">
                <a:solidFill>
                  <a:schemeClr val="hlink"/>
                </a:solidFill>
              </a:rPr>
              <a:t>not realizable</a:t>
            </a:r>
            <a:r>
              <a:rPr lang="en-US" altLang="zh-TW" sz="2000" smtClean="0"/>
              <a:t> in </a:t>
            </a:r>
            <a:r>
              <a:rPr lang="en-US" altLang="zh-TW" sz="2000" i="1" smtClean="0"/>
              <a:t>real-time</a:t>
            </a:r>
            <a:r>
              <a:rPr lang="en-US" altLang="zh-TW" sz="2000" smtClean="0"/>
              <a:t> implementation.  Thus, only the </a:t>
            </a:r>
            <a:r>
              <a:rPr lang="en-US" altLang="zh-TW" sz="2000" smtClean="0">
                <a:solidFill>
                  <a:srgbClr val="0000FF"/>
                </a:solidFill>
              </a:rPr>
              <a:t>magnitude</a:t>
            </a:r>
            <a:r>
              <a:rPr lang="en-US" altLang="zh-TW" sz="2000" smtClean="0"/>
              <a:t> would normally be compensated, and often even this compensation is neglected.  This gives an effective </a:t>
            </a:r>
            <a:r>
              <a:rPr lang="en-US" altLang="zh-TW" sz="2000" smtClean="0">
                <a:solidFill>
                  <a:srgbClr val="0000FF"/>
                </a:solidFill>
              </a:rPr>
              <a:t>half-sample</a:t>
            </a:r>
            <a:r>
              <a:rPr lang="en-US" altLang="zh-TW" sz="2000" smtClean="0"/>
              <a:t> delay in the D/A conversion.</a:t>
            </a:r>
          </a:p>
          <a:p>
            <a:pPr marL="0" indent="0" eaLnBrk="1" hangingPunct="1">
              <a:buFont typeface="Wingdings" pitchFamily="2" charset="2"/>
              <a:buNone/>
            </a:pPr>
            <a:endParaRPr lang="en-US" altLang="zh-TW" sz="2000" smtClean="0"/>
          </a:p>
        </p:txBody>
      </p:sp>
      <p:graphicFrame>
        <p:nvGraphicFramePr>
          <p:cNvPr id="56322" name="Object 4"/>
          <p:cNvGraphicFramePr>
            <a:graphicFrameLocks noChangeAspect="1"/>
          </p:cNvGraphicFramePr>
          <p:nvPr>
            <p:ph sz="quarter" idx="2"/>
          </p:nvPr>
        </p:nvGraphicFramePr>
        <p:xfrm>
          <a:off x="2197100" y="2432050"/>
          <a:ext cx="4103688" cy="1068388"/>
        </p:xfrm>
        <a:graphic>
          <a:graphicData uri="http://schemas.openxmlformats.org/presentationml/2006/ole">
            <p:oleObj spid="_x0000_s116738" name="Equation" r:id="rId3" imgW="2438280" imgH="634680" progId="Equation.DSMT4">
              <p:embed/>
            </p:oleObj>
          </a:graphicData>
        </a:graphic>
      </p:graphicFrame>
      <p:sp>
        <p:nvSpPr>
          <p:cNvPr id="56325" name="Rectangle 14"/>
          <p:cNvSpPr>
            <a:spLocks noGrp="1" noChangeArrowheads="1"/>
          </p:cNvSpPr>
          <p:nvPr>
            <p:ph type="title"/>
          </p:nvPr>
        </p:nvSpPr>
        <p:spPr>
          <a:xfrm>
            <a:off x="1366838" y="549275"/>
            <a:ext cx="6950075" cy="1127125"/>
          </a:xfrm>
        </p:spPr>
        <p:txBody>
          <a:bodyPr/>
          <a:lstStyle/>
          <a:p>
            <a:pPr eaLnBrk="1" hangingPunct="1"/>
            <a:endParaRPr lang="zh-TW" altLang="zh-TW" smtClean="0">
              <a:solidFill>
                <a:schemeClr val="hlink"/>
              </a:solidFill>
            </a:endParaRPr>
          </a:p>
        </p:txBody>
      </p:sp>
      <p:sp>
        <p:nvSpPr>
          <p:cNvPr id="56326" name="Text Box 15"/>
          <p:cNvSpPr txBox="1">
            <a:spLocks noChangeArrowheads="1"/>
          </p:cNvSpPr>
          <p:nvPr/>
        </p:nvSpPr>
        <p:spPr bwMode="auto">
          <a:xfrm>
            <a:off x="1331913" y="1916113"/>
            <a:ext cx="2232025" cy="396875"/>
          </a:xfrm>
          <a:prstGeom prst="rect">
            <a:avLst/>
          </a:prstGeom>
          <a:noFill/>
          <a:ln w="9525">
            <a:noFill/>
            <a:miter lim="800000"/>
            <a:headEnd/>
            <a:tailEnd/>
          </a:ln>
        </p:spPr>
        <p:txBody>
          <a:bodyPr>
            <a:spAutoFit/>
          </a:bodyPr>
          <a:lstStyle/>
          <a:p>
            <a:pPr>
              <a:spcBef>
                <a:spcPct val="50000"/>
              </a:spcBef>
            </a:pPr>
            <a:r>
              <a:rPr lang="en-US" altLang="zh-TW" sz="2000">
                <a:latin typeface="Times New Roman" pitchFamily="18" charset="0"/>
              </a:rPr>
              <a:t>Thus,</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投影片編號版面配置區 6"/>
          <p:cNvSpPr>
            <a:spLocks noGrp="1"/>
          </p:cNvSpPr>
          <p:nvPr>
            <p:ph type="sldNum" sz="quarter" idx="12"/>
          </p:nvPr>
        </p:nvSpPr>
        <p:spPr>
          <a:noFill/>
        </p:spPr>
        <p:txBody>
          <a:bodyPr/>
          <a:lstStyle/>
          <a:p>
            <a:fld id="{C100203A-A2D8-40D1-B660-D3B8A8C68595}" type="slidenum">
              <a:rPr lang="en-US" altLang="zh-TW" smtClean="0"/>
              <a:pPr/>
              <a:t>107</a:t>
            </a:fld>
            <a:endParaRPr lang="en-US" altLang="zh-TW" smtClean="0"/>
          </a:p>
        </p:txBody>
      </p:sp>
      <p:sp>
        <p:nvSpPr>
          <p:cNvPr id="96259" name="Rectangle 2"/>
          <p:cNvSpPr>
            <a:spLocks noGrp="1" noChangeArrowheads="1"/>
          </p:cNvSpPr>
          <p:nvPr>
            <p:ph type="body" sz="half" idx="1"/>
          </p:nvPr>
        </p:nvSpPr>
        <p:spPr>
          <a:xfrm>
            <a:off x="1182688" y="2017713"/>
            <a:ext cx="7781925" cy="4114800"/>
          </a:xfrm>
        </p:spPr>
        <p:txBody>
          <a:bodyPr/>
          <a:lstStyle/>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p:txBody>
      </p:sp>
      <p:pic>
        <p:nvPicPr>
          <p:cNvPr id="96260" name="Picture 3"/>
          <p:cNvPicPr>
            <a:picLocks noGrp="1" noChangeAspect="1" noChangeArrowheads="1"/>
          </p:cNvPicPr>
          <p:nvPr>
            <p:ph sz="half" idx="2"/>
          </p:nvPr>
        </p:nvPicPr>
        <p:blipFill>
          <a:blip r:embed="rId2" cstate="print"/>
          <a:srcRect/>
          <a:stretch>
            <a:fillRect/>
          </a:stretch>
        </p:blipFill>
        <p:spPr>
          <a:xfrm>
            <a:off x="1476375" y="1949450"/>
            <a:ext cx="6911975" cy="4359275"/>
          </a:xfrm>
          <a:noFill/>
        </p:spPr>
      </p:pic>
      <p:sp>
        <p:nvSpPr>
          <p:cNvPr id="96261" name="Rectangle 4"/>
          <p:cNvSpPr>
            <a:spLocks noGrp="1" noChangeArrowheads="1"/>
          </p:cNvSpPr>
          <p:nvPr>
            <p:ph type="title"/>
          </p:nvPr>
        </p:nvSpPr>
        <p:spPr>
          <a:xfrm>
            <a:off x="1331913" y="1077913"/>
            <a:ext cx="6950075" cy="695325"/>
          </a:xfrm>
          <a:noFill/>
        </p:spPr>
        <p:txBody>
          <a:bodyPr>
            <a:normAutofit fontScale="90000"/>
          </a:bodyPr>
          <a:lstStyle/>
          <a:p>
            <a:pPr eaLnBrk="1" hangingPunct="1"/>
            <a:r>
              <a:rPr lang="en-US" altLang="zh-TW" sz="2400" smtClean="0">
                <a:solidFill>
                  <a:srgbClr val="0000FF"/>
                </a:solidFill>
              </a:rPr>
              <a:t>Compensation filter for zero-order hold reconstruction</a:t>
            </a:r>
          </a:p>
        </p:txBody>
      </p:sp>
      <p:sp>
        <p:nvSpPr>
          <p:cNvPr id="96262" name="Oval 5"/>
          <p:cNvSpPr>
            <a:spLocks noChangeArrowheads="1"/>
          </p:cNvSpPr>
          <p:nvPr/>
        </p:nvSpPr>
        <p:spPr bwMode="auto">
          <a:xfrm>
            <a:off x="3276600" y="1989138"/>
            <a:ext cx="431800" cy="431800"/>
          </a:xfrm>
          <a:prstGeom prst="ellipse">
            <a:avLst/>
          </a:prstGeom>
          <a:noFill/>
          <a:ln w="9525">
            <a:solidFill>
              <a:schemeClr val="hlink"/>
            </a:solidFill>
            <a:round/>
            <a:headEnd/>
            <a:tailEnd/>
          </a:ln>
        </p:spPr>
        <p:txBody>
          <a:bodyPr wrap="none" anchor="ctr"/>
          <a:lstStyle/>
          <a:p>
            <a:pPr algn="ctr"/>
            <a:endParaRPr lang="zh-TW" altLang="zh-TW">
              <a:solidFill>
                <a:schemeClr val="hlink"/>
              </a:solidFill>
            </a:endParaRPr>
          </a:p>
        </p:txBody>
      </p:sp>
      <p:sp>
        <p:nvSpPr>
          <p:cNvPr id="96263" name="Oval 6"/>
          <p:cNvSpPr>
            <a:spLocks noChangeArrowheads="1"/>
          </p:cNvSpPr>
          <p:nvPr/>
        </p:nvSpPr>
        <p:spPr bwMode="auto">
          <a:xfrm>
            <a:off x="4140200" y="3357563"/>
            <a:ext cx="431800" cy="431800"/>
          </a:xfrm>
          <a:prstGeom prst="ellipse">
            <a:avLst/>
          </a:prstGeom>
          <a:noFill/>
          <a:ln w="9525">
            <a:solidFill>
              <a:schemeClr val="hlink"/>
            </a:solidFill>
            <a:round/>
            <a:headEnd/>
            <a:tailEnd/>
          </a:ln>
        </p:spPr>
        <p:txBody>
          <a:bodyPr wrap="none" anchor="ctr"/>
          <a:lstStyle/>
          <a:p>
            <a:pPr algn="ctr"/>
            <a:endParaRPr lang="zh-TW" altLang="zh-TW">
              <a:solidFill>
                <a:schemeClr val="hlink"/>
              </a:solidFill>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投影片編號版面配置區 7"/>
          <p:cNvSpPr>
            <a:spLocks noGrp="1"/>
          </p:cNvSpPr>
          <p:nvPr>
            <p:ph type="sldNum" sz="quarter" idx="12"/>
          </p:nvPr>
        </p:nvSpPr>
        <p:spPr>
          <a:noFill/>
        </p:spPr>
        <p:txBody>
          <a:bodyPr/>
          <a:lstStyle/>
          <a:p>
            <a:fld id="{6CCDAE14-1020-4FC5-9212-534A4BD7E7A5}" type="slidenum">
              <a:rPr lang="en-US" altLang="zh-TW" smtClean="0"/>
              <a:pPr/>
              <a:t>108</a:t>
            </a:fld>
            <a:endParaRPr lang="en-US" altLang="zh-TW" smtClean="0"/>
          </a:p>
        </p:txBody>
      </p:sp>
      <p:sp>
        <p:nvSpPr>
          <p:cNvPr id="57349" name="Rectangle 14"/>
          <p:cNvSpPr>
            <a:spLocks noGrp="1" noChangeArrowheads="1"/>
          </p:cNvSpPr>
          <p:nvPr>
            <p:ph type="title"/>
          </p:nvPr>
        </p:nvSpPr>
        <p:spPr>
          <a:xfrm>
            <a:off x="1403350" y="1149350"/>
            <a:ext cx="6950075" cy="623888"/>
          </a:xfrm>
          <a:noFill/>
        </p:spPr>
        <p:txBody>
          <a:bodyPr/>
          <a:lstStyle/>
          <a:p>
            <a:pPr eaLnBrk="1" hangingPunct="1"/>
            <a:r>
              <a:rPr lang="en-US" altLang="zh-TW" sz="2400" b="1" smtClean="0">
                <a:solidFill>
                  <a:srgbClr val="0000FF"/>
                </a:solidFill>
              </a:rPr>
              <a:t>Overall frequency response function</a:t>
            </a:r>
          </a:p>
        </p:txBody>
      </p:sp>
      <p:sp>
        <p:nvSpPr>
          <p:cNvPr id="57350" name="Rectangle 2"/>
          <p:cNvSpPr>
            <a:spLocks noGrp="1" noChangeArrowheads="1"/>
          </p:cNvSpPr>
          <p:nvPr>
            <p:ph type="body" sz="half" idx="1"/>
          </p:nvPr>
        </p:nvSpPr>
        <p:spPr>
          <a:xfrm>
            <a:off x="900113" y="2017713"/>
            <a:ext cx="8064500" cy="2490787"/>
          </a:xfrm>
        </p:spPr>
        <p:txBody>
          <a:bodyPr>
            <a:normAutofit lnSpcReduction="10000"/>
          </a:bodyPr>
          <a:lstStyle/>
          <a:p>
            <a:pPr eaLnBrk="1" hangingPunct="1">
              <a:buFont typeface="Wingdings" pitchFamily="2" charset="2"/>
              <a:buNone/>
            </a:pPr>
            <a:r>
              <a:rPr lang="en-US" altLang="zh-TW" sz="2000" b="1" i="1" smtClean="0">
                <a:solidFill>
                  <a:srgbClr val="0000FF"/>
                </a:solidFill>
              </a:rPr>
              <a:t> </a:t>
            </a:r>
          </a:p>
          <a:p>
            <a:pPr eaLnBrk="1" hangingPunct="1">
              <a:buFont typeface="Wingdings" pitchFamily="2" charset="2"/>
              <a:buNone/>
            </a:pPr>
            <a:endParaRPr lang="en-US" altLang="zh-TW" sz="2000" b="1" i="1" smtClean="0">
              <a:solidFill>
                <a:srgbClr val="0000FF"/>
              </a:solidFill>
            </a:endParaRPr>
          </a:p>
          <a:p>
            <a:pPr eaLnBrk="1" hangingPunct="1">
              <a:buFont typeface="Wingdings" pitchFamily="2" charset="2"/>
              <a:buNone/>
            </a:pPr>
            <a:endParaRPr lang="en-US" altLang="zh-TW" sz="2000" b="1" i="1" smtClean="0"/>
          </a:p>
          <a:p>
            <a:pPr eaLnBrk="1" hangingPunct="1">
              <a:buFont typeface="Wingdings" pitchFamily="2" charset="2"/>
              <a:buNone/>
            </a:pPr>
            <a:endParaRPr lang="en-US" altLang="zh-TW" sz="2000" b="1" i="1" smtClean="0"/>
          </a:p>
          <a:p>
            <a:pPr eaLnBrk="1" hangingPunct="1">
              <a:buFont typeface="Wingdings" pitchFamily="2" charset="2"/>
              <a:buNone/>
            </a:pPr>
            <a:endParaRPr lang="en-US" altLang="zh-TW" sz="2000" smtClean="0"/>
          </a:p>
          <a:p>
            <a:pPr eaLnBrk="1" hangingPunct="1">
              <a:buFont typeface="Wingdings" pitchFamily="2" charset="2"/>
              <a:buNone/>
            </a:pPr>
            <a:r>
              <a:rPr lang="en-US" altLang="zh-TW" sz="2000" smtClean="0"/>
              <a:t>Anti-aliasing   Processing    Zero-order-hold    Compensated reconstruction</a:t>
            </a:r>
          </a:p>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p:txBody>
      </p:sp>
      <p:pic>
        <p:nvPicPr>
          <p:cNvPr id="57351" name="Picture 5"/>
          <p:cNvPicPr>
            <a:picLocks noGrp="1" noChangeAspect="1" noChangeArrowheads="1"/>
          </p:cNvPicPr>
          <p:nvPr>
            <p:ph sz="quarter" idx="3"/>
          </p:nvPr>
        </p:nvPicPr>
        <p:blipFill>
          <a:blip r:embed="rId3" cstate="print"/>
          <a:srcRect/>
          <a:stretch>
            <a:fillRect/>
          </a:stretch>
        </p:blipFill>
        <p:spPr>
          <a:xfrm>
            <a:off x="1258888" y="2770188"/>
            <a:ext cx="7237412" cy="730250"/>
          </a:xfrm>
          <a:noFill/>
        </p:spPr>
      </p:pic>
      <p:graphicFrame>
        <p:nvGraphicFramePr>
          <p:cNvPr id="57346" name="Object 6"/>
          <p:cNvGraphicFramePr>
            <a:graphicFrameLocks noChangeAspect="1"/>
          </p:cNvGraphicFramePr>
          <p:nvPr/>
        </p:nvGraphicFramePr>
        <p:xfrm>
          <a:off x="785813" y="4738688"/>
          <a:ext cx="7747000" cy="547687"/>
        </p:xfrm>
        <a:graphic>
          <a:graphicData uri="http://schemas.openxmlformats.org/presentationml/2006/ole">
            <p:oleObj spid="_x0000_s117762" name="Equation" r:id="rId4" imgW="3416040" imgH="241200" progId="Equation.DSMT4">
              <p:embed/>
            </p:oleObj>
          </a:graphicData>
        </a:graphic>
      </p:graphicFrame>
      <p:sp>
        <p:nvSpPr>
          <p:cNvPr id="57352" name="Line 9"/>
          <p:cNvSpPr>
            <a:spLocks noChangeShapeType="1"/>
          </p:cNvSpPr>
          <p:nvPr/>
        </p:nvSpPr>
        <p:spPr bwMode="auto">
          <a:xfrm flipV="1">
            <a:off x="1979613" y="3429000"/>
            <a:ext cx="720725" cy="504825"/>
          </a:xfrm>
          <a:prstGeom prst="line">
            <a:avLst/>
          </a:prstGeom>
          <a:noFill/>
          <a:ln w="9525">
            <a:solidFill>
              <a:schemeClr val="hlink"/>
            </a:solidFill>
            <a:round/>
            <a:headEnd/>
            <a:tailEnd/>
          </a:ln>
        </p:spPr>
        <p:txBody>
          <a:bodyPr/>
          <a:lstStyle/>
          <a:p>
            <a:endParaRPr lang="zh-TW" altLang="en-US"/>
          </a:p>
        </p:txBody>
      </p:sp>
      <p:sp>
        <p:nvSpPr>
          <p:cNvPr id="57353" name="Line 10"/>
          <p:cNvSpPr>
            <a:spLocks noChangeShapeType="1"/>
          </p:cNvSpPr>
          <p:nvPr/>
        </p:nvSpPr>
        <p:spPr bwMode="auto">
          <a:xfrm flipV="1">
            <a:off x="3419475" y="3429000"/>
            <a:ext cx="720725" cy="504825"/>
          </a:xfrm>
          <a:prstGeom prst="line">
            <a:avLst/>
          </a:prstGeom>
          <a:noFill/>
          <a:ln w="9525">
            <a:solidFill>
              <a:schemeClr val="hlink"/>
            </a:solidFill>
            <a:round/>
            <a:headEnd/>
            <a:tailEnd/>
          </a:ln>
        </p:spPr>
        <p:txBody>
          <a:bodyPr/>
          <a:lstStyle/>
          <a:p>
            <a:endParaRPr lang="zh-TW" altLang="en-US"/>
          </a:p>
        </p:txBody>
      </p:sp>
      <p:sp>
        <p:nvSpPr>
          <p:cNvPr id="57354" name="Line 11"/>
          <p:cNvSpPr>
            <a:spLocks noChangeShapeType="1"/>
          </p:cNvSpPr>
          <p:nvPr/>
        </p:nvSpPr>
        <p:spPr bwMode="auto">
          <a:xfrm flipV="1">
            <a:off x="5003800" y="3429000"/>
            <a:ext cx="504825" cy="504825"/>
          </a:xfrm>
          <a:prstGeom prst="line">
            <a:avLst/>
          </a:prstGeom>
          <a:noFill/>
          <a:ln w="9525">
            <a:solidFill>
              <a:schemeClr val="hlink"/>
            </a:solidFill>
            <a:round/>
            <a:headEnd/>
            <a:tailEnd/>
          </a:ln>
        </p:spPr>
        <p:txBody>
          <a:bodyPr/>
          <a:lstStyle/>
          <a:p>
            <a:endParaRPr lang="zh-TW" altLang="en-US"/>
          </a:p>
        </p:txBody>
      </p:sp>
      <p:sp>
        <p:nvSpPr>
          <p:cNvPr id="57355" name="Line 12"/>
          <p:cNvSpPr>
            <a:spLocks noChangeShapeType="1"/>
          </p:cNvSpPr>
          <p:nvPr/>
        </p:nvSpPr>
        <p:spPr bwMode="auto">
          <a:xfrm flipH="1" flipV="1">
            <a:off x="7092950" y="3429000"/>
            <a:ext cx="358775" cy="504825"/>
          </a:xfrm>
          <a:prstGeom prst="line">
            <a:avLst/>
          </a:prstGeom>
          <a:noFill/>
          <a:ln w="9525">
            <a:solidFill>
              <a:schemeClr val="hlink"/>
            </a:solidFill>
            <a:round/>
            <a:headEnd/>
            <a:tailEnd/>
          </a:ln>
        </p:spPr>
        <p:txBody>
          <a:bodyPr/>
          <a:lstStyle/>
          <a:p>
            <a:endParaRPr lang="zh-TW" altLang="en-US"/>
          </a:p>
        </p:txBody>
      </p:sp>
      <p:sp>
        <p:nvSpPr>
          <p:cNvPr id="57356" name="AutoShape 15"/>
          <p:cNvSpPr>
            <a:spLocks/>
          </p:cNvSpPr>
          <p:nvPr/>
        </p:nvSpPr>
        <p:spPr bwMode="auto">
          <a:xfrm rot="-5400000">
            <a:off x="4572001" y="2924175"/>
            <a:ext cx="215900" cy="4968875"/>
          </a:xfrm>
          <a:prstGeom prst="leftBrace">
            <a:avLst>
              <a:gd name="adj1" fmla="val 191789"/>
              <a:gd name="adj2" fmla="val 50000"/>
            </a:avLst>
          </a:prstGeom>
          <a:noFill/>
          <a:ln w="9525">
            <a:solidFill>
              <a:schemeClr val="hlink"/>
            </a:solidFill>
            <a:round/>
            <a:headEnd/>
            <a:tailEnd/>
          </a:ln>
        </p:spPr>
        <p:txBody>
          <a:bodyPr wrap="none" anchor="ctr"/>
          <a:lstStyle/>
          <a:p>
            <a:endParaRPr lang="zh-TW" altLang="en-US"/>
          </a:p>
        </p:txBody>
      </p:sp>
      <p:graphicFrame>
        <p:nvGraphicFramePr>
          <p:cNvPr id="57347" name="Object 16"/>
          <p:cNvGraphicFramePr>
            <a:graphicFrameLocks noChangeAspect="1"/>
          </p:cNvGraphicFramePr>
          <p:nvPr>
            <p:ph sz="quarter" idx="2"/>
          </p:nvPr>
        </p:nvGraphicFramePr>
        <p:xfrm>
          <a:off x="4067175" y="5589588"/>
          <a:ext cx="3816350" cy="873125"/>
        </p:xfrm>
        <a:graphic>
          <a:graphicData uri="http://schemas.openxmlformats.org/presentationml/2006/ole">
            <p:oleObj spid="_x0000_s117763" name="Equation" r:id="rId5" imgW="2158920" imgH="495000" progId="Equation.DSMT4">
              <p:embed/>
            </p:oleObj>
          </a:graphicData>
        </a:graphic>
      </p:graphicFrame>
      <p:pic>
        <p:nvPicPr>
          <p:cNvPr id="57357" name="Picture 18"/>
          <p:cNvPicPr>
            <a:picLocks noChangeAspect="1" noChangeArrowheads="1"/>
          </p:cNvPicPr>
          <p:nvPr/>
        </p:nvPicPr>
        <p:blipFill>
          <a:blip r:embed="rId6" cstate="print"/>
          <a:srcRect/>
          <a:stretch>
            <a:fillRect/>
          </a:stretch>
        </p:blipFill>
        <p:spPr bwMode="auto">
          <a:xfrm>
            <a:off x="1189038" y="1844675"/>
            <a:ext cx="6983412" cy="10620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投影片編號版面配置區 7"/>
          <p:cNvSpPr>
            <a:spLocks noGrp="1"/>
          </p:cNvSpPr>
          <p:nvPr>
            <p:ph type="sldNum" sz="quarter" idx="12"/>
          </p:nvPr>
        </p:nvSpPr>
        <p:spPr/>
        <p:txBody>
          <a:bodyPr/>
          <a:lstStyle/>
          <a:p>
            <a:fld id="{31A34377-C27C-4BF1-8443-AFA01B4C0F8E}" type="slidenum">
              <a:rPr lang="en-US" altLang="zh-TW"/>
              <a:pPr/>
              <a:t>109</a:t>
            </a:fld>
            <a:endParaRPr lang="en-US" altLang="zh-TW"/>
          </a:p>
        </p:txBody>
      </p:sp>
      <p:graphicFrame>
        <p:nvGraphicFramePr>
          <p:cNvPr id="225282" name="Object 2"/>
          <p:cNvGraphicFramePr>
            <a:graphicFrameLocks noChangeAspect="1"/>
          </p:cNvGraphicFramePr>
          <p:nvPr>
            <p:ph sz="quarter" idx="2"/>
          </p:nvPr>
        </p:nvGraphicFramePr>
        <p:xfrm>
          <a:off x="1241425" y="2211388"/>
          <a:ext cx="6040438" cy="423862"/>
        </p:xfrm>
        <a:graphic>
          <a:graphicData uri="http://schemas.openxmlformats.org/presentationml/2006/ole">
            <p:oleObj spid="_x0000_s124930" name="Equation" r:id="rId3" imgW="2895480" imgH="203040" progId="Equation.DSMT4">
              <p:embed/>
            </p:oleObj>
          </a:graphicData>
        </a:graphic>
      </p:graphicFrame>
      <p:graphicFrame>
        <p:nvGraphicFramePr>
          <p:cNvPr id="225283" name="Rectangle 3"/>
          <p:cNvGraphicFramePr>
            <a:graphicFrameLocks/>
          </p:cNvGraphicFramePr>
          <p:nvPr/>
        </p:nvGraphicFramePr>
        <p:xfrm>
          <a:off x="1524000" y="1397000"/>
          <a:ext cx="6096000" cy="4064000"/>
        </p:xfrm>
        <a:graphic>
          <a:graphicData uri="http://schemas.openxmlformats.org/presentationml/2006/ole">
            <p:oleObj spid="_x0000_s124931" name="Equation" r:id="rId4" imgW="0" imgH="0" progId="Equation.DSMT4">
              <p:embed/>
            </p:oleObj>
          </a:graphicData>
        </a:graphic>
      </p:graphicFrame>
      <p:graphicFrame>
        <p:nvGraphicFramePr>
          <p:cNvPr id="225284" name="Object 4"/>
          <p:cNvGraphicFramePr>
            <a:graphicFrameLocks noChangeAspect="1"/>
          </p:cNvGraphicFramePr>
          <p:nvPr>
            <p:ph sz="quarter" idx="3"/>
          </p:nvPr>
        </p:nvGraphicFramePr>
        <p:xfrm>
          <a:off x="1285875" y="2860675"/>
          <a:ext cx="5173663" cy="422275"/>
        </p:xfrm>
        <a:graphic>
          <a:graphicData uri="http://schemas.openxmlformats.org/presentationml/2006/ole">
            <p:oleObj spid="_x0000_s124932" name="Equation" r:id="rId5" imgW="2489040" imgH="203040" progId="Equation.DSMT4">
              <p:embed/>
            </p:oleObj>
          </a:graphicData>
        </a:graphic>
      </p:graphicFrame>
      <p:graphicFrame>
        <p:nvGraphicFramePr>
          <p:cNvPr id="225285" name="Object 5"/>
          <p:cNvGraphicFramePr>
            <a:graphicFrameLocks noChangeAspect="1"/>
          </p:cNvGraphicFramePr>
          <p:nvPr/>
        </p:nvGraphicFramePr>
        <p:xfrm>
          <a:off x="1258888" y="3500438"/>
          <a:ext cx="7085012" cy="587375"/>
        </p:xfrm>
        <a:graphic>
          <a:graphicData uri="http://schemas.openxmlformats.org/presentationml/2006/ole">
            <p:oleObj spid="_x0000_s124933" name="Equation" r:id="rId6" imgW="2755800" imgH="228600" progId="Equation.DSMT4">
              <p:embed/>
            </p:oleObj>
          </a:graphicData>
        </a:graphic>
      </p:graphicFrame>
      <p:graphicFrame>
        <p:nvGraphicFramePr>
          <p:cNvPr id="225286" name="Object 6"/>
          <p:cNvGraphicFramePr>
            <a:graphicFrameLocks noChangeAspect="1"/>
          </p:cNvGraphicFramePr>
          <p:nvPr/>
        </p:nvGraphicFramePr>
        <p:xfrm>
          <a:off x="1285875" y="4403725"/>
          <a:ext cx="7380288" cy="655638"/>
        </p:xfrm>
        <a:graphic>
          <a:graphicData uri="http://schemas.openxmlformats.org/presentationml/2006/ole">
            <p:oleObj spid="_x0000_s124934" name="Equation" r:id="rId7" imgW="3352680" imgH="279360" progId="Equation.DSMT4">
              <p:embed/>
            </p:oleObj>
          </a:graphicData>
        </a:graphic>
      </p:graphicFrame>
      <p:graphicFrame>
        <p:nvGraphicFramePr>
          <p:cNvPr id="225287" name="Object 7"/>
          <p:cNvGraphicFramePr>
            <a:graphicFrameLocks noChangeAspect="1"/>
          </p:cNvGraphicFramePr>
          <p:nvPr/>
        </p:nvGraphicFramePr>
        <p:xfrm>
          <a:off x="1835150" y="3789363"/>
          <a:ext cx="914400" cy="198437"/>
        </p:xfrm>
        <a:graphic>
          <a:graphicData uri="http://schemas.openxmlformats.org/presentationml/2006/ole">
            <p:oleObj spid="_x0000_s124935" name="Equation" r:id="rId8" imgW="914400" imgH="198720" progId="Equation.DSMT4">
              <p:embed/>
            </p:oleObj>
          </a:graphicData>
        </a:graphic>
      </p:graphicFrame>
      <p:graphicFrame>
        <p:nvGraphicFramePr>
          <p:cNvPr id="225288" name="Object 8"/>
          <p:cNvGraphicFramePr>
            <a:graphicFrameLocks noChangeAspect="1"/>
          </p:cNvGraphicFramePr>
          <p:nvPr/>
        </p:nvGraphicFramePr>
        <p:xfrm>
          <a:off x="1285875" y="5157788"/>
          <a:ext cx="6294438" cy="587375"/>
        </p:xfrm>
        <a:graphic>
          <a:graphicData uri="http://schemas.openxmlformats.org/presentationml/2006/ole">
            <p:oleObj spid="_x0000_s124936" name="Equation" r:id="rId9" imgW="2450880" imgH="228600" progId="Equation.DSMT4">
              <p:embed/>
            </p:oleObj>
          </a:graphicData>
        </a:graphic>
      </p:graphicFrame>
      <p:sp>
        <p:nvSpPr>
          <p:cNvPr id="225289" name="Rectangle 9"/>
          <p:cNvSpPr>
            <a:spLocks noGrp="1" noChangeArrowheads="1"/>
          </p:cNvSpPr>
          <p:nvPr>
            <p:ph type="title"/>
          </p:nvPr>
        </p:nvSpPr>
        <p:spPr>
          <a:xfrm>
            <a:off x="1150938" y="765175"/>
            <a:ext cx="7381875" cy="911225"/>
          </a:xfrm>
          <a:noFill/>
          <a:ln/>
        </p:spPr>
        <p:txBody>
          <a:bodyPr/>
          <a:lstStyle/>
          <a:p>
            <a:r>
              <a:rPr lang="en-US" altLang="zh-TW" sz="2800"/>
              <a:t>5.1 Frequency Response of LTI Systems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投影片編號版面配置區 5"/>
          <p:cNvSpPr>
            <a:spLocks noGrp="1"/>
          </p:cNvSpPr>
          <p:nvPr>
            <p:ph type="sldNum" sz="quarter" idx="12"/>
          </p:nvPr>
        </p:nvSpPr>
        <p:spPr>
          <a:noFill/>
        </p:spPr>
        <p:txBody>
          <a:bodyPr/>
          <a:lstStyle/>
          <a:p>
            <a:fld id="{949DCE89-5A67-4A26-8CB9-8F3B0F07DB7C}" type="slidenum">
              <a:rPr lang="zh-TW" altLang="en-US" smtClean="0">
                <a:ea typeface="新細明體" charset="-120"/>
              </a:rPr>
              <a:pPr/>
              <a:t>11</a:t>
            </a:fld>
            <a:endParaRPr lang="en-US" altLang="zh-TW" smtClean="0">
              <a:ea typeface="新細明體" charset="-120"/>
            </a:endParaRPr>
          </a:p>
        </p:txBody>
      </p:sp>
      <p:sp>
        <p:nvSpPr>
          <p:cNvPr id="48132" name="Rectangle 2"/>
          <p:cNvSpPr>
            <a:spLocks noGrp="1" noChangeArrowheads="1"/>
          </p:cNvSpPr>
          <p:nvPr>
            <p:ph type="title"/>
          </p:nvPr>
        </p:nvSpPr>
        <p:spPr>
          <a:xfrm>
            <a:off x="539750" y="476250"/>
            <a:ext cx="8229600" cy="1139825"/>
          </a:xfrm>
        </p:spPr>
        <p:txBody>
          <a:bodyPr/>
          <a:lstStyle/>
          <a:p>
            <a:pPr algn="ctr" eaLnBrk="1" hangingPunct="1"/>
            <a:r>
              <a:rPr lang="pt-BR" altLang="zh-TW" b="1" dirty="0" smtClean="0"/>
              <a:t>Inverse matrix</a:t>
            </a:r>
            <a:endParaRPr lang="zh-TW" altLang="en-US" b="1" dirty="0" smtClean="0"/>
          </a:p>
        </p:txBody>
      </p:sp>
      <p:sp>
        <p:nvSpPr>
          <p:cNvPr id="48133"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graphicFrame>
        <p:nvGraphicFramePr>
          <p:cNvPr id="48130" name="Object 4"/>
          <p:cNvGraphicFramePr>
            <a:graphicFrameLocks noChangeAspect="1"/>
          </p:cNvGraphicFramePr>
          <p:nvPr/>
        </p:nvGraphicFramePr>
        <p:xfrm>
          <a:off x="1200150" y="1682650"/>
          <a:ext cx="6972300" cy="4338638"/>
        </p:xfrm>
        <a:graphic>
          <a:graphicData uri="http://schemas.openxmlformats.org/presentationml/2006/ole">
            <p:oleObj spid="_x0000_s9218" name="Equation" r:id="rId3" imgW="3047760" imgH="1930320" progId="Equation.DSMT4">
              <p:embed/>
            </p:oleObj>
          </a:graphicData>
        </a:graphic>
      </p:graphicFrame>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投影片編號版面配置區 6"/>
          <p:cNvSpPr>
            <a:spLocks noGrp="1"/>
          </p:cNvSpPr>
          <p:nvPr>
            <p:ph type="sldNum" sz="quarter" idx="12"/>
          </p:nvPr>
        </p:nvSpPr>
        <p:spPr/>
        <p:txBody>
          <a:bodyPr/>
          <a:lstStyle/>
          <a:p>
            <a:fld id="{F9C0810C-04E4-4DEF-9795-28247FD805AB}" type="slidenum">
              <a:rPr lang="en-US" altLang="zh-TW"/>
              <a:pPr/>
              <a:t>110</a:t>
            </a:fld>
            <a:endParaRPr lang="en-US" altLang="zh-TW"/>
          </a:p>
        </p:txBody>
      </p:sp>
      <p:sp>
        <p:nvSpPr>
          <p:cNvPr id="35860" name="Rectangle 20"/>
          <p:cNvSpPr>
            <a:spLocks noGrp="1" noChangeArrowheads="1"/>
          </p:cNvSpPr>
          <p:nvPr>
            <p:ph type="title"/>
          </p:nvPr>
        </p:nvSpPr>
        <p:spPr>
          <a:xfrm>
            <a:off x="1150938" y="981075"/>
            <a:ext cx="6589712" cy="695325"/>
          </a:xfrm>
        </p:spPr>
        <p:txBody>
          <a:bodyPr/>
          <a:lstStyle/>
          <a:p>
            <a:r>
              <a:rPr lang="en-US" altLang="zh-TW" sz="2800"/>
              <a:t>Frequency-selective filters</a:t>
            </a:r>
          </a:p>
        </p:txBody>
      </p:sp>
      <p:sp>
        <p:nvSpPr>
          <p:cNvPr id="35861" name="Rectangle 21"/>
          <p:cNvSpPr>
            <a:spLocks noGrp="1" noChangeArrowheads="1"/>
          </p:cNvSpPr>
          <p:nvPr>
            <p:ph type="body" sz="half" idx="1"/>
          </p:nvPr>
        </p:nvSpPr>
        <p:spPr>
          <a:xfrm>
            <a:off x="684213" y="2420938"/>
            <a:ext cx="2519362" cy="576262"/>
          </a:xfrm>
        </p:spPr>
        <p:txBody>
          <a:bodyPr/>
          <a:lstStyle/>
          <a:p>
            <a:pPr marL="0" indent="0">
              <a:lnSpc>
                <a:spcPct val="90000"/>
              </a:lnSpc>
            </a:pPr>
            <a:r>
              <a:rPr lang="en-US" altLang="zh-TW"/>
              <a:t>Ideal </a:t>
            </a:r>
            <a:r>
              <a:rPr lang="en-US" altLang="zh-TW">
                <a:solidFill>
                  <a:srgbClr val="0000FF"/>
                </a:solidFill>
              </a:rPr>
              <a:t>lowpass</a:t>
            </a:r>
            <a:r>
              <a:rPr lang="en-US" altLang="zh-TW"/>
              <a:t> : </a:t>
            </a:r>
          </a:p>
          <a:p>
            <a:pPr marL="0" indent="0">
              <a:lnSpc>
                <a:spcPct val="90000"/>
              </a:lnSpc>
            </a:pPr>
            <a:endParaRPr lang="en-US" altLang="zh-TW"/>
          </a:p>
        </p:txBody>
      </p:sp>
      <p:sp>
        <p:nvSpPr>
          <p:cNvPr id="35862" name="Rectangle 22"/>
          <p:cNvSpPr>
            <a:spLocks noGrp="1" noChangeArrowheads="1"/>
          </p:cNvSpPr>
          <p:nvPr>
            <p:ph type="body" sz="half" idx="2"/>
          </p:nvPr>
        </p:nvSpPr>
        <p:spPr>
          <a:xfrm>
            <a:off x="755650" y="4284663"/>
            <a:ext cx="2592388" cy="504825"/>
          </a:xfrm>
        </p:spPr>
        <p:txBody>
          <a:bodyPr/>
          <a:lstStyle/>
          <a:p>
            <a:pPr marL="0" indent="0">
              <a:lnSpc>
                <a:spcPct val="90000"/>
              </a:lnSpc>
            </a:pPr>
            <a:r>
              <a:rPr lang="en-US" altLang="zh-TW"/>
              <a:t>Ideal </a:t>
            </a:r>
            <a:r>
              <a:rPr lang="en-US" altLang="zh-TW">
                <a:solidFill>
                  <a:srgbClr val="0000FF"/>
                </a:solidFill>
              </a:rPr>
              <a:t>highpass</a:t>
            </a:r>
            <a:r>
              <a:rPr lang="en-US" altLang="zh-TW"/>
              <a:t>:</a:t>
            </a:r>
          </a:p>
          <a:p>
            <a:pPr marL="0" indent="0">
              <a:lnSpc>
                <a:spcPct val="90000"/>
              </a:lnSpc>
            </a:pPr>
            <a:endParaRPr lang="en-US" altLang="zh-TW"/>
          </a:p>
        </p:txBody>
      </p:sp>
      <p:pic>
        <p:nvPicPr>
          <p:cNvPr id="35844" name="Picture 4"/>
          <p:cNvPicPr>
            <a:picLocks noGrp="1" noChangeAspect="1" noChangeArrowheads="1"/>
          </p:cNvPicPr>
          <p:nvPr>
            <p:ph sz="half" idx="4294967295"/>
          </p:nvPr>
        </p:nvPicPr>
        <p:blipFill>
          <a:blip r:embed="rId3" cstate="print"/>
          <a:srcRect/>
          <a:stretch>
            <a:fillRect/>
          </a:stretch>
        </p:blipFill>
        <p:spPr>
          <a:xfrm>
            <a:off x="5076825" y="1989138"/>
            <a:ext cx="3671888" cy="2200275"/>
          </a:xfrm>
          <a:noFill/>
          <a:ln/>
        </p:spPr>
      </p:pic>
      <p:pic>
        <p:nvPicPr>
          <p:cNvPr id="35847" name="Picture 7"/>
          <p:cNvPicPr>
            <a:picLocks noGrp="1" noChangeAspect="1" noChangeArrowheads="1"/>
          </p:cNvPicPr>
          <p:nvPr>
            <p:ph sz="quarter" idx="4294967295"/>
          </p:nvPr>
        </p:nvPicPr>
        <p:blipFill>
          <a:blip r:embed="rId4" cstate="print"/>
          <a:srcRect/>
          <a:stretch>
            <a:fillRect/>
          </a:stretch>
        </p:blipFill>
        <p:spPr>
          <a:xfrm>
            <a:off x="5003800" y="4365625"/>
            <a:ext cx="3924300" cy="2019300"/>
          </a:xfrm>
          <a:noFill/>
          <a:ln/>
        </p:spPr>
      </p:pic>
      <p:graphicFrame>
        <p:nvGraphicFramePr>
          <p:cNvPr id="35863" name="Object 23"/>
          <p:cNvGraphicFramePr>
            <a:graphicFrameLocks noChangeAspect="1"/>
          </p:cNvGraphicFramePr>
          <p:nvPr/>
        </p:nvGraphicFramePr>
        <p:xfrm>
          <a:off x="684213" y="2349500"/>
          <a:ext cx="152400" cy="215900"/>
        </p:xfrm>
        <a:graphic>
          <a:graphicData uri="http://schemas.openxmlformats.org/presentationml/2006/ole">
            <p:oleObj spid="_x0000_s125954" name="Equation" r:id="rId5" imgW="152280" imgH="215640" progId="Equation.DSMT4">
              <p:embed/>
            </p:oleObj>
          </a:graphicData>
        </a:graphic>
      </p:graphicFrame>
      <p:graphicFrame>
        <p:nvGraphicFramePr>
          <p:cNvPr id="35864" name="Object 24"/>
          <p:cNvGraphicFramePr>
            <a:graphicFrameLocks noChangeAspect="1"/>
          </p:cNvGraphicFramePr>
          <p:nvPr/>
        </p:nvGraphicFramePr>
        <p:xfrm>
          <a:off x="1150938" y="2882900"/>
          <a:ext cx="2655887" cy="1298575"/>
        </p:xfrm>
        <a:graphic>
          <a:graphicData uri="http://schemas.openxmlformats.org/presentationml/2006/ole">
            <p:oleObj spid="_x0000_s125955" name="Equation" r:id="rId6" imgW="1295280" imgH="634680" progId="Equation.DSMT4">
              <p:embed/>
            </p:oleObj>
          </a:graphicData>
        </a:graphic>
      </p:graphicFrame>
      <p:graphicFrame>
        <p:nvGraphicFramePr>
          <p:cNvPr id="35865" name="Object 25"/>
          <p:cNvGraphicFramePr>
            <a:graphicFrameLocks noChangeAspect="1"/>
          </p:cNvGraphicFramePr>
          <p:nvPr/>
        </p:nvGraphicFramePr>
        <p:xfrm>
          <a:off x="1116013" y="4689475"/>
          <a:ext cx="2870200" cy="1768475"/>
        </p:xfrm>
        <a:graphic>
          <a:graphicData uri="http://schemas.openxmlformats.org/presentationml/2006/ole">
            <p:oleObj spid="_x0000_s125956" name="Equation" r:id="rId7" imgW="1460160" imgH="901440" progId="Equation.DSMT4">
              <p:embed/>
            </p:oleObj>
          </a:graphicData>
        </a:graphic>
      </p:graphicFrame>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投影片編號版面配置區 7"/>
          <p:cNvSpPr>
            <a:spLocks noGrp="1"/>
          </p:cNvSpPr>
          <p:nvPr>
            <p:ph type="sldNum" sz="quarter" idx="12"/>
          </p:nvPr>
        </p:nvSpPr>
        <p:spPr/>
        <p:txBody>
          <a:bodyPr/>
          <a:lstStyle/>
          <a:p>
            <a:fld id="{69557F80-BCAC-4120-9389-56BFA882B88A}" type="slidenum">
              <a:rPr lang="en-US" altLang="zh-TW"/>
              <a:pPr/>
              <a:t>111</a:t>
            </a:fld>
            <a:endParaRPr lang="en-US" altLang="zh-TW"/>
          </a:p>
        </p:txBody>
      </p:sp>
      <p:sp>
        <p:nvSpPr>
          <p:cNvPr id="58376" name="Rectangle 8"/>
          <p:cNvSpPr>
            <a:spLocks noGrp="1" noChangeArrowheads="1"/>
          </p:cNvSpPr>
          <p:nvPr>
            <p:ph type="title"/>
          </p:nvPr>
        </p:nvSpPr>
        <p:spPr/>
        <p:txBody>
          <a:bodyPr/>
          <a:lstStyle/>
          <a:p>
            <a:r>
              <a:rPr lang="en-US" altLang="zh-TW" sz="2800" b="1"/>
              <a:t>Phase delay</a:t>
            </a:r>
            <a:endParaRPr lang="en-US" altLang="zh-TW" sz="2800"/>
          </a:p>
        </p:txBody>
      </p:sp>
      <p:pic>
        <p:nvPicPr>
          <p:cNvPr id="58375" name="Picture 7"/>
          <p:cNvPicPr>
            <a:picLocks noGrp="1" noChangeAspect="1" noChangeArrowheads="1"/>
          </p:cNvPicPr>
          <p:nvPr>
            <p:ph sz="quarter" idx="2"/>
          </p:nvPr>
        </p:nvPicPr>
        <p:blipFill>
          <a:blip r:embed="rId3" cstate="print"/>
          <a:srcRect/>
          <a:stretch>
            <a:fillRect/>
          </a:stretch>
        </p:blipFill>
        <p:spPr>
          <a:xfrm>
            <a:off x="1404938" y="2757488"/>
            <a:ext cx="5903912" cy="2184400"/>
          </a:xfrm>
          <a:noFill/>
          <a:ln/>
        </p:spPr>
      </p:pic>
      <p:graphicFrame>
        <p:nvGraphicFramePr>
          <p:cNvPr id="58381" name="Object 13"/>
          <p:cNvGraphicFramePr>
            <a:graphicFrameLocks noChangeAspect="1"/>
          </p:cNvGraphicFramePr>
          <p:nvPr/>
        </p:nvGraphicFramePr>
        <p:xfrm>
          <a:off x="971550" y="1989138"/>
          <a:ext cx="5256213" cy="554037"/>
        </p:xfrm>
        <a:graphic>
          <a:graphicData uri="http://schemas.openxmlformats.org/presentationml/2006/ole">
            <p:oleObj spid="_x0000_s126978" name="Equation" r:id="rId4" imgW="2286000" imgH="241200" progId="Equation.DSMT4">
              <p:embed/>
            </p:oleObj>
          </a:graphicData>
        </a:graphic>
      </p:graphicFrame>
      <p:graphicFrame>
        <p:nvGraphicFramePr>
          <p:cNvPr id="58383" name="Object 15"/>
          <p:cNvGraphicFramePr>
            <a:graphicFrameLocks noChangeAspect="1"/>
          </p:cNvGraphicFramePr>
          <p:nvPr/>
        </p:nvGraphicFramePr>
        <p:xfrm>
          <a:off x="971550" y="2565400"/>
          <a:ext cx="5697538" cy="590550"/>
        </p:xfrm>
        <a:graphic>
          <a:graphicData uri="http://schemas.openxmlformats.org/presentationml/2006/ole">
            <p:oleObj spid="_x0000_s126979" name="Equation" r:id="rId5" imgW="2692080" imgH="279360" progId="Equation.DSMT4">
              <p:embed/>
            </p:oleObj>
          </a:graphicData>
        </a:graphic>
      </p:graphicFrame>
      <p:graphicFrame>
        <p:nvGraphicFramePr>
          <p:cNvPr id="58385" name="Object 17"/>
          <p:cNvGraphicFramePr>
            <a:graphicFrameLocks noChangeAspect="1"/>
          </p:cNvGraphicFramePr>
          <p:nvPr>
            <p:ph sz="quarter" idx="3"/>
          </p:nvPr>
        </p:nvGraphicFramePr>
        <p:xfrm>
          <a:off x="4906963" y="4900613"/>
          <a:ext cx="3336925" cy="1552575"/>
        </p:xfrm>
        <a:graphic>
          <a:graphicData uri="http://schemas.openxmlformats.org/presentationml/2006/ole">
            <p:oleObj spid="_x0000_s126980" name="Equation" r:id="rId6" imgW="2019240" imgH="939600" progId="Equation.DSMT4">
              <p:embed/>
            </p:oleObj>
          </a:graphicData>
        </a:graphic>
      </p:graphicFrame>
      <p:sp>
        <p:nvSpPr>
          <p:cNvPr id="58386" name="Text Box 18"/>
          <p:cNvSpPr txBox="1">
            <a:spLocks noChangeArrowheads="1"/>
          </p:cNvSpPr>
          <p:nvPr/>
        </p:nvSpPr>
        <p:spPr bwMode="auto">
          <a:xfrm>
            <a:off x="4716463" y="4652963"/>
            <a:ext cx="2952750" cy="366712"/>
          </a:xfrm>
          <a:prstGeom prst="rect">
            <a:avLst/>
          </a:prstGeom>
          <a:noFill/>
          <a:ln w="9525">
            <a:noFill/>
            <a:miter lim="800000"/>
            <a:headEnd/>
            <a:tailEnd/>
          </a:ln>
          <a:effectLst/>
        </p:spPr>
        <p:txBody>
          <a:bodyPr>
            <a:spAutoFit/>
          </a:bodyPr>
          <a:lstStyle/>
          <a:p>
            <a:pPr>
              <a:spcBef>
                <a:spcPct val="50000"/>
              </a:spcBef>
            </a:pPr>
            <a:r>
              <a:rPr lang="en-US" altLang="zh-TW">
                <a:latin typeface="Times New Roman" pitchFamily="18" charset="0"/>
              </a:rPr>
              <a:t>Ex. </a:t>
            </a:r>
            <a:r>
              <a:rPr lang="en-US" altLang="zh-TW">
                <a:solidFill>
                  <a:srgbClr val="0000FF"/>
                </a:solidFill>
                <a:latin typeface="Times New Roman" pitchFamily="18" charset="0"/>
              </a:rPr>
              <a:t>Delayed LPF</a:t>
            </a:r>
          </a:p>
        </p:txBody>
      </p:sp>
      <p:sp>
        <p:nvSpPr>
          <p:cNvPr id="58377" name="Rectangle 9"/>
          <p:cNvSpPr>
            <a:spLocks noGrp="1" noChangeArrowheads="1"/>
          </p:cNvSpPr>
          <p:nvPr>
            <p:ph type="body" sz="half" idx="1"/>
          </p:nvPr>
        </p:nvSpPr>
        <p:spPr>
          <a:xfrm>
            <a:off x="1258888" y="4868863"/>
            <a:ext cx="3241104" cy="1439862"/>
          </a:xfrm>
        </p:spPr>
        <p:txBody>
          <a:bodyPr>
            <a:normAutofit fontScale="92500"/>
          </a:bodyPr>
          <a:lstStyle/>
          <a:p>
            <a:pPr marL="176213" indent="-176213">
              <a:lnSpc>
                <a:spcPct val="80000"/>
              </a:lnSpc>
              <a:buFont typeface="Wingdings" pitchFamily="2" charset="2"/>
              <a:buChar char="n"/>
            </a:pPr>
            <a:r>
              <a:rPr lang="en-US" altLang="zh-TW" sz="1800" dirty="0">
                <a:latin typeface="Times New Roman" pitchFamily="18" charset="0"/>
              </a:rPr>
              <a:t>Time delay </a:t>
            </a:r>
            <a:r>
              <a:rPr lang="en-US" altLang="zh-TW" sz="1800" dirty="0">
                <a:latin typeface="Times New Roman" pitchFamily="18" charset="0"/>
                <a:sym typeface="Wingdings" pitchFamily="2" charset="2"/>
              </a:rPr>
              <a:t> Linear phase shift</a:t>
            </a:r>
            <a:endParaRPr lang="en-US" altLang="zh-TW" sz="1800" dirty="0">
              <a:latin typeface="Times New Roman" pitchFamily="18" charset="0"/>
            </a:endParaRPr>
          </a:p>
          <a:p>
            <a:pPr marL="176213" indent="-176213">
              <a:lnSpc>
                <a:spcPct val="80000"/>
              </a:lnSpc>
              <a:buFont typeface="Wingdings" pitchFamily="2" charset="2"/>
              <a:buChar char="n"/>
            </a:pPr>
            <a:r>
              <a:rPr lang="en-US" altLang="zh-TW" sz="1800" dirty="0">
                <a:latin typeface="Times New Roman" pitchFamily="18" charset="0"/>
              </a:rPr>
              <a:t>The output is a </a:t>
            </a:r>
            <a:r>
              <a:rPr lang="en-US" altLang="zh-TW" sz="1800" dirty="0">
                <a:solidFill>
                  <a:schemeClr val="hlink"/>
                </a:solidFill>
                <a:latin typeface="Times New Roman" pitchFamily="18" charset="0"/>
              </a:rPr>
              <a:t>delayed</a:t>
            </a:r>
            <a:r>
              <a:rPr lang="en-US" altLang="zh-TW" sz="1800" dirty="0">
                <a:latin typeface="Times New Roman" pitchFamily="18" charset="0"/>
              </a:rPr>
              <a:t> version of the input. (There is no waveform distortion.) </a:t>
            </a:r>
            <a:r>
              <a:rPr lang="en-US" altLang="zh-TW" sz="1800" dirty="0">
                <a:latin typeface="Times New Roman" pitchFamily="18" charset="0"/>
                <a:sym typeface="Wingdings" pitchFamily="2" charset="2"/>
              </a:rPr>
              <a:t> mild form of </a:t>
            </a:r>
            <a:r>
              <a:rPr lang="en-US" altLang="zh-TW" sz="1800" dirty="0">
                <a:solidFill>
                  <a:srgbClr val="3366FF"/>
                </a:solidFill>
                <a:latin typeface="Times New Roman" pitchFamily="18" charset="0"/>
                <a:sym typeface="Wingdings" pitchFamily="2" charset="2"/>
              </a:rPr>
              <a:t>phase distortion, </a:t>
            </a:r>
            <a:r>
              <a:rPr lang="en-US" altLang="zh-TW" sz="1800" dirty="0">
                <a:latin typeface="Times New Roman" pitchFamily="18" charset="0"/>
                <a:sym typeface="Wingdings" pitchFamily="2" charset="2"/>
              </a:rPr>
              <a:t>usually acceptable.</a:t>
            </a:r>
            <a:endParaRPr lang="en-US" altLang="zh-TW" sz="1800" dirty="0">
              <a:latin typeface="Times New Roman" pitchFamily="18" charset="0"/>
            </a:endParaRPr>
          </a:p>
          <a:p>
            <a:pPr marL="176213" indent="-176213">
              <a:lnSpc>
                <a:spcPct val="80000"/>
              </a:lnSpc>
            </a:pPr>
            <a:endParaRPr lang="en-US" altLang="zh-TW" sz="1800" dirty="0">
              <a:latin typeface="Times New Roman" pitchFamily="18" charset="0"/>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投影片編號版面配置區 6"/>
          <p:cNvSpPr>
            <a:spLocks noGrp="1"/>
          </p:cNvSpPr>
          <p:nvPr>
            <p:ph type="sldNum" sz="quarter" idx="12"/>
          </p:nvPr>
        </p:nvSpPr>
        <p:spPr/>
        <p:txBody>
          <a:bodyPr/>
          <a:lstStyle/>
          <a:p>
            <a:fld id="{DECC5D77-2A54-454E-8425-7DC93EB778AD}" type="slidenum">
              <a:rPr lang="en-US" altLang="zh-TW"/>
              <a:pPr/>
              <a:t>112</a:t>
            </a:fld>
            <a:endParaRPr lang="en-US" altLang="zh-TW"/>
          </a:p>
        </p:txBody>
      </p:sp>
      <p:sp>
        <p:nvSpPr>
          <p:cNvPr id="66562" name="Rectangle 2"/>
          <p:cNvSpPr>
            <a:spLocks noGrp="1" noChangeArrowheads="1"/>
          </p:cNvSpPr>
          <p:nvPr>
            <p:ph type="title"/>
          </p:nvPr>
        </p:nvSpPr>
        <p:spPr>
          <a:xfrm>
            <a:off x="1150938" y="638690"/>
            <a:ext cx="7793037" cy="1037710"/>
          </a:xfrm>
        </p:spPr>
        <p:txBody>
          <a:bodyPr/>
          <a:lstStyle/>
          <a:p>
            <a:r>
              <a:rPr lang="en-US" altLang="zh-TW" sz="2400"/>
              <a:t/>
            </a:r>
            <a:br>
              <a:rPr lang="en-US" altLang="zh-TW" sz="2400"/>
            </a:br>
            <a:r>
              <a:rPr lang="en-US" altLang="zh-TW" sz="2800" b="1"/>
              <a:t>Group delay:</a:t>
            </a:r>
          </a:p>
        </p:txBody>
      </p:sp>
      <p:sp>
        <p:nvSpPr>
          <p:cNvPr id="66563" name="Rectangle 3"/>
          <p:cNvSpPr>
            <a:spLocks noGrp="1" noChangeArrowheads="1"/>
          </p:cNvSpPr>
          <p:nvPr>
            <p:ph type="body" sz="half" idx="1"/>
          </p:nvPr>
        </p:nvSpPr>
        <p:spPr>
          <a:xfrm>
            <a:off x="1116013" y="2798930"/>
            <a:ext cx="7488237" cy="865188"/>
          </a:xfrm>
        </p:spPr>
        <p:txBody>
          <a:bodyPr/>
          <a:lstStyle/>
          <a:p>
            <a:pPr marL="0" indent="0">
              <a:lnSpc>
                <a:spcPct val="90000"/>
              </a:lnSpc>
            </a:pPr>
            <a:r>
              <a:rPr lang="en-US" altLang="zh-TW" sz="2000" dirty="0">
                <a:sym typeface="Wingdings" pitchFamily="2" charset="2"/>
              </a:rPr>
              <a:t>where </a:t>
            </a:r>
            <a:r>
              <a:rPr lang="en-US" altLang="zh-TW" sz="2000" dirty="0" err="1">
                <a:solidFill>
                  <a:srgbClr val="0000FF"/>
                </a:solidFill>
                <a:sym typeface="Wingdings" pitchFamily="2" charset="2"/>
              </a:rPr>
              <a:t>arg</a:t>
            </a:r>
            <a:r>
              <a:rPr lang="en-US" altLang="zh-TW" sz="2000" dirty="0">
                <a:sym typeface="Wingdings" pitchFamily="2" charset="2"/>
              </a:rPr>
              <a:t> is the unwrapped phase angle (continuous function).</a:t>
            </a:r>
          </a:p>
          <a:p>
            <a:pPr marL="0" indent="0">
              <a:lnSpc>
                <a:spcPct val="90000"/>
              </a:lnSpc>
            </a:pPr>
            <a:r>
              <a:rPr lang="en-US" altLang="zh-TW" sz="2000" dirty="0">
                <a:sym typeface="Wingdings" pitchFamily="2" charset="2"/>
              </a:rPr>
              <a:t> </a:t>
            </a:r>
            <a:r>
              <a:rPr lang="en-US" altLang="zh-TW" sz="2000" dirty="0">
                <a:latin typeface="Times New Roman" pitchFamily="18" charset="0"/>
              </a:rPr>
              <a:t>A measure of the </a:t>
            </a:r>
            <a:r>
              <a:rPr lang="en-US" altLang="zh-TW" sz="2000" dirty="0">
                <a:solidFill>
                  <a:schemeClr val="hlink"/>
                </a:solidFill>
                <a:latin typeface="Times New Roman" pitchFamily="18" charset="0"/>
              </a:rPr>
              <a:t>linearity</a:t>
            </a:r>
            <a:r>
              <a:rPr lang="en-US" altLang="zh-TW" sz="2000" dirty="0">
                <a:latin typeface="Times New Roman" pitchFamily="18" charset="0"/>
              </a:rPr>
              <a:t> of the phase.  </a:t>
            </a:r>
          </a:p>
        </p:txBody>
      </p:sp>
      <p:graphicFrame>
        <p:nvGraphicFramePr>
          <p:cNvPr id="66564" name="Object 4"/>
          <p:cNvGraphicFramePr>
            <a:graphicFrameLocks noChangeAspect="1"/>
          </p:cNvGraphicFramePr>
          <p:nvPr>
            <p:ph sz="quarter" idx="4294967295"/>
          </p:nvPr>
        </p:nvGraphicFramePr>
        <p:xfrm>
          <a:off x="8229600" y="765175"/>
          <a:ext cx="914400" cy="198438"/>
        </p:xfrm>
        <a:graphic>
          <a:graphicData uri="http://schemas.openxmlformats.org/presentationml/2006/ole">
            <p:oleObj spid="_x0000_s128002" name="Equation" r:id="rId3" imgW="914400" imgH="198720" progId="Equation.DSMT4">
              <p:embed/>
            </p:oleObj>
          </a:graphicData>
        </a:graphic>
      </p:graphicFrame>
      <p:graphicFrame>
        <p:nvGraphicFramePr>
          <p:cNvPr id="66566" name="Object 6"/>
          <p:cNvGraphicFramePr>
            <a:graphicFrameLocks noChangeAspect="1"/>
          </p:cNvGraphicFramePr>
          <p:nvPr>
            <p:ph sz="quarter" idx="4294967295"/>
          </p:nvPr>
        </p:nvGraphicFramePr>
        <p:xfrm>
          <a:off x="1062038" y="3564015"/>
          <a:ext cx="7789862" cy="655638"/>
        </p:xfrm>
        <a:graphic>
          <a:graphicData uri="http://schemas.openxmlformats.org/presentationml/2006/ole">
            <p:oleObj spid="_x0000_s128003" name="Equation" r:id="rId4" imgW="5435280" imgH="457200" progId="Equation.DSMT4">
              <p:embed/>
            </p:oleObj>
          </a:graphicData>
        </a:graphic>
      </p:graphicFrame>
      <p:graphicFrame>
        <p:nvGraphicFramePr>
          <p:cNvPr id="66569" name="Object 9"/>
          <p:cNvGraphicFramePr>
            <a:graphicFrameLocks noChangeAspect="1"/>
          </p:cNvGraphicFramePr>
          <p:nvPr/>
        </p:nvGraphicFramePr>
        <p:xfrm>
          <a:off x="1131888" y="1898830"/>
          <a:ext cx="6297612" cy="822325"/>
        </p:xfrm>
        <a:graphic>
          <a:graphicData uri="http://schemas.openxmlformats.org/presentationml/2006/ole">
            <p:oleObj spid="_x0000_s128004" name="Equation" r:id="rId5" imgW="2565360" imgH="393480" progId="Equation.DSMT4">
              <p:embed/>
            </p:oleObj>
          </a:graphicData>
        </a:graphic>
      </p:graphicFrame>
      <p:graphicFrame>
        <p:nvGraphicFramePr>
          <p:cNvPr id="66571" name="Rectangle 11"/>
          <p:cNvGraphicFramePr>
            <a:graphicFrameLocks/>
          </p:cNvGraphicFramePr>
          <p:nvPr/>
        </p:nvGraphicFramePr>
        <p:xfrm>
          <a:off x="1524000" y="1397000"/>
          <a:ext cx="6096000" cy="4064000"/>
        </p:xfrm>
        <a:graphic>
          <a:graphicData uri="http://schemas.openxmlformats.org/presentationml/2006/ole">
            <p:oleObj spid="_x0000_s128005" name="Equation" r:id="rId6" imgW="0" imgH="0" progId="Equation.DSMT4">
              <p:embed/>
            </p:oleObj>
          </a:graphicData>
        </a:graphic>
      </p:graphicFrame>
      <p:sp>
        <p:nvSpPr>
          <p:cNvPr id="11" name="矩形 10"/>
          <p:cNvSpPr/>
          <p:nvPr/>
        </p:nvSpPr>
        <p:spPr>
          <a:xfrm>
            <a:off x="836585" y="4292222"/>
            <a:ext cx="7785865" cy="2062103"/>
          </a:xfrm>
          <a:prstGeom prst="rect">
            <a:avLst/>
          </a:prstGeom>
        </p:spPr>
        <p:txBody>
          <a:bodyPr wrap="square">
            <a:spAutoFit/>
          </a:bodyPr>
          <a:lstStyle/>
          <a:p>
            <a:pPr marL="179388" indent="-179388" algn="just">
              <a:buFont typeface="Wingdings" pitchFamily="2" charset="2"/>
              <a:buChar char="n"/>
            </a:pPr>
            <a:r>
              <a:rPr lang="en-US" altLang="zh-TW" sz="1600" b="1" dirty="0" smtClean="0">
                <a:latin typeface="Times New Roman" pitchFamily="18" charset="0"/>
                <a:cs typeface="Times New Roman" pitchFamily="18" charset="0"/>
              </a:rPr>
              <a:t>Group delay</a:t>
            </a:r>
            <a:r>
              <a:rPr lang="en-US" altLang="zh-TW" sz="1600" dirty="0" smtClean="0">
                <a:latin typeface="Times New Roman" pitchFamily="18" charset="0"/>
                <a:cs typeface="Times New Roman" pitchFamily="18" charset="0"/>
              </a:rPr>
              <a:t> is a measure of the time delay of the </a:t>
            </a:r>
            <a:r>
              <a:rPr lang="en-US" altLang="zh-TW" sz="1600" dirty="0" smtClean="0">
                <a:solidFill>
                  <a:srgbClr val="FF0000"/>
                </a:solidFill>
                <a:latin typeface="Times New Roman" pitchFamily="18" charset="0"/>
                <a:cs typeface="Times New Roman" pitchFamily="18" charset="0"/>
              </a:rPr>
              <a:t>amplitude</a:t>
            </a:r>
            <a:r>
              <a:rPr lang="en-US" altLang="zh-TW" sz="1600" dirty="0" smtClean="0">
                <a:latin typeface="Times New Roman" pitchFamily="18" charset="0"/>
                <a:cs typeface="Times New Roman" pitchFamily="18" charset="0"/>
              </a:rPr>
              <a:t> </a:t>
            </a:r>
            <a:r>
              <a:rPr lang="en-US" altLang="zh-TW" sz="1600" dirty="0" smtClean="0">
                <a:solidFill>
                  <a:srgbClr val="FF0000"/>
                </a:solidFill>
                <a:latin typeface="Times New Roman" pitchFamily="18" charset="0"/>
                <a:cs typeface="Times New Roman" pitchFamily="18" charset="0"/>
              </a:rPr>
              <a:t>envelopes </a:t>
            </a:r>
            <a:r>
              <a:rPr lang="en-US" altLang="zh-TW" sz="1600" dirty="0" smtClean="0">
                <a:latin typeface="Times New Roman" pitchFamily="18" charset="0"/>
                <a:cs typeface="Times New Roman" pitchFamily="18" charset="0"/>
              </a:rPr>
              <a:t>of the various </a:t>
            </a:r>
            <a:r>
              <a:rPr lang="en-US" altLang="zh-TW" sz="1600" dirty="0" smtClean="0">
                <a:solidFill>
                  <a:srgbClr val="FF0000"/>
                </a:solidFill>
                <a:latin typeface="Times New Roman" pitchFamily="18" charset="0"/>
                <a:cs typeface="Times New Roman" pitchFamily="18" charset="0"/>
              </a:rPr>
              <a:t>sinusoidal components </a:t>
            </a:r>
            <a:r>
              <a:rPr lang="en-US" altLang="zh-TW" sz="1600" dirty="0" smtClean="0">
                <a:latin typeface="Times New Roman" pitchFamily="18" charset="0"/>
                <a:cs typeface="Times New Roman" pitchFamily="18" charset="0"/>
              </a:rPr>
              <a:t>of a signal through a filter, as a function of the frequency of each component. </a:t>
            </a:r>
            <a:r>
              <a:rPr lang="en-US" altLang="zh-TW" sz="1600" b="1" dirty="0" smtClean="0">
                <a:latin typeface="Times New Roman" pitchFamily="18" charset="0"/>
                <a:cs typeface="Times New Roman" pitchFamily="18" charset="0"/>
              </a:rPr>
              <a:t>Phase delay</a:t>
            </a:r>
            <a:r>
              <a:rPr lang="en-US" altLang="zh-TW" sz="1600" dirty="0" smtClean="0">
                <a:latin typeface="Times New Roman" pitchFamily="18" charset="0"/>
                <a:cs typeface="Times New Roman" pitchFamily="18" charset="0"/>
              </a:rPr>
              <a:t> is a similar measure of the time delay of the phase, instead of the amplitude envelope, of each sinusoidal component.</a:t>
            </a:r>
          </a:p>
          <a:p>
            <a:pPr marL="179388" indent="-179388" algn="just">
              <a:buFont typeface="Wingdings" pitchFamily="2" charset="2"/>
              <a:buChar char="n"/>
            </a:pPr>
            <a:r>
              <a:rPr lang="en-US" altLang="zh-TW" sz="1600" dirty="0" smtClean="0">
                <a:latin typeface="Times New Roman" pitchFamily="18" charset="0"/>
                <a:cs typeface="Times New Roman" pitchFamily="18" charset="0"/>
              </a:rPr>
              <a:t>The signal </a:t>
            </a:r>
            <a:r>
              <a:rPr lang="en-US" altLang="zh-TW" sz="1600" dirty="0" smtClean="0">
                <a:solidFill>
                  <a:srgbClr val="FF0000"/>
                </a:solidFill>
                <a:latin typeface="Times New Roman" pitchFamily="18" charset="0"/>
                <a:cs typeface="Times New Roman" pitchFamily="18" charset="0"/>
              </a:rPr>
              <a:t>delay</a:t>
            </a:r>
            <a:r>
              <a:rPr lang="en-US" altLang="zh-TW" sz="1600" dirty="0" smtClean="0">
                <a:latin typeface="Times New Roman" pitchFamily="18" charset="0"/>
                <a:cs typeface="Times New Roman" pitchFamily="18" charset="0"/>
              </a:rPr>
              <a:t> can be different for different </a:t>
            </a:r>
            <a:r>
              <a:rPr lang="en-US" altLang="zh-TW" sz="1600" dirty="0" smtClean="0">
                <a:solidFill>
                  <a:srgbClr val="FF0000"/>
                </a:solidFill>
                <a:latin typeface="Times New Roman" pitchFamily="18" charset="0"/>
                <a:cs typeface="Times New Roman" pitchFamily="18" charset="0"/>
              </a:rPr>
              <a:t>frequencies</a:t>
            </a:r>
            <a:r>
              <a:rPr lang="en-US" altLang="zh-TW" sz="1600" dirty="0" smtClean="0">
                <a:latin typeface="Times New Roman" pitchFamily="18" charset="0"/>
                <a:cs typeface="Times New Roman" pitchFamily="18" charset="0"/>
              </a:rPr>
              <a:t> if the device is not </a:t>
            </a:r>
            <a:r>
              <a:rPr lang="en-US" altLang="zh-TW" sz="1600" dirty="0" smtClean="0">
                <a:solidFill>
                  <a:srgbClr val="FF0000"/>
                </a:solidFill>
                <a:latin typeface="Times New Roman" pitchFamily="18" charset="0"/>
                <a:cs typeface="Times New Roman" pitchFamily="18" charset="0"/>
              </a:rPr>
              <a:t>linear phase</a:t>
            </a:r>
            <a:r>
              <a:rPr lang="en-US" altLang="zh-TW" sz="1600" dirty="0" smtClean="0">
                <a:latin typeface="Times New Roman" pitchFamily="18" charset="0"/>
                <a:cs typeface="Times New Roman" pitchFamily="18" charset="0"/>
              </a:rPr>
              <a:t>. The delay variation means that signals consisting of </a:t>
            </a:r>
            <a:r>
              <a:rPr lang="en-US" altLang="zh-TW" sz="1600" dirty="0" smtClean="0">
                <a:solidFill>
                  <a:srgbClr val="FF0000"/>
                </a:solidFill>
                <a:latin typeface="Times New Roman" pitchFamily="18" charset="0"/>
                <a:cs typeface="Times New Roman" pitchFamily="18" charset="0"/>
              </a:rPr>
              <a:t>multiple frequency</a:t>
            </a:r>
            <a:r>
              <a:rPr lang="en-US" altLang="zh-TW" sz="1600" dirty="0" smtClean="0">
                <a:latin typeface="Times New Roman" pitchFamily="18" charset="0"/>
                <a:cs typeface="Times New Roman" pitchFamily="18" charset="0"/>
              </a:rPr>
              <a:t> components suffer </a:t>
            </a:r>
            <a:r>
              <a:rPr lang="en-US" altLang="zh-TW" sz="1600" dirty="0" smtClean="0">
                <a:solidFill>
                  <a:srgbClr val="FF0000"/>
                </a:solidFill>
                <a:latin typeface="Times New Roman" pitchFamily="18" charset="0"/>
                <a:cs typeface="Times New Roman" pitchFamily="18" charset="0"/>
              </a:rPr>
              <a:t>distortion</a:t>
            </a:r>
            <a:r>
              <a:rPr lang="en-US" altLang="zh-TW" sz="1600" dirty="0" smtClean="0">
                <a:latin typeface="Times New Roman" pitchFamily="18" charset="0"/>
                <a:cs typeface="Times New Roman" pitchFamily="18" charset="0"/>
              </a:rPr>
              <a:t> because these components are not delayed by the same amount of time at the output of the filter.</a:t>
            </a:r>
            <a:endParaRPr lang="en-US" altLang="zh-TW" sz="1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投影片編號版面配置區 5"/>
          <p:cNvSpPr>
            <a:spLocks noGrp="1"/>
          </p:cNvSpPr>
          <p:nvPr>
            <p:ph type="sldNum" sz="quarter" idx="12"/>
          </p:nvPr>
        </p:nvSpPr>
        <p:spPr/>
        <p:txBody>
          <a:bodyPr/>
          <a:lstStyle/>
          <a:p>
            <a:fld id="{29D17905-D48F-40BA-ADC1-3B63C669F726}" type="slidenum">
              <a:rPr lang="en-US" altLang="zh-TW"/>
              <a:pPr/>
              <a:t>113</a:t>
            </a:fld>
            <a:endParaRPr lang="en-US" altLang="zh-TW"/>
          </a:p>
        </p:txBody>
      </p:sp>
      <p:sp>
        <p:nvSpPr>
          <p:cNvPr id="81922" name="Rectangle 2"/>
          <p:cNvSpPr>
            <a:spLocks noGrp="1" noChangeArrowheads="1"/>
          </p:cNvSpPr>
          <p:nvPr>
            <p:ph type="title"/>
          </p:nvPr>
        </p:nvSpPr>
        <p:spPr/>
        <p:txBody>
          <a:bodyPr/>
          <a:lstStyle/>
          <a:p>
            <a:r>
              <a:rPr lang="en-US" altLang="zh-TW" sz="2800" b="1"/>
              <a:t>5.2 System Transfer Functions and Linear Constant-coefficient Difference Equations</a:t>
            </a:r>
          </a:p>
        </p:txBody>
      </p:sp>
      <p:pic>
        <p:nvPicPr>
          <p:cNvPr id="81930" name="Picture 10"/>
          <p:cNvPicPr>
            <a:picLocks noGrp="1" noChangeAspect="1" noChangeArrowheads="1"/>
          </p:cNvPicPr>
          <p:nvPr>
            <p:ph sz="half" idx="4294967295"/>
          </p:nvPr>
        </p:nvPicPr>
        <p:blipFill>
          <a:blip r:embed="rId2" cstate="print"/>
          <a:srcRect/>
          <a:stretch>
            <a:fillRect/>
          </a:stretch>
        </p:blipFill>
        <p:spPr>
          <a:xfrm>
            <a:off x="215900" y="2487613"/>
            <a:ext cx="4643438" cy="2246312"/>
          </a:xfrm>
          <a:noFill/>
          <a:ln/>
        </p:spPr>
      </p:pic>
      <p:pic>
        <p:nvPicPr>
          <p:cNvPr id="81926" name="Picture 6"/>
          <p:cNvPicPr>
            <a:picLocks noGrp="1" noChangeAspect="1" noChangeArrowheads="1"/>
          </p:cNvPicPr>
          <p:nvPr>
            <p:ph sz="quarter" idx="4294967295"/>
          </p:nvPr>
        </p:nvPicPr>
        <p:blipFill>
          <a:blip r:embed="rId3" cstate="print"/>
          <a:srcRect/>
          <a:stretch>
            <a:fillRect/>
          </a:stretch>
        </p:blipFill>
        <p:spPr>
          <a:xfrm>
            <a:off x="5003800" y="1844675"/>
            <a:ext cx="3927475" cy="4148138"/>
          </a:xfrm>
          <a:noFill/>
          <a:ln/>
        </p:spPr>
      </p:pic>
      <p:sp>
        <p:nvSpPr>
          <p:cNvPr id="81935" name="Rectangle 15"/>
          <p:cNvSpPr>
            <a:spLocks noGrp="1" noChangeArrowheads="1"/>
          </p:cNvSpPr>
          <p:nvPr>
            <p:ph type="body" idx="1"/>
          </p:nvPr>
        </p:nvSpPr>
        <p:spPr>
          <a:xfrm>
            <a:off x="468313" y="4797003"/>
            <a:ext cx="5183187" cy="1584325"/>
          </a:xfrm>
        </p:spPr>
        <p:txBody>
          <a:bodyPr/>
          <a:lstStyle/>
          <a:p>
            <a:pPr>
              <a:lnSpc>
                <a:spcPct val="80000"/>
              </a:lnSpc>
            </a:pPr>
            <a:r>
              <a:rPr lang="en-US" altLang="zh-TW" sz="1600" i="1" dirty="0">
                <a:latin typeface="Times New Roman" pitchFamily="18" charset="0"/>
              </a:rPr>
              <a:t>Note: </a:t>
            </a:r>
          </a:p>
          <a:p>
            <a:pPr>
              <a:lnSpc>
                <a:spcPct val="80000"/>
              </a:lnSpc>
              <a:buFont typeface="Wingdings" pitchFamily="2" charset="2"/>
              <a:buChar char="n"/>
            </a:pPr>
            <a:r>
              <a:rPr lang="en-US" altLang="zh-TW" sz="1600" dirty="0">
                <a:solidFill>
                  <a:srgbClr val="0000FF"/>
                </a:solidFill>
                <a:latin typeface="Times New Roman" pitchFamily="18" charset="0"/>
              </a:rPr>
              <a:t>Initially rest</a:t>
            </a:r>
            <a:r>
              <a:rPr lang="en-US" altLang="zh-TW" sz="1600" dirty="0">
                <a:latin typeface="Times New Roman" pitchFamily="18" charset="0"/>
              </a:rPr>
              <a:t> systems are always causal and </a:t>
            </a:r>
            <a:r>
              <a:rPr lang="en-US" altLang="zh-TW" sz="1600" dirty="0">
                <a:solidFill>
                  <a:schemeClr val="hlink"/>
                </a:solidFill>
                <a:latin typeface="Times New Roman" pitchFamily="18" charset="0"/>
              </a:rPr>
              <a:t>LTI</a:t>
            </a:r>
            <a:r>
              <a:rPr lang="en-US" altLang="zh-TW" sz="1600" dirty="0">
                <a:latin typeface="Times New Roman" pitchFamily="18" charset="0"/>
              </a:rPr>
              <a:t>.</a:t>
            </a:r>
          </a:p>
          <a:p>
            <a:pPr>
              <a:lnSpc>
                <a:spcPct val="80000"/>
              </a:lnSpc>
              <a:buFont typeface="Wingdings" pitchFamily="2" charset="2"/>
              <a:buChar char="n"/>
            </a:pPr>
            <a:r>
              <a:rPr lang="en-US" altLang="zh-TW" sz="1600" dirty="0">
                <a:solidFill>
                  <a:srgbClr val="0000FF"/>
                </a:solidFill>
                <a:latin typeface="Times New Roman" pitchFamily="18" charset="0"/>
              </a:rPr>
              <a:t>IIR</a:t>
            </a:r>
            <a:r>
              <a:rPr lang="en-US" altLang="zh-TW" sz="1600" dirty="0">
                <a:latin typeface="Times New Roman" pitchFamily="18" charset="0"/>
              </a:rPr>
              <a:t> and </a:t>
            </a:r>
            <a:r>
              <a:rPr lang="en-US" altLang="zh-TW" sz="1600" dirty="0">
                <a:solidFill>
                  <a:srgbClr val="0000FF"/>
                </a:solidFill>
                <a:latin typeface="Times New Roman" pitchFamily="18" charset="0"/>
              </a:rPr>
              <a:t>FIR</a:t>
            </a:r>
            <a:r>
              <a:rPr lang="en-US" altLang="zh-TW" sz="1600" dirty="0">
                <a:latin typeface="Times New Roman" pitchFamily="18" charset="0"/>
              </a:rPr>
              <a:t> systems </a:t>
            </a:r>
          </a:p>
          <a:p>
            <a:pPr>
              <a:lnSpc>
                <a:spcPct val="80000"/>
              </a:lnSpc>
              <a:buFont typeface="Wingdings" pitchFamily="2" charset="2"/>
              <a:buChar char="n"/>
            </a:pPr>
            <a:r>
              <a:rPr lang="en-US" altLang="zh-TW" sz="1600" dirty="0">
                <a:solidFill>
                  <a:schemeClr val="hlink"/>
                </a:solidFill>
                <a:latin typeface="Times New Roman" pitchFamily="18" charset="0"/>
              </a:rPr>
              <a:t>Causal</a:t>
            </a:r>
            <a:r>
              <a:rPr lang="en-US" altLang="zh-TW" sz="1600" dirty="0">
                <a:latin typeface="Times New Roman" pitchFamily="18" charset="0"/>
              </a:rPr>
              <a:t> and </a:t>
            </a:r>
            <a:r>
              <a:rPr lang="en-US" altLang="zh-TW" sz="1600" dirty="0">
                <a:solidFill>
                  <a:schemeClr val="hlink"/>
                </a:solidFill>
                <a:latin typeface="Times New Roman" pitchFamily="18" charset="0"/>
              </a:rPr>
              <a:t>Stable</a:t>
            </a:r>
            <a:r>
              <a:rPr lang="en-US" altLang="zh-TW" sz="1600" b="1" dirty="0">
                <a:latin typeface="Times New Roman" pitchFamily="18" charset="0"/>
              </a:rPr>
              <a:t> </a:t>
            </a:r>
            <a:r>
              <a:rPr lang="en-US" altLang="zh-TW" sz="1600" b="1" dirty="0">
                <a:latin typeface="Times New Roman" pitchFamily="18" charset="0"/>
                <a:sym typeface="Wingdings" pitchFamily="2" charset="2"/>
              </a:rPr>
              <a:t></a:t>
            </a:r>
            <a:r>
              <a:rPr lang="en-US" altLang="zh-TW" sz="1600" b="1" dirty="0">
                <a:latin typeface="Times New Roman" pitchFamily="18" charset="0"/>
              </a:rPr>
              <a:t> </a:t>
            </a:r>
            <a:r>
              <a:rPr lang="en-US" altLang="zh-TW" sz="1600" dirty="0">
                <a:latin typeface="Times New Roman" pitchFamily="18" charset="0"/>
              </a:rPr>
              <a:t>All </a:t>
            </a:r>
            <a:r>
              <a:rPr lang="en-US" altLang="zh-TW" sz="1600" dirty="0">
                <a:solidFill>
                  <a:srgbClr val="0000FF"/>
                </a:solidFill>
                <a:latin typeface="Times New Roman" pitchFamily="18" charset="0"/>
              </a:rPr>
              <a:t>poles</a:t>
            </a:r>
            <a:r>
              <a:rPr lang="en-US" altLang="zh-TW" sz="1600" dirty="0">
                <a:latin typeface="Times New Roman" pitchFamily="18" charset="0"/>
              </a:rPr>
              <a:t> are </a:t>
            </a:r>
            <a:r>
              <a:rPr lang="en-US" altLang="zh-TW" sz="1600" dirty="0">
                <a:solidFill>
                  <a:srgbClr val="0000FF"/>
                </a:solidFill>
                <a:latin typeface="Times New Roman" pitchFamily="18" charset="0"/>
              </a:rPr>
              <a:t>inside</a:t>
            </a:r>
            <a:r>
              <a:rPr lang="en-US" altLang="zh-TW" sz="1600" dirty="0">
                <a:latin typeface="Times New Roman" pitchFamily="18" charset="0"/>
              </a:rPr>
              <a:t> the unit circle (The ROC is the exterior of a circle, including the unit circle).</a:t>
            </a:r>
            <a:r>
              <a:rPr lang="en-US" altLang="zh-TW" sz="1600" dirty="0">
                <a:latin typeface="Times New Roman" pitchFamily="18" charset="0"/>
                <a:sym typeface="Wingdings" pitchFamily="2" charset="2"/>
              </a:rPr>
              <a:t> A stable sequence which has DTFT.</a:t>
            </a:r>
            <a:endParaRPr lang="en-US" altLang="zh-TW" sz="1600" dirty="0">
              <a:latin typeface="Times New Roman" pitchFamily="18" charset="0"/>
            </a:endParaRPr>
          </a:p>
          <a:p>
            <a:pPr>
              <a:lnSpc>
                <a:spcPct val="80000"/>
              </a:lnSpc>
            </a:pPr>
            <a:endParaRPr lang="en-US" altLang="zh-TW" sz="1600" dirty="0">
              <a:latin typeface="Times New Roman" pitchFamily="18" charset="0"/>
            </a:endParaRPr>
          </a:p>
        </p:txBody>
      </p:sp>
      <p:sp>
        <p:nvSpPr>
          <p:cNvPr id="81936" name="Text Box 16"/>
          <p:cNvSpPr txBox="1">
            <a:spLocks noChangeArrowheads="1"/>
          </p:cNvSpPr>
          <p:nvPr/>
        </p:nvSpPr>
        <p:spPr bwMode="auto">
          <a:xfrm>
            <a:off x="4932363" y="4005263"/>
            <a:ext cx="1295400" cy="641350"/>
          </a:xfrm>
          <a:prstGeom prst="rect">
            <a:avLst/>
          </a:prstGeom>
          <a:noFill/>
          <a:ln w="9525">
            <a:noFill/>
            <a:miter lim="800000"/>
            <a:headEnd/>
            <a:tailEnd/>
          </a:ln>
          <a:effectLst/>
        </p:spPr>
        <p:txBody>
          <a:bodyPr>
            <a:spAutoFit/>
          </a:bodyPr>
          <a:lstStyle/>
          <a:p>
            <a:pPr>
              <a:spcBef>
                <a:spcPct val="50000"/>
              </a:spcBef>
            </a:pPr>
            <a:r>
              <a:rPr lang="en-US" altLang="zh-TW">
                <a:latin typeface="Times New Roman" pitchFamily="18" charset="0"/>
              </a:rPr>
              <a:t>Rational function</a:t>
            </a:r>
          </a:p>
        </p:txBody>
      </p:sp>
      <p:sp>
        <p:nvSpPr>
          <p:cNvPr id="81937" name="Line 17"/>
          <p:cNvSpPr>
            <a:spLocks noChangeShapeType="1"/>
          </p:cNvSpPr>
          <p:nvPr/>
        </p:nvSpPr>
        <p:spPr bwMode="auto">
          <a:xfrm flipV="1">
            <a:off x="5940425" y="3860800"/>
            <a:ext cx="431800" cy="288925"/>
          </a:xfrm>
          <a:prstGeom prst="line">
            <a:avLst/>
          </a:prstGeom>
          <a:noFill/>
          <a:ln w="9525">
            <a:solidFill>
              <a:schemeClr val="hlink"/>
            </a:solidFill>
            <a:round/>
            <a:headEnd/>
            <a:tailEnd type="triangle" w="med" len="med"/>
          </a:ln>
          <a:effectLst/>
        </p:spPr>
        <p:txBody>
          <a:bodyPr/>
          <a:lstStyle/>
          <a:p>
            <a:endParaRPr lang="zh-TW" altLang="en-US"/>
          </a:p>
        </p:txBody>
      </p:sp>
      <p:sp>
        <p:nvSpPr>
          <p:cNvPr id="81938" name="Line 18"/>
          <p:cNvSpPr>
            <a:spLocks noChangeShapeType="1"/>
          </p:cNvSpPr>
          <p:nvPr/>
        </p:nvSpPr>
        <p:spPr bwMode="auto">
          <a:xfrm flipV="1">
            <a:off x="6948488" y="5805488"/>
            <a:ext cx="431800" cy="288925"/>
          </a:xfrm>
          <a:prstGeom prst="line">
            <a:avLst/>
          </a:prstGeom>
          <a:noFill/>
          <a:ln w="9525">
            <a:solidFill>
              <a:schemeClr val="hlink"/>
            </a:solidFill>
            <a:round/>
            <a:headEnd/>
            <a:tailEnd type="triangle" w="med" len="med"/>
          </a:ln>
          <a:effectLst/>
        </p:spPr>
        <p:txBody>
          <a:bodyPr/>
          <a:lstStyle/>
          <a:p>
            <a:endParaRPr lang="zh-TW" altLang="en-US"/>
          </a:p>
        </p:txBody>
      </p:sp>
      <p:sp>
        <p:nvSpPr>
          <p:cNvPr id="81939" name="Text Box 19"/>
          <p:cNvSpPr txBox="1">
            <a:spLocks noChangeArrowheads="1"/>
          </p:cNvSpPr>
          <p:nvPr/>
        </p:nvSpPr>
        <p:spPr bwMode="auto">
          <a:xfrm>
            <a:off x="6227763" y="6021388"/>
            <a:ext cx="2087562" cy="366712"/>
          </a:xfrm>
          <a:prstGeom prst="rect">
            <a:avLst/>
          </a:prstGeom>
          <a:noFill/>
          <a:ln w="9525">
            <a:noFill/>
            <a:miter lim="800000"/>
            <a:headEnd/>
            <a:tailEnd/>
          </a:ln>
          <a:effectLst/>
        </p:spPr>
        <p:txBody>
          <a:bodyPr>
            <a:spAutoFit/>
          </a:bodyPr>
          <a:lstStyle/>
          <a:p>
            <a:pPr>
              <a:spcBef>
                <a:spcPct val="50000"/>
              </a:spcBef>
            </a:pPr>
            <a:r>
              <a:rPr lang="en-US" altLang="zh-TW">
                <a:latin typeface="Times New Roman" pitchFamily="18" charset="0"/>
              </a:rPr>
              <a:t>Pole-zero form</a:t>
            </a:r>
          </a:p>
        </p:txBody>
      </p:sp>
      <p:sp>
        <p:nvSpPr>
          <p:cNvPr id="81940" name="Text Box 20"/>
          <p:cNvSpPr txBox="1">
            <a:spLocks noChangeArrowheads="1"/>
          </p:cNvSpPr>
          <p:nvPr/>
        </p:nvSpPr>
        <p:spPr bwMode="auto">
          <a:xfrm>
            <a:off x="657225" y="2060848"/>
            <a:ext cx="3600450" cy="366712"/>
          </a:xfrm>
          <a:prstGeom prst="rect">
            <a:avLst/>
          </a:prstGeom>
          <a:noFill/>
          <a:ln w="9525">
            <a:noFill/>
            <a:miter lim="800000"/>
            <a:headEnd/>
            <a:tailEnd/>
          </a:ln>
          <a:effectLst/>
        </p:spPr>
        <p:txBody>
          <a:bodyPr>
            <a:spAutoFit/>
          </a:bodyPr>
          <a:lstStyle/>
          <a:p>
            <a:pPr>
              <a:spcBef>
                <a:spcPct val="50000"/>
              </a:spcBef>
            </a:pPr>
            <a:r>
              <a:rPr lang="en-US" altLang="zh-TW" dirty="0"/>
              <a:t>Linear difference equation:</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投影片編號版面配置區 5"/>
          <p:cNvSpPr>
            <a:spLocks noGrp="1"/>
          </p:cNvSpPr>
          <p:nvPr>
            <p:ph type="sldNum" sz="quarter" idx="12"/>
          </p:nvPr>
        </p:nvSpPr>
        <p:spPr/>
        <p:txBody>
          <a:bodyPr/>
          <a:lstStyle/>
          <a:p>
            <a:fld id="{5F61DC8E-C73E-487C-B20B-41619627D2F5}" type="slidenum">
              <a:rPr lang="en-US" altLang="zh-TW"/>
              <a:pPr/>
              <a:t>114</a:t>
            </a:fld>
            <a:endParaRPr lang="en-US" altLang="zh-TW"/>
          </a:p>
        </p:txBody>
      </p:sp>
      <p:sp>
        <p:nvSpPr>
          <p:cNvPr id="98306" name="Rectangle 2"/>
          <p:cNvSpPr>
            <a:spLocks noGrp="1" noChangeArrowheads="1"/>
          </p:cNvSpPr>
          <p:nvPr>
            <p:ph type="title"/>
          </p:nvPr>
        </p:nvSpPr>
        <p:spPr/>
        <p:txBody>
          <a:bodyPr/>
          <a:lstStyle/>
          <a:p>
            <a:r>
              <a:rPr lang="en-US" altLang="zh-TW" sz="2800"/>
              <a:t>Inverse System:</a:t>
            </a:r>
          </a:p>
        </p:txBody>
      </p:sp>
      <p:pic>
        <p:nvPicPr>
          <p:cNvPr id="98308" name="Picture 4"/>
          <p:cNvPicPr>
            <a:picLocks noGrp="1" noChangeAspect="1" noChangeArrowheads="1"/>
          </p:cNvPicPr>
          <p:nvPr>
            <p:ph sz="quarter" idx="4294967295"/>
          </p:nvPr>
        </p:nvPicPr>
        <p:blipFill>
          <a:blip r:embed="rId3" cstate="print"/>
          <a:srcRect/>
          <a:stretch>
            <a:fillRect/>
          </a:stretch>
        </p:blipFill>
        <p:spPr>
          <a:xfrm>
            <a:off x="1403350" y="1844675"/>
            <a:ext cx="5976938" cy="949325"/>
          </a:xfrm>
          <a:noFill/>
          <a:ln/>
        </p:spPr>
      </p:pic>
      <p:graphicFrame>
        <p:nvGraphicFramePr>
          <p:cNvPr id="98310" name="Rectangle 6"/>
          <p:cNvGraphicFramePr>
            <a:graphicFrameLocks/>
          </p:cNvGraphicFramePr>
          <p:nvPr>
            <p:ph sz="quarter" idx="4294967295"/>
          </p:nvPr>
        </p:nvGraphicFramePr>
        <p:xfrm>
          <a:off x="6172200" y="2017713"/>
          <a:ext cx="2971800" cy="1981200"/>
        </p:xfrm>
        <a:graphic>
          <a:graphicData uri="http://schemas.openxmlformats.org/presentationml/2006/ole">
            <p:oleObj spid="_x0000_s129026" name="Equation" r:id="rId4" imgW="0" imgH="0" progId="Equation.DSMT4">
              <p:embed/>
            </p:oleObj>
          </a:graphicData>
        </a:graphic>
      </p:graphicFrame>
      <p:graphicFrame>
        <p:nvGraphicFramePr>
          <p:cNvPr id="98314" name="Object 10"/>
          <p:cNvGraphicFramePr>
            <a:graphicFrameLocks noChangeAspect="1"/>
          </p:cNvGraphicFramePr>
          <p:nvPr>
            <p:ph sz="quarter" idx="4294967295"/>
          </p:nvPr>
        </p:nvGraphicFramePr>
        <p:xfrm>
          <a:off x="971550" y="2843213"/>
          <a:ext cx="7777163" cy="2338387"/>
        </p:xfrm>
        <a:graphic>
          <a:graphicData uri="http://schemas.openxmlformats.org/presentationml/2006/ole">
            <p:oleObj spid="_x0000_s129027" name="Equation" r:id="rId5" imgW="4520880" imgH="1358640" progId="Equation.DSMT4">
              <p:embed/>
            </p:oleObj>
          </a:graphicData>
        </a:graphic>
      </p:graphicFrame>
      <p:sp>
        <p:nvSpPr>
          <p:cNvPr id="98319" name="Rectangle 15"/>
          <p:cNvSpPr>
            <a:spLocks noChangeArrowheads="1"/>
          </p:cNvSpPr>
          <p:nvPr/>
        </p:nvSpPr>
        <p:spPr bwMode="auto">
          <a:xfrm>
            <a:off x="1044575" y="5229225"/>
            <a:ext cx="7343775" cy="630238"/>
          </a:xfrm>
          <a:prstGeom prst="rect">
            <a:avLst/>
          </a:prstGeom>
          <a:noFill/>
          <a:ln w="9525">
            <a:noFill/>
            <a:miter lim="800000"/>
            <a:headEnd/>
            <a:tailEnd/>
          </a:ln>
          <a:effectLst/>
        </p:spPr>
        <p:txBody>
          <a:bodyPr/>
          <a:lstStyle/>
          <a:p>
            <a:pPr marL="342900" indent="-342900">
              <a:lnSpc>
                <a:spcPct val="80000"/>
              </a:lnSpc>
              <a:spcBef>
                <a:spcPct val="20000"/>
              </a:spcBef>
              <a:buClr>
                <a:schemeClr val="folHlink"/>
              </a:buClr>
              <a:buSzPct val="60000"/>
              <a:buFont typeface="Wingdings" pitchFamily="2" charset="2"/>
              <a:buChar char="l"/>
            </a:pPr>
            <a:r>
              <a:rPr lang="en-US" altLang="zh-TW" sz="1600" b="1" dirty="0">
                <a:solidFill>
                  <a:schemeClr val="hlink"/>
                </a:solidFill>
                <a:latin typeface="Times New Roman" pitchFamily="18" charset="0"/>
              </a:rPr>
              <a:t>Minimum-phase (MP)</a:t>
            </a:r>
            <a:r>
              <a:rPr lang="en-US" altLang="zh-TW" sz="1600" dirty="0">
                <a:solidFill>
                  <a:schemeClr val="hlink"/>
                </a:solidFill>
                <a:latin typeface="Times New Roman" pitchFamily="18" charset="0"/>
              </a:rPr>
              <a:t>:</a:t>
            </a:r>
            <a:r>
              <a:rPr lang="en-US" altLang="zh-TW" sz="1600" dirty="0">
                <a:latin typeface="Times New Roman" pitchFamily="18" charset="0"/>
              </a:rPr>
              <a:t> if both </a:t>
            </a:r>
            <a:r>
              <a:rPr lang="en-US" altLang="zh-TW" sz="1600" dirty="0">
                <a:solidFill>
                  <a:srgbClr val="0000FF"/>
                </a:solidFill>
                <a:latin typeface="Times New Roman" pitchFamily="18" charset="0"/>
              </a:rPr>
              <a:t>poles</a:t>
            </a:r>
            <a:r>
              <a:rPr lang="en-US" altLang="zh-TW" sz="1600" dirty="0">
                <a:latin typeface="Times New Roman" pitchFamily="18" charset="0"/>
              </a:rPr>
              <a:t> and </a:t>
            </a:r>
            <a:r>
              <a:rPr lang="en-US" altLang="zh-TW" sz="1600" dirty="0">
                <a:solidFill>
                  <a:srgbClr val="0000FF"/>
                </a:solidFill>
                <a:latin typeface="Times New Roman" pitchFamily="18" charset="0"/>
              </a:rPr>
              <a:t>zeros</a:t>
            </a:r>
            <a:r>
              <a:rPr lang="en-US" altLang="zh-TW" sz="1600" dirty="0">
                <a:latin typeface="Times New Roman" pitchFamily="18" charset="0"/>
              </a:rPr>
              <a:t> are </a:t>
            </a:r>
            <a:r>
              <a:rPr lang="en-US" altLang="zh-TW" sz="1600" dirty="0">
                <a:solidFill>
                  <a:schemeClr val="hlink"/>
                </a:solidFill>
                <a:latin typeface="Times New Roman" pitchFamily="18" charset="0"/>
              </a:rPr>
              <a:t>inside</a:t>
            </a:r>
            <a:r>
              <a:rPr lang="en-US" altLang="zh-TW" sz="1600" dirty="0">
                <a:latin typeface="Times New Roman" pitchFamily="18" charset="0"/>
              </a:rPr>
              <a:t> the unit circle.  Only </a:t>
            </a:r>
            <a:r>
              <a:rPr lang="en-US" altLang="zh-TW" sz="1600" dirty="0">
                <a:solidFill>
                  <a:srgbClr val="0000FF"/>
                </a:solidFill>
                <a:latin typeface="Times New Roman" pitchFamily="18" charset="0"/>
              </a:rPr>
              <a:t>MP</a:t>
            </a:r>
            <a:r>
              <a:rPr lang="en-US" altLang="zh-TW" sz="1600" dirty="0">
                <a:latin typeface="Times New Roman" pitchFamily="18" charset="0"/>
              </a:rPr>
              <a:t> systems have </a:t>
            </a:r>
            <a:r>
              <a:rPr lang="en-US" altLang="zh-TW" sz="1600" dirty="0">
                <a:solidFill>
                  <a:srgbClr val="0000FF"/>
                </a:solidFill>
                <a:latin typeface="Times New Roman" pitchFamily="18" charset="0"/>
              </a:rPr>
              <a:t>causal &amp;</a:t>
            </a:r>
            <a:r>
              <a:rPr lang="en-US" altLang="zh-TW" sz="1600" dirty="0">
                <a:latin typeface="Times New Roman" pitchFamily="18" charset="0"/>
              </a:rPr>
              <a:t> </a:t>
            </a:r>
            <a:r>
              <a:rPr lang="en-US" altLang="zh-TW" sz="1600" dirty="0">
                <a:solidFill>
                  <a:srgbClr val="0000FF"/>
                </a:solidFill>
                <a:latin typeface="Times New Roman" pitchFamily="18" charset="0"/>
              </a:rPr>
              <a:t>stable inverse</a:t>
            </a:r>
            <a:r>
              <a:rPr lang="en-US" altLang="zh-TW" sz="1600" dirty="0">
                <a:latin typeface="Times New Roman" pitchFamily="18" charset="0"/>
              </a:rPr>
              <a:t>.</a:t>
            </a:r>
          </a:p>
          <a:p>
            <a:pPr marL="342900" indent="-342900">
              <a:lnSpc>
                <a:spcPct val="80000"/>
              </a:lnSpc>
              <a:spcBef>
                <a:spcPct val="20000"/>
              </a:spcBef>
              <a:buClr>
                <a:schemeClr val="folHlink"/>
              </a:buClr>
              <a:buSzPct val="60000"/>
              <a:buFont typeface="Wingdings" pitchFamily="2" charset="2"/>
              <a:buChar char="l"/>
            </a:pPr>
            <a:r>
              <a:rPr lang="en-US" altLang="zh-TW" sz="1600" dirty="0">
                <a:latin typeface="Times New Roman" pitchFamily="18" charset="0"/>
              </a:rPr>
              <a:t>Instead of perfect inverse, modeling delays may have to be included such that</a:t>
            </a:r>
          </a:p>
        </p:txBody>
      </p:sp>
      <p:graphicFrame>
        <p:nvGraphicFramePr>
          <p:cNvPr id="98320" name="Object 16"/>
          <p:cNvGraphicFramePr>
            <a:graphicFrameLocks noChangeAspect="1"/>
          </p:cNvGraphicFramePr>
          <p:nvPr>
            <p:ph idx="1"/>
          </p:nvPr>
        </p:nvGraphicFramePr>
        <p:xfrm>
          <a:off x="2411413" y="6038428"/>
          <a:ext cx="3870325" cy="342900"/>
        </p:xfrm>
        <a:graphic>
          <a:graphicData uri="http://schemas.openxmlformats.org/presentationml/2006/ole">
            <p:oleObj spid="_x0000_s129028" name="Equation" r:id="rId6" imgW="2717640" imgH="241200" progId="Equation.DSMT4">
              <p:embed/>
            </p:oleObj>
          </a:graphicData>
        </a:graphic>
      </p:graphicFrame>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投影片編號版面配置區 6"/>
          <p:cNvSpPr>
            <a:spLocks noGrp="1"/>
          </p:cNvSpPr>
          <p:nvPr>
            <p:ph type="sldNum" sz="quarter" idx="12"/>
          </p:nvPr>
        </p:nvSpPr>
        <p:spPr/>
        <p:txBody>
          <a:bodyPr/>
          <a:lstStyle/>
          <a:p>
            <a:fld id="{E30C67F9-9EB2-430C-BB54-21086FFC67D1}" type="slidenum">
              <a:rPr lang="en-US" altLang="zh-TW"/>
              <a:pPr/>
              <a:t>115</a:t>
            </a:fld>
            <a:endParaRPr lang="en-US" altLang="zh-TW"/>
          </a:p>
        </p:txBody>
      </p:sp>
      <p:sp>
        <p:nvSpPr>
          <p:cNvPr id="217090" name="Rectangle 2"/>
          <p:cNvSpPr>
            <a:spLocks noGrp="1" noChangeArrowheads="1"/>
          </p:cNvSpPr>
          <p:nvPr>
            <p:ph type="title"/>
          </p:nvPr>
        </p:nvSpPr>
        <p:spPr/>
        <p:txBody>
          <a:bodyPr/>
          <a:lstStyle/>
          <a:p>
            <a:r>
              <a:rPr lang="en-US" altLang="zh-TW" sz="2800"/>
              <a:t>Rational System Functions</a:t>
            </a:r>
          </a:p>
        </p:txBody>
      </p:sp>
      <p:sp>
        <p:nvSpPr>
          <p:cNvPr id="217091" name="Rectangle 3"/>
          <p:cNvSpPr>
            <a:spLocks noGrp="1" noChangeArrowheads="1"/>
          </p:cNvSpPr>
          <p:nvPr>
            <p:ph type="body" sz="half" idx="1"/>
          </p:nvPr>
        </p:nvSpPr>
        <p:spPr>
          <a:xfrm>
            <a:off x="1042988" y="2062163"/>
            <a:ext cx="7345362" cy="503237"/>
          </a:xfrm>
        </p:spPr>
        <p:txBody>
          <a:bodyPr/>
          <a:lstStyle/>
          <a:p>
            <a:pPr marL="0" indent="0">
              <a:lnSpc>
                <a:spcPct val="90000"/>
              </a:lnSpc>
              <a:buFont typeface="Wingdings" pitchFamily="2" charset="2"/>
              <a:buChar char="l"/>
            </a:pPr>
            <a:r>
              <a:rPr lang="en-US" altLang="zh-TW" b="1">
                <a:solidFill>
                  <a:srgbClr val="0000FF"/>
                </a:solidFill>
              </a:rPr>
              <a:t>IIR</a:t>
            </a:r>
            <a:r>
              <a:rPr lang="en-US" altLang="zh-TW" b="1"/>
              <a:t> (Infinite Impulse Response):</a:t>
            </a:r>
          </a:p>
          <a:p>
            <a:pPr marL="0" indent="0">
              <a:lnSpc>
                <a:spcPct val="90000"/>
              </a:lnSpc>
              <a:buFont typeface="Wingdings" pitchFamily="2" charset="2"/>
              <a:buChar char="l"/>
            </a:pPr>
            <a:endParaRPr lang="en-US" altLang="zh-TW"/>
          </a:p>
          <a:p>
            <a:pPr marL="0" indent="0">
              <a:lnSpc>
                <a:spcPct val="90000"/>
              </a:lnSpc>
            </a:pPr>
            <a:endParaRPr lang="en-US" altLang="zh-TW"/>
          </a:p>
          <a:p>
            <a:pPr marL="0" indent="0">
              <a:lnSpc>
                <a:spcPct val="90000"/>
              </a:lnSpc>
            </a:pPr>
            <a:endParaRPr lang="en-US" altLang="zh-TW"/>
          </a:p>
        </p:txBody>
      </p:sp>
      <p:graphicFrame>
        <p:nvGraphicFramePr>
          <p:cNvPr id="217093" name="Object 5"/>
          <p:cNvGraphicFramePr>
            <a:graphicFrameLocks noChangeAspect="1"/>
          </p:cNvGraphicFramePr>
          <p:nvPr>
            <p:ph sz="quarter" idx="4294967295"/>
          </p:nvPr>
        </p:nvGraphicFramePr>
        <p:xfrm>
          <a:off x="9029700" y="692150"/>
          <a:ext cx="114300" cy="177800"/>
        </p:xfrm>
        <a:graphic>
          <a:graphicData uri="http://schemas.openxmlformats.org/presentationml/2006/ole">
            <p:oleObj spid="_x0000_s130050" name="Equation" r:id="rId3" imgW="914400" imgH="198720" progId="Equation.DSMT4">
              <p:embed/>
            </p:oleObj>
          </a:graphicData>
        </a:graphic>
      </p:graphicFrame>
      <p:graphicFrame>
        <p:nvGraphicFramePr>
          <p:cNvPr id="217094" name="Rectangle 6"/>
          <p:cNvGraphicFramePr>
            <a:graphicFrameLocks/>
          </p:cNvGraphicFramePr>
          <p:nvPr>
            <p:ph sz="quarter" idx="4294967295"/>
          </p:nvPr>
        </p:nvGraphicFramePr>
        <p:xfrm>
          <a:off x="6172200" y="2017713"/>
          <a:ext cx="2971800" cy="1981200"/>
        </p:xfrm>
        <a:graphic>
          <a:graphicData uri="http://schemas.openxmlformats.org/presentationml/2006/ole">
            <p:oleObj spid="_x0000_s130051" name="Equation" r:id="rId4" imgW="0" imgH="0" progId="Equation.DSMT4">
              <p:embed/>
            </p:oleObj>
          </a:graphicData>
        </a:graphic>
      </p:graphicFrame>
      <p:graphicFrame>
        <p:nvGraphicFramePr>
          <p:cNvPr id="217095" name="Object 7"/>
          <p:cNvGraphicFramePr>
            <a:graphicFrameLocks noChangeAspect="1"/>
          </p:cNvGraphicFramePr>
          <p:nvPr>
            <p:ph sz="quarter" idx="4294967295"/>
          </p:nvPr>
        </p:nvGraphicFramePr>
        <p:xfrm>
          <a:off x="2232025" y="2549525"/>
          <a:ext cx="3960813" cy="1149350"/>
        </p:xfrm>
        <a:graphic>
          <a:graphicData uri="http://schemas.openxmlformats.org/presentationml/2006/ole">
            <p:oleObj spid="_x0000_s130052" name="Equation" r:id="rId5" imgW="2273040" imgH="660240" progId="Equation.DSMT4">
              <p:embed/>
            </p:oleObj>
          </a:graphicData>
        </a:graphic>
      </p:graphicFrame>
      <p:sp>
        <p:nvSpPr>
          <p:cNvPr id="217101" name="Text Box 13"/>
          <p:cNvSpPr txBox="1">
            <a:spLocks noChangeArrowheads="1"/>
          </p:cNvSpPr>
          <p:nvPr/>
        </p:nvSpPr>
        <p:spPr bwMode="auto">
          <a:xfrm>
            <a:off x="1260475" y="3789363"/>
            <a:ext cx="7272338" cy="701675"/>
          </a:xfrm>
          <a:prstGeom prst="rect">
            <a:avLst/>
          </a:prstGeom>
          <a:noFill/>
          <a:ln w="9525">
            <a:noFill/>
            <a:miter lim="800000"/>
            <a:headEnd/>
            <a:tailEnd/>
          </a:ln>
          <a:effectLst/>
        </p:spPr>
        <p:txBody>
          <a:bodyPr>
            <a:spAutoFit/>
          </a:bodyPr>
          <a:lstStyle/>
          <a:p>
            <a:pPr>
              <a:spcBef>
                <a:spcPct val="50000"/>
              </a:spcBef>
            </a:pPr>
            <a:r>
              <a:rPr lang="en-US" altLang="zh-TW" sz="2000">
                <a:latin typeface="Times New Roman" pitchFamily="18" charset="0"/>
              </a:rPr>
              <a:t>If the system is </a:t>
            </a:r>
            <a:r>
              <a:rPr lang="en-US" altLang="zh-TW" sz="2000">
                <a:solidFill>
                  <a:srgbClr val="0000FF"/>
                </a:solidFill>
                <a:latin typeface="Times New Roman" pitchFamily="18" charset="0"/>
              </a:rPr>
              <a:t>causal</a:t>
            </a:r>
            <a:r>
              <a:rPr lang="en-US" altLang="zh-TW" sz="2000">
                <a:latin typeface="Times New Roman" pitchFamily="18" charset="0"/>
              </a:rPr>
              <a:t>, the ROC is outside all of the poles (</a:t>
            </a:r>
            <a:r>
              <a:rPr lang="en-US" altLang="zh-TW" sz="2000">
                <a:solidFill>
                  <a:srgbClr val="0000FF"/>
                </a:solidFill>
                <a:latin typeface="Times New Roman" pitchFamily="18" charset="0"/>
              </a:rPr>
              <a:t>exterior</a:t>
            </a:r>
            <a:r>
              <a:rPr lang="en-US" altLang="zh-TW" sz="2000">
                <a:latin typeface="Times New Roman" pitchFamily="18" charset="0"/>
              </a:rPr>
              <a:t> of a circle), </a:t>
            </a:r>
          </a:p>
        </p:txBody>
      </p:sp>
      <p:graphicFrame>
        <p:nvGraphicFramePr>
          <p:cNvPr id="217102" name="Object 14"/>
          <p:cNvGraphicFramePr>
            <a:graphicFrameLocks noChangeAspect="1"/>
          </p:cNvGraphicFramePr>
          <p:nvPr/>
        </p:nvGraphicFramePr>
        <p:xfrm>
          <a:off x="2079625" y="4425950"/>
          <a:ext cx="4521200" cy="1312863"/>
        </p:xfrm>
        <a:graphic>
          <a:graphicData uri="http://schemas.openxmlformats.org/presentationml/2006/ole">
            <p:oleObj spid="_x0000_s130053" name="Equation" r:id="rId6" imgW="2273040" imgH="660240" progId="Equation.DSMT4">
              <p:embed/>
            </p:oleObj>
          </a:graphicData>
        </a:graphic>
      </p:graphicFrame>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投影片編號版面配置區 6"/>
          <p:cNvSpPr>
            <a:spLocks noGrp="1"/>
          </p:cNvSpPr>
          <p:nvPr>
            <p:ph type="sldNum" sz="quarter" idx="12"/>
          </p:nvPr>
        </p:nvSpPr>
        <p:spPr/>
        <p:txBody>
          <a:bodyPr/>
          <a:lstStyle/>
          <a:p>
            <a:fld id="{F8D13653-1AB9-4745-A4ED-109403F1707D}" type="slidenum">
              <a:rPr lang="en-US" altLang="zh-TW"/>
              <a:pPr/>
              <a:t>116</a:t>
            </a:fld>
            <a:endParaRPr lang="en-US" altLang="zh-TW"/>
          </a:p>
        </p:txBody>
      </p:sp>
      <p:sp>
        <p:nvSpPr>
          <p:cNvPr id="218116" name="Rectangle 4"/>
          <p:cNvSpPr>
            <a:spLocks noGrp="1" noChangeArrowheads="1"/>
          </p:cNvSpPr>
          <p:nvPr>
            <p:ph type="body" sz="half" idx="2"/>
          </p:nvPr>
        </p:nvSpPr>
        <p:spPr>
          <a:xfrm>
            <a:off x="801688" y="1988840"/>
            <a:ext cx="8135937" cy="1944688"/>
          </a:xfrm>
        </p:spPr>
        <p:txBody>
          <a:bodyPr/>
          <a:lstStyle/>
          <a:p>
            <a:pPr marL="0" indent="0">
              <a:buFont typeface="Wingdings" pitchFamily="2" charset="2"/>
              <a:buChar char="l"/>
            </a:pPr>
            <a:r>
              <a:rPr lang="en-US" altLang="zh-TW" sz="2400" b="1">
                <a:solidFill>
                  <a:srgbClr val="0000FF"/>
                </a:solidFill>
              </a:rPr>
              <a:t>FIR</a:t>
            </a:r>
            <a:r>
              <a:rPr lang="en-US" altLang="zh-TW" sz="2400" b="1"/>
              <a:t> (Finite Impulse Response):</a:t>
            </a:r>
            <a:endParaRPr lang="en-US" altLang="zh-TW" sz="2400"/>
          </a:p>
          <a:p>
            <a:pPr marL="0" indent="0"/>
            <a:r>
              <a:rPr lang="en-US" altLang="zh-TW" sz="2400"/>
              <a:t>			</a:t>
            </a:r>
          </a:p>
          <a:p>
            <a:pPr marL="0" indent="0"/>
            <a:endParaRPr lang="en-US" altLang="zh-TW" sz="2400"/>
          </a:p>
          <a:p>
            <a:pPr marL="0" indent="0"/>
            <a:r>
              <a:rPr lang="en-US" altLang="zh-TW" sz="2000">
                <a:latin typeface="Times New Roman" pitchFamily="18" charset="0"/>
              </a:rPr>
              <a:t>All zeros, no nonzero poles (All poles are at “0”).</a:t>
            </a:r>
          </a:p>
          <a:p>
            <a:pPr marL="0" indent="0"/>
            <a:endParaRPr lang="en-US" altLang="zh-TW" sz="2000">
              <a:latin typeface="Times New Roman" pitchFamily="18" charset="0"/>
            </a:endParaRPr>
          </a:p>
        </p:txBody>
      </p:sp>
      <p:graphicFrame>
        <p:nvGraphicFramePr>
          <p:cNvPr id="218117" name="Object 5"/>
          <p:cNvGraphicFramePr>
            <a:graphicFrameLocks noChangeAspect="1"/>
          </p:cNvGraphicFramePr>
          <p:nvPr>
            <p:ph sz="quarter" idx="4294967295"/>
          </p:nvPr>
        </p:nvGraphicFramePr>
        <p:xfrm>
          <a:off x="9029700" y="692150"/>
          <a:ext cx="114300" cy="177800"/>
        </p:xfrm>
        <a:graphic>
          <a:graphicData uri="http://schemas.openxmlformats.org/presentationml/2006/ole">
            <p:oleObj spid="_x0000_s131074" name="Equation" r:id="rId3" imgW="914400" imgH="198720" progId="Equation.DSMT4">
              <p:embed/>
            </p:oleObj>
          </a:graphicData>
        </a:graphic>
      </p:graphicFrame>
      <p:graphicFrame>
        <p:nvGraphicFramePr>
          <p:cNvPr id="218118" name="Rectangle 6"/>
          <p:cNvGraphicFramePr>
            <a:graphicFrameLocks/>
          </p:cNvGraphicFramePr>
          <p:nvPr>
            <p:ph sz="quarter" idx="4294967295"/>
          </p:nvPr>
        </p:nvGraphicFramePr>
        <p:xfrm>
          <a:off x="6172200" y="2017713"/>
          <a:ext cx="2971800" cy="1981200"/>
        </p:xfrm>
        <a:graphic>
          <a:graphicData uri="http://schemas.openxmlformats.org/presentationml/2006/ole">
            <p:oleObj spid="_x0000_s131075" name="Equation" r:id="rId4" imgW="0" imgH="0" progId="Equation.DSMT4">
              <p:embed/>
            </p:oleObj>
          </a:graphicData>
        </a:graphic>
      </p:graphicFrame>
      <p:graphicFrame>
        <p:nvGraphicFramePr>
          <p:cNvPr id="218122" name="Object 10"/>
          <p:cNvGraphicFramePr>
            <a:graphicFrameLocks noChangeAspect="1"/>
          </p:cNvGraphicFramePr>
          <p:nvPr/>
        </p:nvGraphicFramePr>
        <p:xfrm>
          <a:off x="1692275" y="2492375"/>
          <a:ext cx="2159000" cy="917575"/>
        </p:xfrm>
        <a:graphic>
          <a:graphicData uri="http://schemas.openxmlformats.org/presentationml/2006/ole">
            <p:oleObj spid="_x0000_s131076" name="Equation" r:id="rId5" imgW="1015920" imgH="431640" progId="Equation.DSMT4">
              <p:embed/>
            </p:oleObj>
          </a:graphicData>
        </a:graphic>
      </p:graphicFrame>
      <p:graphicFrame>
        <p:nvGraphicFramePr>
          <p:cNvPr id="218123" name="Object 11"/>
          <p:cNvGraphicFramePr>
            <a:graphicFrameLocks noChangeAspect="1"/>
          </p:cNvGraphicFramePr>
          <p:nvPr/>
        </p:nvGraphicFramePr>
        <p:xfrm>
          <a:off x="1552575" y="3760788"/>
          <a:ext cx="5035550" cy="1693862"/>
        </p:xfrm>
        <a:graphic>
          <a:graphicData uri="http://schemas.openxmlformats.org/presentationml/2006/ole">
            <p:oleObj spid="_x0000_s131077" name="Equation" r:id="rId6" imgW="2527200" imgH="914400" progId="Equation.DSMT4">
              <p:embed/>
            </p:oleObj>
          </a:graphicData>
        </a:graphic>
      </p:graphicFrame>
      <p:sp>
        <p:nvSpPr>
          <p:cNvPr id="218126" name="Text Box 14"/>
          <p:cNvSpPr txBox="1">
            <a:spLocks noChangeArrowheads="1"/>
          </p:cNvSpPr>
          <p:nvPr/>
        </p:nvSpPr>
        <p:spPr bwMode="auto">
          <a:xfrm>
            <a:off x="970731" y="5516563"/>
            <a:ext cx="7705725" cy="701675"/>
          </a:xfrm>
          <a:prstGeom prst="rect">
            <a:avLst/>
          </a:prstGeom>
          <a:noFill/>
          <a:ln w="9525">
            <a:noFill/>
            <a:miter lim="800000"/>
            <a:headEnd/>
            <a:tailEnd/>
          </a:ln>
          <a:effectLst/>
        </p:spPr>
        <p:txBody>
          <a:bodyPr>
            <a:spAutoFit/>
          </a:bodyPr>
          <a:lstStyle/>
          <a:p>
            <a:pPr>
              <a:spcBef>
                <a:spcPct val="50000"/>
              </a:spcBef>
            </a:pPr>
            <a:r>
              <a:rPr lang="en-US" altLang="zh-TW" sz="2000" dirty="0">
                <a:latin typeface="Times New Roman" pitchFamily="18" charset="0"/>
              </a:rPr>
              <a:t>For </a:t>
            </a:r>
            <a:r>
              <a:rPr lang="en-US" altLang="zh-TW" sz="2000" dirty="0">
                <a:solidFill>
                  <a:srgbClr val="0000FF"/>
                </a:solidFill>
                <a:latin typeface="Times New Roman" pitchFamily="18" charset="0"/>
              </a:rPr>
              <a:t>FIR</a:t>
            </a:r>
            <a:r>
              <a:rPr lang="en-US" altLang="zh-TW" sz="2000" dirty="0">
                <a:latin typeface="Times New Roman" pitchFamily="18" charset="0"/>
              </a:rPr>
              <a:t> filters, coefficients of </a:t>
            </a:r>
            <a:r>
              <a:rPr lang="en-US" altLang="zh-TW" sz="2000" i="1" dirty="0">
                <a:latin typeface="Times New Roman" pitchFamily="18" charset="0"/>
              </a:rPr>
              <a:t>H </a:t>
            </a:r>
            <a:r>
              <a:rPr lang="en-US" altLang="zh-TW" sz="2000" dirty="0">
                <a:latin typeface="Times New Roman" pitchFamily="18" charset="0"/>
              </a:rPr>
              <a:t>(</a:t>
            </a:r>
            <a:r>
              <a:rPr lang="en-US" altLang="zh-TW" sz="2000" i="1" dirty="0">
                <a:latin typeface="Times New Roman" pitchFamily="18" charset="0"/>
              </a:rPr>
              <a:t>z</a:t>
            </a:r>
            <a:r>
              <a:rPr lang="en-US" altLang="zh-TW" sz="2000" dirty="0">
                <a:latin typeface="Times New Roman" pitchFamily="18" charset="0"/>
              </a:rPr>
              <a:t>) = coefficients of difference equation = </a:t>
            </a:r>
            <a:r>
              <a:rPr lang="en-US" altLang="zh-TW" sz="2000" dirty="0">
                <a:solidFill>
                  <a:srgbClr val="FF0000"/>
                </a:solidFill>
                <a:latin typeface="Times New Roman" pitchFamily="18" charset="0"/>
              </a:rPr>
              <a:t>impulse response </a:t>
            </a:r>
            <a:r>
              <a:rPr lang="en-US" altLang="zh-TW" sz="2000" i="1" dirty="0">
                <a:latin typeface="Times New Roman" pitchFamily="18" charset="0"/>
              </a:rPr>
              <a:t>h</a:t>
            </a:r>
            <a:r>
              <a:rPr lang="en-US" altLang="zh-TW" sz="2000" dirty="0">
                <a:latin typeface="Times New Roman" pitchFamily="18" charset="0"/>
              </a:rPr>
              <a:t>[</a:t>
            </a:r>
            <a:r>
              <a:rPr lang="en-US" altLang="zh-TW" sz="2000" i="1" dirty="0">
                <a:latin typeface="Times New Roman" pitchFamily="18" charset="0"/>
              </a:rPr>
              <a:t>n</a:t>
            </a:r>
            <a:r>
              <a:rPr lang="en-US" altLang="zh-TW" sz="2000" dirty="0">
                <a:latin typeface="Times New Roman" pitchFamily="18" charset="0"/>
              </a:rPr>
              <a:t>].</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投影片編號版面配置區 7"/>
          <p:cNvSpPr>
            <a:spLocks noGrp="1"/>
          </p:cNvSpPr>
          <p:nvPr>
            <p:ph type="sldNum" sz="quarter" idx="12"/>
          </p:nvPr>
        </p:nvSpPr>
        <p:spPr/>
        <p:txBody>
          <a:bodyPr/>
          <a:lstStyle/>
          <a:p>
            <a:fld id="{6C77104C-CAEB-4DA4-888D-AEE0043C85FD}" type="slidenum">
              <a:rPr lang="en-US" altLang="zh-TW"/>
              <a:pPr/>
              <a:t>117</a:t>
            </a:fld>
            <a:endParaRPr lang="en-US" altLang="zh-TW"/>
          </a:p>
        </p:txBody>
      </p:sp>
      <p:sp>
        <p:nvSpPr>
          <p:cNvPr id="140290" name="Rectangle 2"/>
          <p:cNvSpPr>
            <a:spLocks noGrp="1" noChangeArrowheads="1"/>
          </p:cNvSpPr>
          <p:nvPr>
            <p:ph type="title"/>
          </p:nvPr>
        </p:nvSpPr>
        <p:spPr>
          <a:xfrm>
            <a:off x="1150938" y="765175"/>
            <a:ext cx="7453312" cy="911225"/>
          </a:xfrm>
        </p:spPr>
        <p:txBody>
          <a:bodyPr/>
          <a:lstStyle/>
          <a:p>
            <a:r>
              <a:rPr lang="en-US" altLang="zh-TW" sz="2800" b="1"/>
              <a:t>5.6 Minimum-phase (MP) Systems</a:t>
            </a:r>
          </a:p>
        </p:txBody>
      </p:sp>
      <p:graphicFrame>
        <p:nvGraphicFramePr>
          <p:cNvPr id="140291" name="Rectangle 3"/>
          <p:cNvGraphicFramePr>
            <a:graphicFrameLocks/>
          </p:cNvGraphicFramePr>
          <p:nvPr>
            <p:ph sz="half" idx="1"/>
          </p:nvPr>
        </p:nvGraphicFramePr>
        <p:xfrm>
          <a:off x="1182688" y="2805113"/>
          <a:ext cx="3810000" cy="2540000"/>
        </p:xfrm>
        <a:graphic>
          <a:graphicData uri="http://schemas.openxmlformats.org/presentationml/2006/ole">
            <p:oleObj spid="_x0000_s132098" name="Equation" r:id="rId3" imgW="0" imgH="0" progId="Equation.DSMT4">
              <p:embed/>
            </p:oleObj>
          </a:graphicData>
        </a:graphic>
      </p:graphicFrame>
      <p:graphicFrame>
        <p:nvGraphicFramePr>
          <p:cNvPr id="140292" name="Object 4"/>
          <p:cNvGraphicFramePr>
            <a:graphicFrameLocks noChangeAspect="1"/>
          </p:cNvGraphicFramePr>
          <p:nvPr>
            <p:ph sz="quarter" idx="2"/>
          </p:nvPr>
        </p:nvGraphicFramePr>
        <p:xfrm>
          <a:off x="1511300" y="2133600"/>
          <a:ext cx="6661150" cy="3951288"/>
        </p:xfrm>
        <a:graphic>
          <a:graphicData uri="http://schemas.openxmlformats.org/presentationml/2006/ole">
            <p:oleObj spid="_x0000_s132099" name="Equation" r:id="rId4" imgW="3682800" imgH="2184120" progId="Equation.DSMT4">
              <p:embed/>
            </p:oleObj>
          </a:graphicData>
        </a:graphic>
      </p:graphicFrame>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投影片編號版面配置區 7"/>
          <p:cNvSpPr>
            <a:spLocks noGrp="1"/>
          </p:cNvSpPr>
          <p:nvPr>
            <p:ph type="sldNum" sz="quarter" idx="12"/>
          </p:nvPr>
        </p:nvSpPr>
        <p:spPr/>
        <p:txBody>
          <a:bodyPr/>
          <a:lstStyle/>
          <a:p>
            <a:fld id="{30ED0741-1F80-49E0-A4C0-9094B1E97E6B}" type="slidenum">
              <a:rPr lang="en-US" altLang="zh-TW"/>
              <a:pPr/>
              <a:t>118</a:t>
            </a:fld>
            <a:endParaRPr lang="en-US" altLang="zh-TW"/>
          </a:p>
        </p:txBody>
      </p:sp>
      <p:sp>
        <p:nvSpPr>
          <p:cNvPr id="141314" name="Rectangle 2"/>
          <p:cNvSpPr>
            <a:spLocks noGrp="1" noChangeArrowheads="1"/>
          </p:cNvSpPr>
          <p:nvPr>
            <p:ph type="title"/>
          </p:nvPr>
        </p:nvSpPr>
        <p:spPr/>
        <p:txBody>
          <a:bodyPr/>
          <a:lstStyle/>
          <a:p>
            <a:endParaRPr lang="zh-TW" altLang="zh-TW"/>
          </a:p>
        </p:txBody>
      </p:sp>
      <p:graphicFrame>
        <p:nvGraphicFramePr>
          <p:cNvPr id="141315" name="Object 3"/>
          <p:cNvGraphicFramePr>
            <a:graphicFrameLocks noChangeAspect="1"/>
          </p:cNvGraphicFramePr>
          <p:nvPr>
            <p:ph sz="half" idx="1"/>
          </p:nvPr>
        </p:nvGraphicFramePr>
        <p:xfrm>
          <a:off x="1250950" y="2200275"/>
          <a:ext cx="6778625" cy="1466850"/>
        </p:xfrm>
        <a:graphic>
          <a:graphicData uri="http://schemas.openxmlformats.org/presentationml/2006/ole">
            <p:oleObj spid="_x0000_s133122" name="Equation" r:id="rId3" imgW="4927320" imgH="1066680" progId="Equation.DSMT4">
              <p:embed/>
            </p:oleObj>
          </a:graphicData>
        </a:graphic>
      </p:graphicFrame>
      <p:graphicFrame>
        <p:nvGraphicFramePr>
          <p:cNvPr id="141316" name="Object 4"/>
          <p:cNvGraphicFramePr>
            <a:graphicFrameLocks noChangeAspect="1"/>
          </p:cNvGraphicFramePr>
          <p:nvPr>
            <p:ph sz="quarter" idx="2"/>
          </p:nvPr>
        </p:nvGraphicFramePr>
        <p:xfrm>
          <a:off x="1703388" y="3833813"/>
          <a:ext cx="6184900" cy="2049462"/>
        </p:xfrm>
        <a:graphic>
          <a:graphicData uri="http://schemas.openxmlformats.org/presentationml/2006/ole">
            <p:oleObj spid="_x0000_s133123" name="Equation" r:id="rId4" imgW="4368600" imgH="1447560" progId="Equation.DSMT4">
              <p:embed/>
            </p:oleObj>
          </a:graphicData>
        </a:graphic>
      </p:graphicFrame>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投影片編號版面配置區 6"/>
          <p:cNvSpPr>
            <a:spLocks noGrp="1"/>
          </p:cNvSpPr>
          <p:nvPr>
            <p:ph type="sldNum" sz="quarter" idx="12"/>
          </p:nvPr>
        </p:nvSpPr>
        <p:spPr/>
        <p:txBody>
          <a:bodyPr/>
          <a:lstStyle/>
          <a:p>
            <a:fld id="{39FD1707-269C-437A-8BC4-61CE7AF4996F}" type="slidenum">
              <a:rPr lang="en-US" altLang="zh-TW"/>
              <a:pPr/>
              <a:t>119</a:t>
            </a:fld>
            <a:endParaRPr lang="en-US" altLang="zh-TW"/>
          </a:p>
        </p:txBody>
      </p:sp>
      <p:sp>
        <p:nvSpPr>
          <p:cNvPr id="210946" name="Rectangle 2"/>
          <p:cNvSpPr>
            <a:spLocks noGrp="1" noChangeArrowheads="1"/>
          </p:cNvSpPr>
          <p:nvPr>
            <p:ph type="title"/>
          </p:nvPr>
        </p:nvSpPr>
        <p:spPr/>
        <p:txBody>
          <a:bodyPr/>
          <a:lstStyle/>
          <a:p>
            <a:r>
              <a:rPr lang="en-US" altLang="zh-TW" dirty="0" smtClean="0">
                <a:solidFill>
                  <a:srgbClr val="0000FF"/>
                </a:solidFill>
              </a:rPr>
              <a:t>NMP vs. MP systems</a:t>
            </a:r>
            <a:endParaRPr lang="en-US" altLang="zh-TW" dirty="0">
              <a:solidFill>
                <a:srgbClr val="0000FF"/>
              </a:solidFill>
            </a:endParaRPr>
          </a:p>
        </p:txBody>
      </p:sp>
      <p:graphicFrame>
        <p:nvGraphicFramePr>
          <p:cNvPr id="210947" name="Object 3"/>
          <p:cNvGraphicFramePr>
            <a:graphicFrameLocks noChangeAspect="1"/>
          </p:cNvGraphicFramePr>
          <p:nvPr>
            <p:ph sz="half" idx="1"/>
          </p:nvPr>
        </p:nvGraphicFramePr>
        <p:xfrm>
          <a:off x="1258888" y="2278063"/>
          <a:ext cx="6553200" cy="1484312"/>
        </p:xfrm>
        <a:graphic>
          <a:graphicData uri="http://schemas.openxmlformats.org/presentationml/2006/ole">
            <p:oleObj spid="_x0000_s134146" name="Equation" r:id="rId3" imgW="3924000" imgH="888840" progId="Equation.DSMT4">
              <p:embed/>
            </p:oleObj>
          </a:graphicData>
        </a:graphic>
      </p:graphicFrame>
      <p:graphicFrame>
        <p:nvGraphicFramePr>
          <p:cNvPr id="210948" name="Object 4"/>
          <p:cNvGraphicFramePr>
            <a:graphicFrameLocks noChangeAspect="1"/>
          </p:cNvGraphicFramePr>
          <p:nvPr>
            <p:ph sz="half" idx="2"/>
          </p:nvPr>
        </p:nvGraphicFramePr>
        <p:xfrm>
          <a:off x="1258888" y="4243388"/>
          <a:ext cx="6408737" cy="1490662"/>
        </p:xfrm>
        <a:graphic>
          <a:graphicData uri="http://schemas.openxmlformats.org/presentationml/2006/ole">
            <p:oleObj spid="_x0000_s134147" name="Equation" r:id="rId4" imgW="3822480" imgH="888840" progId="Equation.DSMT4">
              <p:embed/>
            </p:oleObj>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投影片編號版面配置區 4"/>
          <p:cNvSpPr>
            <a:spLocks noGrp="1"/>
          </p:cNvSpPr>
          <p:nvPr>
            <p:ph type="sldNum" sz="quarter" idx="12"/>
          </p:nvPr>
        </p:nvSpPr>
        <p:spPr>
          <a:noFill/>
        </p:spPr>
        <p:txBody>
          <a:bodyPr/>
          <a:lstStyle/>
          <a:p>
            <a:fld id="{A850764F-DD00-4953-A6B5-8F2154F43133}" type="slidenum">
              <a:rPr lang="zh-TW" altLang="en-US" smtClean="0">
                <a:ea typeface="新細明體" charset="-120"/>
              </a:rPr>
              <a:pPr/>
              <a:t>12</a:t>
            </a:fld>
            <a:endParaRPr lang="en-US" altLang="zh-TW" smtClean="0">
              <a:ea typeface="新細明體" charset="-120"/>
            </a:endParaRPr>
          </a:p>
        </p:txBody>
      </p:sp>
      <p:sp>
        <p:nvSpPr>
          <p:cNvPr id="51204"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graphicFrame>
        <p:nvGraphicFramePr>
          <p:cNvPr id="51202" name="Object 4"/>
          <p:cNvGraphicFramePr>
            <a:graphicFrameLocks noChangeAspect="1"/>
          </p:cNvGraphicFramePr>
          <p:nvPr/>
        </p:nvGraphicFramePr>
        <p:xfrm>
          <a:off x="611188" y="1052513"/>
          <a:ext cx="8281987" cy="4452937"/>
        </p:xfrm>
        <a:graphic>
          <a:graphicData uri="http://schemas.openxmlformats.org/presentationml/2006/ole">
            <p:oleObj spid="_x0000_s10242" name="Equation" r:id="rId3" imgW="4305240" imgH="2311200" progId="Equation.DSMT4">
              <p:embed/>
            </p:oleObj>
          </a:graphicData>
        </a:graphic>
      </p:graphicFrame>
      <p:sp>
        <p:nvSpPr>
          <p:cNvPr id="51205" name="Rectangle 7"/>
          <p:cNvSpPr>
            <a:spLocks noChangeArrowheads="1"/>
          </p:cNvSpPr>
          <p:nvPr/>
        </p:nvSpPr>
        <p:spPr bwMode="auto">
          <a:xfrm>
            <a:off x="0" y="2295525"/>
            <a:ext cx="9144000" cy="0"/>
          </a:xfrm>
          <a:prstGeom prst="rect">
            <a:avLst/>
          </a:prstGeom>
          <a:noFill/>
          <a:ln w="9525">
            <a:noFill/>
            <a:miter lim="800000"/>
            <a:headEnd/>
            <a:tailEnd/>
          </a:ln>
        </p:spPr>
        <p:txBody>
          <a:bodyPr wrap="none" anchor="ctr">
            <a:spAutoFit/>
          </a:bodyPr>
          <a:lstStyle/>
          <a:p>
            <a:endParaRPr lang="zh-TW" altLang="en-US"/>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Rectangle 2"/>
          <p:cNvSpPr>
            <a:spLocks noGrp="1" noChangeArrowheads="1"/>
          </p:cNvSpPr>
          <p:nvPr>
            <p:ph type="title"/>
          </p:nvPr>
        </p:nvSpPr>
        <p:spPr/>
        <p:txBody>
          <a:bodyPr/>
          <a:lstStyle/>
          <a:p>
            <a:r>
              <a:rPr lang="en-US" altLang="zh-TW" sz="2800" b="1"/>
              <a:t>7.1 Design of Digital IIR Filters from Analog Prototype</a:t>
            </a:r>
            <a:endParaRPr lang="zh-TW" altLang="en-US" sz="2800"/>
          </a:p>
        </p:txBody>
      </p:sp>
      <p:sp>
        <p:nvSpPr>
          <p:cNvPr id="441347" name="Rectangle 3"/>
          <p:cNvSpPr>
            <a:spLocks noGrp="1" noChangeArrowheads="1"/>
          </p:cNvSpPr>
          <p:nvPr>
            <p:ph type="body" idx="1"/>
          </p:nvPr>
        </p:nvSpPr>
        <p:spPr>
          <a:xfrm>
            <a:off x="612775" y="2349500"/>
            <a:ext cx="8135938" cy="3743325"/>
          </a:xfrm>
        </p:spPr>
        <p:txBody>
          <a:bodyPr>
            <a:normAutofit lnSpcReduction="10000"/>
          </a:bodyPr>
          <a:lstStyle/>
          <a:p>
            <a:pPr>
              <a:lnSpc>
                <a:spcPct val="90000"/>
              </a:lnSpc>
              <a:buFont typeface="Wingdings" pitchFamily="2" charset="2"/>
              <a:buChar char="l"/>
            </a:pPr>
            <a:r>
              <a:rPr lang="en-US" altLang="zh-TW" dirty="0"/>
              <a:t> </a:t>
            </a:r>
            <a:r>
              <a:rPr lang="en-US" altLang="zh-TW" sz="2400" dirty="0"/>
              <a:t>Why based on </a:t>
            </a:r>
            <a:r>
              <a:rPr lang="en-US" altLang="zh-TW" sz="2400" dirty="0">
                <a:solidFill>
                  <a:schemeClr val="hlink"/>
                </a:solidFill>
              </a:rPr>
              <a:t>analog</a:t>
            </a:r>
            <a:r>
              <a:rPr lang="en-US" altLang="zh-TW" sz="2400" dirty="0"/>
              <a:t> filters?</a:t>
            </a:r>
          </a:p>
          <a:p>
            <a:pPr lvl="1">
              <a:lnSpc>
                <a:spcPct val="90000"/>
              </a:lnSpc>
            </a:pPr>
            <a:r>
              <a:rPr lang="en-US" altLang="zh-TW" sz="2000" dirty="0"/>
              <a:t> Analog filter design methods have been </a:t>
            </a:r>
            <a:r>
              <a:rPr lang="en-US" altLang="zh-TW" sz="2000" dirty="0">
                <a:solidFill>
                  <a:srgbClr val="0066FF"/>
                </a:solidFill>
              </a:rPr>
              <a:t>well developed</a:t>
            </a:r>
            <a:r>
              <a:rPr lang="en-US" altLang="zh-TW" sz="2000" dirty="0"/>
              <a:t>.</a:t>
            </a:r>
          </a:p>
          <a:p>
            <a:pPr lvl="1">
              <a:lnSpc>
                <a:spcPct val="90000"/>
              </a:lnSpc>
            </a:pPr>
            <a:r>
              <a:rPr lang="en-US" altLang="zh-TW" sz="2000" dirty="0"/>
              <a:t> Analog filters often have simple </a:t>
            </a:r>
            <a:r>
              <a:rPr lang="en-US" altLang="zh-TW" sz="2000" dirty="0">
                <a:solidFill>
                  <a:srgbClr val="0066FF"/>
                </a:solidFill>
              </a:rPr>
              <a:t>closed-from</a:t>
            </a:r>
            <a:r>
              <a:rPr lang="en-US" altLang="zh-TW" sz="2000" i="1" dirty="0"/>
              <a:t> </a:t>
            </a:r>
            <a:r>
              <a:rPr lang="en-US" altLang="zh-TW" sz="2000" dirty="0"/>
              <a:t>design  </a:t>
            </a:r>
          </a:p>
          <a:p>
            <a:pPr lvl="1">
              <a:lnSpc>
                <a:spcPct val="90000"/>
              </a:lnSpc>
              <a:buFont typeface="Wingdings" pitchFamily="2" charset="2"/>
              <a:buNone/>
            </a:pPr>
            <a:r>
              <a:rPr lang="en-US" altLang="zh-TW" sz="2000" dirty="0"/>
              <a:t>    formulas.  Direct digital filter design methods often don</a:t>
            </a:r>
            <a:r>
              <a:rPr lang="en-US" altLang="zh-TW" sz="2000" dirty="0">
                <a:latin typeface="Arial"/>
              </a:rPr>
              <a:t>’</a:t>
            </a:r>
            <a:r>
              <a:rPr lang="en-US" altLang="zh-TW" sz="2000" dirty="0"/>
              <a:t>t have</a:t>
            </a:r>
          </a:p>
          <a:p>
            <a:pPr lvl="1">
              <a:lnSpc>
                <a:spcPct val="90000"/>
              </a:lnSpc>
              <a:buFont typeface="Wingdings" pitchFamily="2" charset="2"/>
              <a:buNone/>
            </a:pPr>
            <a:r>
              <a:rPr lang="en-US" altLang="zh-TW" sz="2000" i="1" dirty="0"/>
              <a:t>    </a:t>
            </a:r>
            <a:r>
              <a:rPr lang="en-US" altLang="zh-TW" sz="2000" dirty="0"/>
              <a:t>closed-form</a:t>
            </a:r>
            <a:r>
              <a:rPr lang="en-US" altLang="zh-TW" sz="2000" i="1" dirty="0"/>
              <a:t> </a:t>
            </a:r>
            <a:r>
              <a:rPr lang="en-US" altLang="zh-TW" sz="2000" dirty="0"/>
              <a:t>formulas.</a:t>
            </a:r>
          </a:p>
          <a:p>
            <a:pPr>
              <a:lnSpc>
                <a:spcPct val="90000"/>
              </a:lnSpc>
              <a:buFont typeface="Wingdings" pitchFamily="2" charset="2"/>
              <a:buNone/>
            </a:pPr>
            <a:endParaRPr lang="en-US" altLang="zh-TW" sz="2400" dirty="0"/>
          </a:p>
          <a:p>
            <a:pPr>
              <a:lnSpc>
                <a:spcPct val="90000"/>
              </a:lnSpc>
              <a:buFont typeface="Wingdings" pitchFamily="2" charset="2"/>
              <a:buChar char="l"/>
            </a:pPr>
            <a:r>
              <a:rPr lang="en-US" altLang="zh-TW" sz="2400" dirty="0"/>
              <a:t> Two types of transformations</a:t>
            </a:r>
          </a:p>
          <a:p>
            <a:pPr lvl="1">
              <a:lnSpc>
                <a:spcPct val="90000"/>
              </a:lnSpc>
            </a:pPr>
            <a:r>
              <a:rPr lang="en-US" altLang="zh-TW" sz="2000" dirty="0"/>
              <a:t> Transformation from </a:t>
            </a:r>
            <a:r>
              <a:rPr lang="en-US" altLang="zh-TW" sz="2000" dirty="0">
                <a:solidFill>
                  <a:srgbClr val="0066FF"/>
                </a:solidFill>
              </a:rPr>
              <a:t>analog</a:t>
            </a:r>
            <a:r>
              <a:rPr lang="en-US" altLang="zh-TW" sz="2000" dirty="0"/>
              <a:t> to </a:t>
            </a:r>
            <a:r>
              <a:rPr lang="en-US" altLang="zh-TW" sz="2000" dirty="0">
                <a:solidFill>
                  <a:srgbClr val="0066FF"/>
                </a:solidFill>
              </a:rPr>
              <a:t>discrete-time</a:t>
            </a:r>
          </a:p>
          <a:p>
            <a:pPr lvl="1">
              <a:lnSpc>
                <a:spcPct val="90000"/>
              </a:lnSpc>
            </a:pPr>
            <a:r>
              <a:rPr lang="en-US" altLang="zh-TW" sz="2000" dirty="0"/>
              <a:t> Transformation from one type filter to another type (so</a:t>
            </a:r>
          </a:p>
          <a:p>
            <a:pPr lvl="1">
              <a:lnSpc>
                <a:spcPct val="90000"/>
              </a:lnSpc>
              <a:buFont typeface="Wingdings" pitchFamily="2" charset="2"/>
              <a:buNone/>
            </a:pPr>
            <a:r>
              <a:rPr lang="en-US" altLang="zh-TW" sz="2000" dirty="0"/>
              <a:t>     called </a:t>
            </a:r>
            <a:r>
              <a:rPr lang="en-US" altLang="zh-TW" sz="2000" dirty="0">
                <a:solidFill>
                  <a:srgbClr val="0066FF"/>
                </a:solidFill>
              </a:rPr>
              <a:t>frequency transformation</a:t>
            </a:r>
            <a:r>
              <a:rPr lang="en-US" altLang="zh-TW" sz="2000" dirty="0"/>
              <a:t>), e.g., LP </a:t>
            </a:r>
            <a:r>
              <a:rPr lang="en-US" altLang="zh-TW" sz="2000" dirty="0">
                <a:sym typeface="Wingdings" pitchFamily="2" charset="2"/>
              </a:rPr>
              <a:t> HP</a:t>
            </a:r>
            <a:endParaRPr lang="zh-TW" altLang="en-US" sz="2000" dirty="0"/>
          </a:p>
        </p:txBody>
      </p:sp>
      <p:sp>
        <p:nvSpPr>
          <p:cNvPr id="6" name="投影片編號版面配置區 5"/>
          <p:cNvSpPr>
            <a:spLocks noGrp="1"/>
          </p:cNvSpPr>
          <p:nvPr>
            <p:ph type="sldNum" sz="quarter" idx="12"/>
          </p:nvPr>
        </p:nvSpPr>
        <p:spPr/>
        <p:txBody>
          <a:bodyPr/>
          <a:lstStyle/>
          <a:p>
            <a:fld id="{F0E44AF5-040C-4A77-9C07-FD1A8D25ABBD}" type="slidenum">
              <a:rPr lang="zh-TW" altLang="en-US" smtClean="0"/>
              <a:pPr/>
              <a:t>120</a:t>
            </a:fld>
            <a:endParaRPr lang="zh-TW" altLang="en-US"/>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ChangeArrowheads="1"/>
          </p:cNvSpPr>
          <p:nvPr>
            <p:ph type="title"/>
          </p:nvPr>
        </p:nvSpPr>
        <p:spPr/>
        <p:txBody>
          <a:bodyPr/>
          <a:lstStyle/>
          <a:p>
            <a:endParaRPr lang="zh-TW" altLang="en-US"/>
          </a:p>
        </p:txBody>
      </p:sp>
      <p:sp>
        <p:nvSpPr>
          <p:cNvPr id="251907" name="Rectangle 3"/>
          <p:cNvSpPr>
            <a:spLocks noGrp="1" noChangeArrowheads="1"/>
          </p:cNvSpPr>
          <p:nvPr>
            <p:ph type="body" idx="1"/>
          </p:nvPr>
        </p:nvSpPr>
        <p:spPr>
          <a:xfrm>
            <a:off x="827088" y="1989138"/>
            <a:ext cx="7993062" cy="4176712"/>
          </a:xfrm>
        </p:spPr>
        <p:txBody>
          <a:bodyPr>
            <a:normAutofit lnSpcReduction="10000"/>
          </a:bodyPr>
          <a:lstStyle/>
          <a:p>
            <a:pPr>
              <a:lnSpc>
                <a:spcPct val="80000"/>
              </a:lnSpc>
              <a:buFont typeface="Wingdings" pitchFamily="2" charset="2"/>
              <a:buChar char="l"/>
            </a:pPr>
            <a:r>
              <a:rPr lang="en-US" altLang="zh-TW" sz="2000" dirty="0"/>
              <a:t> </a:t>
            </a:r>
            <a:r>
              <a:rPr lang="en-US" altLang="zh-TW" sz="1800" dirty="0"/>
              <a:t>Methods in </a:t>
            </a:r>
            <a:r>
              <a:rPr lang="en-US" altLang="zh-TW" sz="1800" dirty="0">
                <a:solidFill>
                  <a:srgbClr val="FF0000"/>
                </a:solidFill>
              </a:rPr>
              <a:t>analog</a:t>
            </a:r>
            <a:r>
              <a:rPr lang="en-US" altLang="zh-TW" sz="1800" dirty="0"/>
              <a:t> to </a:t>
            </a:r>
            <a:r>
              <a:rPr lang="en-US" altLang="zh-TW" sz="1800" dirty="0">
                <a:solidFill>
                  <a:srgbClr val="0066FF"/>
                </a:solidFill>
              </a:rPr>
              <a:t>discrete-time</a:t>
            </a:r>
            <a:r>
              <a:rPr lang="en-US" altLang="zh-TW" sz="1800" dirty="0"/>
              <a:t> transformation: c2d in </a:t>
            </a:r>
            <a:r>
              <a:rPr lang="en-US" altLang="zh-TW" sz="1800" dirty="0" err="1"/>
              <a:t>Matlab</a:t>
            </a:r>
            <a:r>
              <a:rPr lang="en-US" altLang="zh-TW" sz="1800" dirty="0"/>
              <a:t> </a:t>
            </a:r>
          </a:p>
          <a:p>
            <a:pPr lvl="1">
              <a:lnSpc>
                <a:spcPct val="80000"/>
              </a:lnSpc>
            </a:pPr>
            <a:r>
              <a:rPr lang="en-US" altLang="zh-TW" sz="1800" dirty="0">
                <a:latin typeface="Times New Roman" pitchFamily="18" charset="0"/>
              </a:rPr>
              <a:t> </a:t>
            </a:r>
            <a:r>
              <a:rPr lang="en-US" altLang="zh-TW" sz="1800" dirty="0">
                <a:solidFill>
                  <a:srgbClr val="0066FF"/>
                </a:solidFill>
                <a:latin typeface="Times New Roman" pitchFamily="18" charset="0"/>
              </a:rPr>
              <a:t>Impulse invariance</a:t>
            </a:r>
            <a:r>
              <a:rPr lang="en-US" altLang="zh-TW" sz="1800" dirty="0">
                <a:latin typeface="Times New Roman" pitchFamily="18" charset="0"/>
              </a:rPr>
              <a:t>, step invariant (ZOH)</a:t>
            </a:r>
          </a:p>
          <a:p>
            <a:pPr lvl="1">
              <a:lnSpc>
                <a:spcPct val="80000"/>
              </a:lnSpc>
            </a:pPr>
            <a:r>
              <a:rPr lang="en-US" altLang="zh-TW" sz="1800" dirty="0">
                <a:latin typeface="Times New Roman" pitchFamily="18" charset="0"/>
              </a:rPr>
              <a:t> </a:t>
            </a:r>
            <a:r>
              <a:rPr lang="en-US" altLang="zh-TW" sz="1800" dirty="0">
                <a:solidFill>
                  <a:srgbClr val="0066FF"/>
                </a:solidFill>
                <a:latin typeface="Times New Roman" pitchFamily="18" charset="0"/>
              </a:rPr>
              <a:t>Bilinear transformation (Tustin)</a:t>
            </a:r>
          </a:p>
          <a:p>
            <a:pPr lvl="1">
              <a:lnSpc>
                <a:spcPct val="80000"/>
              </a:lnSpc>
            </a:pPr>
            <a:r>
              <a:rPr lang="en-US" altLang="zh-TW" sz="1800" dirty="0">
                <a:latin typeface="Times New Roman" pitchFamily="18" charset="0"/>
              </a:rPr>
              <a:t> Matched-z transformation</a:t>
            </a:r>
          </a:p>
          <a:p>
            <a:pPr lvl="1">
              <a:lnSpc>
                <a:spcPct val="80000"/>
              </a:lnSpc>
            </a:pPr>
            <a:endParaRPr lang="en-US" altLang="zh-TW" sz="1800" dirty="0">
              <a:latin typeface="Times New Roman" pitchFamily="18" charset="0"/>
            </a:endParaRPr>
          </a:p>
          <a:p>
            <a:pPr>
              <a:lnSpc>
                <a:spcPct val="80000"/>
              </a:lnSpc>
              <a:buFont typeface="Wingdings" pitchFamily="2" charset="2"/>
              <a:buChar char="l"/>
            </a:pPr>
            <a:r>
              <a:rPr lang="en-US" altLang="zh-TW" sz="1800" dirty="0"/>
              <a:t> Desired properties of the transformations</a:t>
            </a:r>
          </a:p>
          <a:p>
            <a:pPr lvl="1">
              <a:lnSpc>
                <a:spcPct val="80000"/>
              </a:lnSpc>
            </a:pPr>
            <a:r>
              <a:rPr lang="en-US" altLang="zh-TW" sz="1800" dirty="0"/>
              <a:t> </a:t>
            </a:r>
            <a:r>
              <a:rPr lang="en-US" altLang="zh-TW" sz="1800" dirty="0">
                <a:solidFill>
                  <a:srgbClr val="0066FF"/>
                </a:solidFill>
                <a:latin typeface="Times New Roman" pitchFamily="18" charset="0"/>
              </a:rPr>
              <a:t>Stability boundary</a:t>
            </a:r>
            <a:r>
              <a:rPr lang="en-US" altLang="zh-TW" sz="1800" dirty="0">
                <a:latin typeface="Times New Roman" pitchFamily="18" charset="0"/>
              </a:rPr>
              <a:t>: imaginary axis of the </a:t>
            </a:r>
            <a:r>
              <a:rPr lang="en-US" altLang="zh-TW" sz="1800" i="1" dirty="0">
                <a:latin typeface="Times New Roman" pitchFamily="18" charset="0"/>
              </a:rPr>
              <a:t>s</a:t>
            </a:r>
            <a:r>
              <a:rPr lang="en-US" altLang="zh-TW" sz="1800" dirty="0">
                <a:latin typeface="Times New Roman" pitchFamily="18" charset="0"/>
              </a:rPr>
              <a:t>-plane </a:t>
            </a:r>
            <a:r>
              <a:rPr lang="en-US" altLang="zh-TW" sz="1800" dirty="0">
                <a:latin typeface="Times New Roman" pitchFamily="18" charset="0"/>
                <a:sym typeface="Wingdings" pitchFamily="2" charset="2"/>
              </a:rPr>
              <a:t></a:t>
            </a:r>
            <a:r>
              <a:rPr lang="en-US" altLang="zh-TW" sz="1800" dirty="0">
                <a:latin typeface="Times New Roman" pitchFamily="18" charset="0"/>
              </a:rPr>
              <a:t>unit circle of the z-plane</a:t>
            </a:r>
          </a:p>
          <a:p>
            <a:pPr lvl="1">
              <a:lnSpc>
                <a:spcPct val="80000"/>
              </a:lnSpc>
            </a:pPr>
            <a:r>
              <a:rPr lang="en-US" altLang="zh-TW" sz="1800" dirty="0">
                <a:latin typeface="Times New Roman" pitchFamily="18" charset="0"/>
              </a:rPr>
              <a:t> </a:t>
            </a:r>
            <a:r>
              <a:rPr lang="en-US" altLang="zh-TW" sz="1800" dirty="0">
                <a:solidFill>
                  <a:srgbClr val="0066FF"/>
                </a:solidFill>
                <a:latin typeface="Times New Roman" pitchFamily="18" charset="0"/>
              </a:rPr>
              <a:t>Stable</a:t>
            </a:r>
            <a:r>
              <a:rPr lang="en-US" altLang="zh-TW" sz="1800" dirty="0">
                <a:latin typeface="Times New Roman" pitchFamily="18" charset="0"/>
              </a:rPr>
              <a:t> analog system </a:t>
            </a:r>
            <a:r>
              <a:rPr lang="en-US" altLang="zh-TW" sz="1800" dirty="0">
                <a:latin typeface="Times New Roman" pitchFamily="18" charset="0"/>
                <a:sym typeface="Wingdings" pitchFamily="2" charset="2"/>
              </a:rPr>
              <a:t> </a:t>
            </a:r>
            <a:r>
              <a:rPr lang="en-US" altLang="zh-TW" sz="1800" dirty="0">
                <a:latin typeface="Times New Roman" pitchFamily="18" charset="0"/>
              </a:rPr>
              <a:t>Stable discrete-time system</a:t>
            </a:r>
          </a:p>
          <a:p>
            <a:pPr lvl="1">
              <a:lnSpc>
                <a:spcPct val="80000"/>
              </a:lnSpc>
              <a:buFont typeface="Wingdings" pitchFamily="2" charset="2"/>
              <a:buNone/>
            </a:pPr>
            <a:r>
              <a:rPr lang="en-US" altLang="zh-TW" sz="1800" dirty="0">
                <a:latin typeface="Times New Roman" pitchFamily="18" charset="0"/>
              </a:rPr>
              <a:t>    (Poles in the </a:t>
            </a:r>
            <a:r>
              <a:rPr lang="en-US" altLang="zh-TW" sz="1800" dirty="0">
                <a:solidFill>
                  <a:srgbClr val="0000FF"/>
                </a:solidFill>
                <a:latin typeface="Times New Roman" pitchFamily="18" charset="0"/>
              </a:rPr>
              <a:t>left </a:t>
            </a:r>
            <a:r>
              <a:rPr lang="en-US" altLang="zh-TW" sz="1800" i="1" dirty="0">
                <a:solidFill>
                  <a:srgbClr val="0000FF"/>
                </a:solidFill>
                <a:latin typeface="Times New Roman" pitchFamily="18" charset="0"/>
              </a:rPr>
              <a:t>s</a:t>
            </a:r>
            <a:r>
              <a:rPr lang="en-US" altLang="zh-TW" sz="1800" dirty="0">
                <a:solidFill>
                  <a:srgbClr val="0000FF"/>
                </a:solidFill>
                <a:latin typeface="Times New Roman" pitchFamily="18" charset="0"/>
              </a:rPr>
              <a:t>-plane</a:t>
            </a:r>
            <a:r>
              <a:rPr lang="en-US" altLang="zh-TW" sz="1800" dirty="0">
                <a:latin typeface="Times New Roman" pitchFamily="18" charset="0"/>
              </a:rPr>
              <a:t> </a:t>
            </a:r>
            <a:r>
              <a:rPr lang="en-US" altLang="zh-TW" sz="1800" dirty="0">
                <a:latin typeface="Times New Roman" pitchFamily="18" charset="0"/>
                <a:sym typeface="Wingdings" pitchFamily="2" charset="2"/>
              </a:rPr>
              <a:t></a:t>
            </a:r>
            <a:r>
              <a:rPr lang="en-US" altLang="zh-TW" sz="1800" dirty="0">
                <a:latin typeface="Times New Roman" pitchFamily="18" charset="0"/>
              </a:rPr>
              <a:t> Poles </a:t>
            </a:r>
            <a:r>
              <a:rPr lang="en-US" altLang="zh-TW" sz="1800" dirty="0">
                <a:solidFill>
                  <a:srgbClr val="0000FF"/>
                </a:solidFill>
                <a:latin typeface="Times New Roman" pitchFamily="18" charset="0"/>
              </a:rPr>
              <a:t>inside the unit circle</a:t>
            </a:r>
            <a:r>
              <a:rPr lang="en-US" altLang="zh-TW" sz="1800" dirty="0">
                <a:latin typeface="Times New Roman" pitchFamily="18" charset="0"/>
              </a:rPr>
              <a:t> in the </a:t>
            </a:r>
            <a:r>
              <a:rPr lang="en-US" altLang="zh-TW" sz="1800" i="1" dirty="0">
                <a:latin typeface="Times New Roman" pitchFamily="18" charset="0"/>
              </a:rPr>
              <a:t>z</a:t>
            </a:r>
            <a:r>
              <a:rPr lang="en-US" altLang="zh-TW" sz="1800" dirty="0">
                <a:latin typeface="Times New Roman" pitchFamily="18" charset="0"/>
              </a:rPr>
              <a:t>-plane)</a:t>
            </a:r>
          </a:p>
          <a:p>
            <a:pPr lvl="1">
              <a:lnSpc>
                <a:spcPct val="80000"/>
              </a:lnSpc>
              <a:buFont typeface="Wingdings" pitchFamily="2" charset="2"/>
              <a:buNone/>
            </a:pPr>
            <a:endParaRPr lang="en-US" altLang="zh-TW" sz="1800" dirty="0">
              <a:latin typeface="Times New Roman" pitchFamily="18" charset="0"/>
            </a:endParaRPr>
          </a:p>
          <a:p>
            <a:pPr>
              <a:lnSpc>
                <a:spcPct val="80000"/>
              </a:lnSpc>
              <a:buFont typeface="Wingdings" pitchFamily="2" charset="2"/>
              <a:buChar char="l"/>
            </a:pPr>
            <a:r>
              <a:rPr lang="en-US" altLang="zh-TW" sz="1800" dirty="0">
                <a:solidFill>
                  <a:srgbClr val="FF0000"/>
                </a:solidFill>
              </a:rPr>
              <a:t>Steps in the design </a:t>
            </a:r>
            <a:r>
              <a:rPr lang="en-US" altLang="zh-TW" sz="1800" dirty="0"/>
              <a:t>based on an analog prototype</a:t>
            </a:r>
          </a:p>
          <a:p>
            <a:pPr lvl="1">
              <a:lnSpc>
                <a:spcPct val="80000"/>
              </a:lnSpc>
              <a:buFont typeface="Wingdings" pitchFamily="2" charset="2"/>
              <a:buNone/>
            </a:pPr>
            <a:r>
              <a:rPr lang="en-US" altLang="zh-TW" sz="1800" dirty="0">
                <a:latin typeface="Times New Roman" pitchFamily="18" charset="0"/>
              </a:rPr>
              <a:t>(1) Digital specifications </a:t>
            </a:r>
            <a:r>
              <a:rPr lang="en-US" altLang="zh-TW" sz="1800" dirty="0">
                <a:latin typeface="Times New Roman" pitchFamily="18" charset="0"/>
                <a:sym typeface="Wingdings" pitchFamily="2" charset="2"/>
              </a:rPr>
              <a:t></a:t>
            </a:r>
            <a:r>
              <a:rPr lang="en-US" altLang="zh-TW" sz="1800" dirty="0">
                <a:latin typeface="Times New Roman" pitchFamily="18" charset="0"/>
              </a:rPr>
              <a:t> Analog specifications</a:t>
            </a:r>
          </a:p>
          <a:p>
            <a:pPr lvl="1">
              <a:lnSpc>
                <a:spcPct val="80000"/>
              </a:lnSpc>
              <a:buFont typeface="Wingdings" pitchFamily="2" charset="2"/>
              <a:buNone/>
            </a:pPr>
            <a:r>
              <a:rPr lang="en-US" altLang="zh-TW" sz="1800" dirty="0">
                <a:latin typeface="Times New Roman" pitchFamily="18" charset="0"/>
              </a:rPr>
              <a:t>(2) Design the desired analog filter</a:t>
            </a:r>
          </a:p>
          <a:p>
            <a:pPr lvl="1">
              <a:lnSpc>
                <a:spcPct val="80000"/>
              </a:lnSpc>
              <a:buFont typeface="Wingdings" pitchFamily="2" charset="2"/>
              <a:buNone/>
            </a:pPr>
            <a:r>
              <a:rPr lang="en-US" altLang="zh-TW" sz="1800" dirty="0">
                <a:latin typeface="Times New Roman" pitchFamily="18" charset="0"/>
              </a:rPr>
              <a:t>(3) Analog filter </a:t>
            </a:r>
            <a:r>
              <a:rPr lang="en-US" altLang="zh-TW" sz="1800" dirty="0">
                <a:latin typeface="Times New Roman" pitchFamily="18" charset="0"/>
                <a:sym typeface="Wingdings" pitchFamily="2" charset="2"/>
              </a:rPr>
              <a:t></a:t>
            </a:r>
            <a:r>
              <a:rPr lang="en-US" altLang="zh-TW" sz="1800" dirty="0">
                <a:latin typeface="Times New Roman" pitchFamily="18" charset="0"/>
              </a:rPr>
              <a:t> Discrete-time filter</a:t>
            </a:r>
            <a:endParaRPr lang="zh-TW" altLang="en-US" sz="1800" dirty="0">
              <a:latin typeface="Times New Roman" pitchFamily="18" charset="0"/>
            </a:endParaRPr>
          </a:p>
          <a:p>
            <a:pPr>
              <a:lnSpc>
                <a:spcPct val="80000"/>
              </a:lnSpc>
              <a:buFont typeface="Wingdings" pitchFamily="2" charset="2"/>
              <a:buNone/>
            </a:pPr>
            <a:endParaRPr lang="zh-TW" altLang="en-US" sz="1800" dirty="0">
              <a:latin typeface="Times New Roman" pitchFamily="18" charset="0"/>
            </a:endParaRPr>
          </a:p>
        </p:txBody>
      </p:sp>
      <p:sp>
        <p:nvSpPr>
          <p:cNvPr id="6" name="投影片編號版面配置區 5"/>
          <p:cNvSpPr>
            <a:spLocks noGrp="1"/>
          </p:cNvSpPr>
          <p:nvPr>
            <p:ph type="sldNum" sz="quarter" idx="12"/>
          </p:nvPr>
        </p:nvSpPr>
        <p:spPr/>
        <p:txBody>
          <a:bodyPr/>
          <a:lstStyle/>
          <a:p>
            <a:fld id="{F0E44AF5-040C-4A77-9C07-FD1A8D25ABBD}" type="slidenum">
              <a:rPr lang="zh-TW" altLang="en-US" smtClean="0"/>
              <a:pPr/>
              <a:t>121</a:t>
            </a:fld>
            <a:endParaRPr lang="zh-TW" altLang="en-US"/>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9" name="Rectangle 5"/>
          <p:cNvSpPr>
            <a:spLocks noGrp="1" noChangeArrowheads="1"/>
          </p:cNvSpPr>
          <p:nvPr>
            <p:ph type="title"/>
          </p:nvPr>
        </p:nvSpPr>
        <p:spPr/>
        <p:txBody>
          <a:bodyPr/>
          <a:lstStyle/>
          <a:p>
            <a:endParaRPr lang="zh-TW" altLang="en-US"/>
          </a:p>
        </p:txBody>
      </p:sp>
      <p:sp>
        <p:nvSpPr>
          <p:cNvPr id="282627" name="Rectangle 3"/>
          <p:cNvSpPr>
            <a:spLocks noGrp="1" noChangeArrowheads="1"/>
          </p:cNvSpPr>
          <p:nvPr>
            <p:ph type="body" sz="half" idx="1"/>
          </p:nvPr>
        </p:nvSpPr>
        <p:spPr>
          <a:xfrm>
            <a:off x="539750" y="2060575"/>
            <a:ext cx="8280400" cy="1223963"/>
          </a:xfrm>
        </p:spPr>
        <p:txBody>
          <a:bodyPr/>
          <a:lstStyle/>
          <a:p>
            <a:pPr>
              <a:buFont typeface="Wingdings" pitchFamily="2" charset="2"/>
              <a:buNone/>
            </a:pPr>
            <a:r>
              <a:rPr lang="en-US" altLang="zh-TW" sz="2400" b="1">
                <a:solidFill>
                  <a:srgbClr val="0066FF"/>
                </a:solidFill>
              </a:rPr>
              <a:t>Bilinear Transform (Tustin)</a:t>
            </a:r>
          </a:p>
          <a:p>
            <a:r>
              <a:rPr lang="en-US" altLang="zh-TW" sz="2000">
                <a:latin typeface="Times New Roman" pitchFamily="18" charset="0"/>
              </a:rPr>
              <a:t>Not only avoid </a:t>
            </a:r>
            <a:r>
              <a:rPr lang="en-US" altLang="zh-TW" sz="2000">
                <a:solidFill>
                  <a:srgbClr val="0066FF"/>
                </a:solidFill>
                <a:latin typeface="Times New Roman" pitchFamily="18" charset="0"/>
              </a:rPr>
              <a:t>aliasing</a:t>
            </a:r>
            <a:r>
              <a:rPr lang="en-US" altLang="zh-TW" sz="2000">
                <a:latin typeface="Times New Roman" pitchFamily="18" charset="0"/>
              </a:rPr>
              <a:t> but also distort the frequency response (</a:t>
            </a:r>
            <a:r>
              <a:rPr lang="en-US" altLang="zh-TW" sz="2000">
                <a:solidFill>
                  <a:schemeClr val="hlink"/>
                </a:solidFill>
                <a:latin typeface="Times New Roman" pitchFamily="18" charset="0"/>
              </a:rPr>
              <a:t>warping</a:t>
            </a:r>
            <a:r>
              <a:rPr lang="en-US" altLang="zh-TW" sz="2000">
                <a:latin typeface="Times New Roman" pitchFamily="18" charset="0"/>
              </a:rPr>
              <a:t>) – nonlinear stretch of the </a:t>
            </a:r>
            <a:r>
              <a:rPr lang="en-US" altLang="zh-TW" sz="2000">
                <a:solidFill>
                  <a:srgbClr val="0066FF"/>
                </a:solidFill>
                <a:latin typeface="Times New Roman" pitchFamily="18" charset="0"/>
              </a:rPr>
              <a:t>frequency</a:t>
            </a:r>
            <a:r>
              <a:rPr lang="en-US" altLang="zh-TW" sz="2000">
                <a:latin typeface="Times New Roman" pitchFamily="18" charset="0"/>
              </a:rPr>
              <a:t> axis.</a:t>
            </a:r>
            <a:endParaRPr lang="zh-TW" altLang="en-US" sz="2000">
              <a:latin typeface="Times New Roman" pitchFamily="18" charset="0"/>
            </a:endParaRPr>
          </a:p>
        </p:txBody>
      </p:sp>
      <p:pic>
        <p:nvPicPr>
          <p:cNvPr id="282632" name="Picture 8"/>
          <p:cNvPicPr>
            <a:picLocks noChangeAspect="1" noChangeArrowheads="1"/>
          </p:cNvPicPr>
          <p:nvPr/>
        </p:nvPicPr>
        <p:blipFill>
          <a:blip r:embed="rId2" cstate="print"/>
          <a:srcRect/>
          <a:stretch>
            <a:fillRect/>
          </a:stretch>
        </p:blipFill>
        <p:spPr bwMode="auto">
          <a:xfrm>
            <a:off x="1547813" y="3284538"/>
            <a:ext cx="3810000" cy="1914525"/>
          </a:xfrm>
          <a:prstGeom prst="rect">
            <a:avLst/>
          </a:prstGeom>
          <a:noFill/>
          <a:ln w="9525">
            <a:noFill/>
            <a:miter lim="800000"/>
            <a:headEnd/>
            <a:tailEnd/>
          </a:ln>
          <a:effectLst/>
        </p:spPr>
      </p:pic>
      <p:sp>
        <p:nvSpPr>
          <p:cNvPr id="282633" name="Text Box 9"/>
          <p:cNvSpPr txBox="1">
            <a:spLocks noChangeArrowheads="1"/>
          </p:cNvSpPr>
          <p:nvPr/>
        </p:nvSpPr>
        <p:spPr bwMode="auto">
          <a:xfrm>
            <a:off x="900113" y="5308600"/>
            <a:ext cx="7200900" cy="701675"/>
          </a:xfrm>
          <a:prstGeom prst="rect">
            <a:avLst/>
          </a:prstGeom>
          <a:noFill/>
          <a:ln w="9525">
            <a:noFill/>
            <a:miter lim="800000"/>
            <a:headEnd/>
            <a:tailEnd/>
          </a:ln>
          <a:effectLst/>
        </p:spPr>
        <p:txBody>
          <a:bodyPr>
            <a:spAutoFit/>
          </a:bodyPr>
          <a:lstStyle/>
          <a:p>
            <a:pPr>
              <a:spcBef>
                <a:spcPct val="50000"/>
              </a:spcBef>
            </a:pPr>
            <a:r>
              <a:rPr lang="en-US" altLang="zh-TW" sz="2000">
                <a:latin typeface="Times New Roman" pitchFamily="18" charset="0"/>
              </a:rPr>
              <a:t>The parameter </a:t>
            </a:r>
            <a:r>
              <a:rPr lang="en-US" altLang="zh-TW" sz="2000" i="1">
                <a:solidFill>
                  <a:schemeClr val="folHlink"/>
                </a:solidFill>
                <a:latin typeface="Times New Roman" pitchFamily="18" charset="0"/>
              </a:rPr>
              <a:t>T</a:t>
            </a:r>
            <a:r>
              <a:rPr lang="en-US" altLang="zh-TW" sz="2000" baseline="-25000">
                <a:solidFill>
                  <a:schemeClr val="folHlink"/>
                </a:solidFill>
                <a:latin typeface="Times New Roman" pitchFamily="18" charset="0"/>
              </a:rPr>
              <a:t>d</a:t>
            </a:r>
            <a:r>
              <a:rPr lang="en-US" altLang="zh-TW" sz="2000">
                <a:solidFill>
                  <a:schemeClr val="folHlink"/>
                </a:solidFill>
                <a:latin typeface="Times New Roman" pitchFamily="18" charset="0"/>
              </a:rPr>
              <a:t> </a:t>
            </a:r>
            <a:r>
              <a:rPr lang="en-US" altLang="zh-TW" sz="2000">
                <a:latin typeface="Times New Roman" pitchFamily="18" charset="0"/>
              </a:rPr>
              <a:t>is of no consequence in the design procedure since we always begin with specifications on the </a:t>
            </a:r>
            <a:r>
              <a:rPr lang="en-US" altLang="zh-TW" sz="2000">
                <a:solidFill>
                  <a:srgbClr val="0066FF"/>
                </a:solidFill>
                <a:latin typeface="Times New Roman" pitchFamily="18" charset="0"/>
              </a:rPr>
              <a:t>discrete-time</a:t>
            </a:r>
            <a:r>
              <a:rPr lang="en-US" altLang="zh-TW" sz="2000">
                <a:latin typeface="Times New Roman" pitchFamily="18" charset="0"/>
              </a:rPr>
              <a:t> filter.</a:t>
            </a:r>
          </a:p>
        </p:txBody>
      </p:sp>
      <p:sp>
        <p:nvSpPr>
          <p:cNvPr id="282634" name="Text Box 10"/>
          <p:cNvSpPr txBox="1">
            <a:spLocks noChangeArrowheads="1"/>
          </p:cNvSpPr>
          <p:nvPr/>
        </p:nvSpPr>
        <p:spPr bwMode="auto">
          <a:xfrm>
            <a:off x="5651500" y="3644900"/>
            <a:ext cx="2376488" cy="396875"/>
          </a:xfrm>
          <a:prstGeom prst="rect">
            <a:avLst/>
          </a:prstGeom>
          <a:noFill/>
          <a:ln w="9525">
            <a:noFill/>
            <a:miter lim="800000"/>
            <a:headEnd/>
            <a:tailEnd/>
          </a:ln>
          <a:effectLst/>
        </p:spPr>
        <p:txBody>
          <a:bodyPr>
            <a:spAutoFit/>
          </a:bodyPr>
          <a:lstStyle/>
          <a:p>
            <a:pPr>
              <a:spcBef>
                <a:spcPct val="50000"/>
              </a:spcBef>
            </a:pPr>
            <a:r>
              <a:rPr lang="en-US" altLang="zh-TW" sz="2000">
                <a:latin typeface="Times New Roman" pitchFamily="18" charset="0"/>
              </a:rPr>
              <a:t>(</a:t>
            </a:r>
            <a:r>
              <a:rPr lang="en-US" altLang="zh-TW" sz="2000">
                <a:solidFill>
                  <a:srgbClr val="0066FF"/>
                </a:solidFill>
                <a:latin typeface="Times New Roman" pitchFamily="18" charset="0"/>
              </a:rPr>
              <a:t>conformal mapping</a:t>
            </a:r>
            <a:r>
              <a:rPr lang="en-US" altLang="zh-TW" sz="2000">
                <a:latin typeface="Times New Roman" pitchFamily="18" charset="0"/>
              </a:rPr>
              <a:t>)</a:t>
            </a:r>
          </a:p>
        </p:txBody>
      </p:sp>
      <p:sp>
        <p:nvSpPr>
          <p:cNvPr id="9" name="投影片編號版面配置區 8"/>
          <p:cNvSpPr>
            <a:spLocks noGrp="1"/>
          </p:cNvSpPr>
          <p:nvPr>
            <p:ph type="sldNum" sz="quarter" idx="12"/>
          </p:nvPr>
        </p:nvSpPr>
        <p:spPr/>
        <p:txBody>
          <a:bodyPr/>
          <a:lstStyle/>
          <a:p>
            <a:pPr>
              <a:defRPr/>
            </a:pPr>
            <a:fld id="{34D9D651-E68D-487F-896B-F83802D89AD8}" type="slidenum">
              <a:rPr lang="en-US" altLang="zh-TW" smtClean="0"/>
              <a:pPr>
                <a:defRPr/>
              </a:pPr>
              <a:t>122</a:t>
            </a:fld>
            <a:endParaRPr lang="en-US" altLang="zh-TW"/>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Grp="1" noChangeArrowheads="1"/>
          </p:cNvSpPr>
          <p:nvPr>
            <p:ph type="title"/>
          </p:nvPr>
        </p:nvSpPr>
        <p:spPr/>
        <p:txBody>
          <a:bodyPr/>
          <a:lstStyle/>
          <a:p>
            <a:endParaRPr lang="zh-TW" altLang="en-US"/>
          </a:p>
        </p:txBody>
      </p:sp>
      <p:sp>
        <p:nvSpPr>
          <p:cNvPr id="412675" name="Rectangle 3"/>
          <p:cNvSpPr>
            <a:spLocks noGrp="1" noChangeArrowheads="1"/>
          </p:cNvSpPr>
          <p:nvPr>
            <p:ph type="body" sz="half" idx="1"/>
          </p:nvPr>
        </p:nvSpPr>
        <p:spPr>
          <a:xfrm>
            <a:off x="1182688" y="2017713"/>
            <a:ext cx="7710487" cy="4114800"/>
          </a:xfrm>
        </p:spPr>
        <p:txBody>
          <a:bodyPr/>
          <a:lstStyle/>
          <a:p>
            <a:pPr>
              <a:buFont typeface="Wingdings" pitchFamily="2" charset="2"/>
              <a:buChar char="l"/>
            </a:pPr>
            <a:r>
              <a:rPr lang="en-US" altLang="zh-TW" sz="2400">
                <a:latin typeface="Times New Roman" pitchFamily="18" charset="0"/>
              </a:rPr>
              <a:t>Historical Background</a:t>
            </a:r>
          </a:p>
          <a:p>
            <a:pPr>
              <a:buFont typeface="Wingdings" pitchFamily="2" charset="2"/>
              <a:buNone/>
            </a:pPr>
            <a:r>
              <a:rPr lang="en-US" altLang="zh-TW" sz="2000">
                <a:latin typeface="Times New Roman" pitchFamily="18" charset="0"/>
              </a:rPr>
              <a:t>     </a:t>
            </a:r>
            <a:r>
              <a:rPr lang="en-US" altLang="zh-TW" sz="2000">
                <a:solidFill>
                  <a:srgbClr val="0066FF"/>
                </a:solidFill>
                <a:latin typeface="Times New Roman" pitchFamily="18" charset="0"/>
              </a:rPr>
              <a:t>Trapezoidal integration</a:t>
            </a:r>
            <a:r>
              <a:rPr lang="en-US" altLang="zh-TW" sz="2000">
                <a:latin typeface="Times New Roman" pitchFamily="18" charset="0"/>
              </a:rPr>
              <a:t>:</a:t>
            </a:r>
          </a:p>
          <a:p>
            <a:pPr>
              <a:buFont typeface="Wingdings" pitchFamily="2" charset="2"/>
              <a:buNone/>
            </a:pPr>
            <a:endParaRPr lang="zh-TW" altLang="en-US" sz="2000">
              <a:latin typeface="Times New Roman" pitchFamily="18" charset="0"/>
            </a:endParaRPr>
          </a:p>
        </p:txBody>
      </p:sp>
      <p:graphicFrame>
        <p:nvGraphicFramePr>
          <p:cNvPr id="412676" name="Object 4"/>
          <p:cNvGraphicFramePr>
            <a:graphicFrameLocks noChangeAspect="1"/>
          </p:cNvGraphicFramePr>
          <p:nvPr>
            <p:ph sz="quarter" idx="2"/>
          </p:nvPr>
        </p:nvGraphicFramePr>
        <p:xfrm>
          <a:off x="1587500" y="2997200"/>
          <a:ext cx="3416300" cy="1004888"/>
        </p:xfrm>
        <a:graphic>
          <a:graphicData uri="http://schemas.openxmlformats.org/presentationml/2006/ole">
            <p:oleObj spid="_x0000_s135170" name="Equation" r:id="rId3" imgW="2158920" imgH="634680" progId="Equation.DSMT4">
              <p:embed/>
            </p:oleObj>
          </a:graphicData>
        </a:graphic>
      </p:graphicFrame>
      <p:graphicFrame>
        <p:nvGraphicFramePr>
          <p:cNvPr id="412677" name="Object 5"/>
          <p:cNvGraphicFramePr>
            <a:graphicFrameLocks noChangeAspect="1"/>
          </p:cNvGraphicFramePr>
          <p:nvPr>
            <p:ph sz="quarter" idx="3"/>
          </p:nvPr>
        </p:nvGraphicFramePr>
        <p:xfrm>
          <a:off x="1403350" y="4292600"/>
          <a:ext cx="4032250" cy="1427163"/>
        </p:xfrm>
        <a:graphic>
          <a:graphicData uri="http://schemas.openxmlformats.org/presentationml/2006/ole">
            <p:oleObj spid="_x0000_s135171" name="Equation" r:id="rId4" imgW="2438280" imgH="863280" progId="Equation.DSMT4">
              <p:embed/>
            </p:oleObj>
          </a:graphicData>
        </a:graphic>
      </p:graphicFrame>
      <p:grpSp>
        <p:nvGrpSpPr>
          <p:cNvPr id="2" name="Group 6"/>
          <p:cNvGrpSpPr>
            <a:grpSpLocks/>
          </p:cNvGrpSpPr>
          <p:nvPr/>
        </p:nvGrpSpPr>
        <p:grpSpPr bwMode="auto">
          <a:xfrm>
            <a:off x="5867400" y="2997200"/>
            <a:ext cx="2665413" cy="1920875"/>
            <a:chOff x="3696" y="1389"/>
            <a:chExt cx="1679" cy="1210"/>
          </a:xfrm>
        </p:grpSpPr>
        <p:sp>
          <p:nvSpPr>
            <p:cNvPr id="412679" name="Line 7"/>
            <p:cNvSpPr>
              <a:spLocks noChangeShapeType="1"/>
            </p:cNvSpPr>
            <p:nvPr/>
          </p:nvSpPr>
          <p:spPr bwMode="auto">
            <a:xfrm flipV="1">
              <a:off x="4014" y="1570"/>
              <a:ext cx="0" cy="817"/>
            </a:xfrm>
            <a:prstGeom prst="line">
              <a:avLst/>
            </a:prstGeom>
            <a:noFill/>
            <a:ln w="9525">
              <a:solidFill>
                <a:schemeClr val="tx1"/>
              </a:solidFill>
              <a:round/>
              <a:headEnd/>
              <a:tailEnd type="triangle" w="med" len="med"/>
            </a:ln>
            <a:effectLst/>
          </p:spPr>
          <p:txBody>
            <a:bodyPr/>
            <a:lstStyle/>
            <a:p>
              <a:endParaRPr lang="zh-TW" altLang="en-US"/>
            </a:p>
          </p:txBody>
        </p:sp>
        <p:sp>
          <p:nvSpPr>
            <p:cNvPr id="412680" name="Line 8"/>
            <p:cNvSpPr>
              <a:spLocks noChangeShapeType="1"/>
            </p:cNvSpPr>
            <p:nvPr/>
          </p:nvSpPr>
          <p:spPr bwMode="auto">
            <a:xfrm>
              <a:off x="4014" y="2387"/>
              <a:ext cx="1134" cy="0"/>
            </a:xfrm>
            <a:prstGeom prst="line">
              <a:avLst/>
            </a:prstGeom>
            <a:noFill/>
            <a:ln w="9525">
              <a:solidFill>
                <a:schemeClr val="tx1"/>
              </a:solidFill>
              <a:round/>
              <a:headEnd/>
              <a:tailEnd type="triangle" w="med" len="med"/>
            </a:ln>
            <a:effectLst/>
          </p:spPr>
          <p:txBody>
            <a:bodyPr/>
            <a:lstStyle/>
            <a:p>
              <a:endParaRPr lang="zh-TW" altLang="en-US"/>
            </a:p>
          </p:txBody>
        </p:sp>
        <p:sp>
          <p:nvSpPr>
            <p:cNvPr id="412681" name="Arc 9"/>
            <p:cNvSpPr>
              <a:spLocks/>
            </p:cNvSpPr>
            <p:nvPr/>
          </p:nvSpPr>
          <p:spPr bwMode="auto">
            <a:xfrm flipH="1">
              <a:off x="4014" y="1706"/>
              <a:ext cx="953" cy="59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a:effectLst/>
          </p:spPr>
          <p:txBody>
            <a:bodyPr wrap="none" anchor="ctr"/>
            <a:lstStyle/>
            <a:p>
              <a:endParaRPr lang="zh-TW" altLang="en-US"/>
            </a:p>
          </p:txBody>
        </p:sp>
        <p:sp>
          <p:nvSpPr>
            <p:cNvPr id="412682" name="Line 10"/>
            <p:cNvSpPr>
              <a:spLocks noChangeShapeType="1"/>
            </p:cNvSpPr>
            <p:nvPr/>
          </p:nvSpPr>
          <p:spPr bwMode="auto">
            <a:xfrm>
              <a:off x="4377" y="1842"/>
              <a:ext cx="0" cy="545"/>
            </a:xfrm>
            <a:prstGeom prst="line">
              <a:avLst/>
            </a:prstGeom>
            <a:noFill/>
            <a:ln w="9525">
              <a:solidFill>
                <a:schemeClr val="tx1"/>
              </a:solidFill>
              <a:prstDash val="lgDash"/>
              <a:round/>
              <a:headEnd/>
              <a:tailEnd/>
            </a:ln>
            <a:effectLst/>
          </p:spPr>
          <p:txBody>
            <a:bodyPr/>
            <a:lstStyle/>
            <a:p>
              <a:endParaRPr lang="zh-TW" altLang="en-US"/>
            </a:p>
          </p:txBody>
        </p:sp>
        <p:sp>
          <p:nvSpPr>
            <p:cNvPr id="412683" name="Line 11"/>
            <p:cNvSpPr>
              <a:spLocks noChangeShapeType="1"/>
            </p:cNvSpPr>
            <p:nvPr/>
          </p:nvSpPr>
          <p:spPr bwMode="auto">
            <a:xfrm flipV="1">
              <a:off x="4876" y="1706"/>
              <a:ext cx="0" cy="681"/>
            </a:xfrm>
            <a:prstGeom prst="line">
              <a:avLst/>
            </a:prstGeom>
            <a:noFill/>
            <a:ln w="9525">
              <a:solidFill>
                <a:schemeClr val="tx1"/>
              </a:solidFill>
              <a:prstDash val="lgDash"/>
              <a:round/>
              <a:headEnd/>
              <a:tailEnd/>
            </a:ln>
            <a:effectLst/>
          </p:spPr>
          <p:txBody>
            <a:bodyPr/>
            <a:lstStyle/>
            <a:p>
              <a:endParaRPr lang="zh-TW" altLang="en-US"/>
            </a:p>
          </p:txBody>
        </p:sp>
        <p:sp>
          <p:nvSpPr>
            <p:cNvPr id="412684" name="Freeform 12"/>
            <p:cNvSpPr>
              <a:spLocks/>
            </p:cNvSpPr>
            <p:nvPr/>
          </p:nvSpPr>
          <p:spPr bwMode="auto">
            <a:xfrm>
              <a:off x="4723" y="1728"/>
              <a:ext cx="153" cy="114"/>
            </a:xfrm>
            <a:custGeom>
              <a:avLst/>
              <a:gdLst/>
              <a:ahLst/>
              <a:cxnLst>
                <a:cxn ang="0">
                  <a:pos x="0" y="0"/>
                </a:cxn>
                <a:cxn ang="0">
                  <a:pos x="153" y="114"/>
                </a:cxn>
              </a:cxnLst>
              <a:rect l="0" t="0" r="r" b="b"/>
              <a:pathLst>
                <a:path w="153" h="114">
                  <a:moveTo>
                    <a:pt x="0" y="0"/>
                  </a:moveTo>
                  <a:lnTo>
                    <a:pt x="153" y="114"/>
                  </a:lnTo>
                </a:path>
              </a:pathLst>
            </a:custGeom>
            <a:noFill/>
            <a:ln w="9525">
              <a:solidFill>
                <a:schemeClr val="tx1"/>
              </a:solidFill>
              <a:round/>
              <a:headEnd type="none" w="med" len="med"/>
              <a:tailEnd type="none" w="med" len="med"/>
            </a:ln>
            <a:effectLst/>
          </p:spPr>
          <p:txBody>
            <a:bodyPr/>
            <a:lstStyle/>
            <a:p>
              <a:endParaRPr lang="zh-TW" altLang="en-US"/>
            </a:p>
          </p:txBody>
        </p:sp>
        <p:sp>
          <p:nvSpPr>
            <p:cNvPr id="412685" name="Line 13"/>
            <p:cNvSpPr>
              <a:spLocks noChangeShapeType="1"/>
            </p:cNvSpPr>
            <p:nvPr/>
          </p:nvSpPr>
          <p:spPr bwMode="auto">
            <a:xfrm>
              <a:off x="4604" y="1752"/>
              <a:ext cx="272" cy="181"/>
            </a:xfrm>
            <a:prstGeom prst="line">
              <a:avLst/>
            </a:prstGeom>
            <a:noFill/>
            <a:ln w="9525">
              <a:solidFill>
                <a:schemeClr val="tx1"/>
              </a:solidFill>
              <a:round/>
              <a:headEnd/>
              <a:tailEnd/>
            </a:ln>
            <a:effectLst/>
          </p:spPr>
          <p:txBody>
            <a:bodyPr/>
            <a:lstStyle/>
            <a:p>
              <a:endParaRPr lang="zh-TW" altLang="en-US"/>
            </a:p>
          </p:txBody>
        </p:sp>
        <p:sp>
          <p:nvSpPr>
            <p:cNvPr id="412686" name="Freeform 14"/>
            <p:cNvSpPr>
              <a:spLocks/>
            </p:cNvSpPr>
            <p:nvPr/>
          </p:nvSpPr>
          <p:spPr bwMode="auto">
            <a:xfrm>
              <a:off x="4500" y="1778"/>
              <a:ext cx="376" cy="246"/>
            </a:xfrm>
            <a:custGeom>
              <a:avLst/>
              <a:gdLst/>
              <a:ahLst/>
              <a:cxnLst>
                <a:cxn ang="0">
                  <a:pos x="0" y="0"/>
                </a:cxn>
                <a:cxn ang="0">
                  <a:pos x="376" y="246"/>
                </a:cxn>
              </a:cxnLst>
              <a:rect l="0" t="0" r="r" b="b"/>
              <a:pathLst>
                <a:path w="376" h="246">
                  <a:moveTo>
                    <a:pt x="0" y="0"/>
                  </a:moveTo>
                  <a:lnTo>
                    <a:pt x="376" y="246"/>
                  </a:lnTo>
                </a:path>
              </a:pathLst>
            </a:custGeom>
            <a:noFill/>
            <a:ln w="9525">
              <a:solidFill>
                <a:schemeClr val="tx1"/>
              </a:solidFill>
              <a:round/>
              <a:headEnd type="none" w="med" len="med"/>
              <a:tailEnd type="none" w="med" len="med"/>
            </a:ln>
            <a:effectLst/>
          </p:spPr>
          <p:txBody>
            <a:bodyPr/>
            <a:lstStyle/>
            <a:p>
              <a:endParaRPr lang="zh-TW" altLang="en-US"/>
            </a:p>
          </p:txBody>
        </p:sp>
        <p:sp>
          <p:nvSpPr>
            <p:cNvPr id="412687" name="Freeform 15"/>
            <p:cNvSpPr>
              <a:spLocks/>
            </p:cNvSpPr>
            <p:nvPr/>
          </p:nvSpPr>
          <p:spPr bwMode="auto">
            <a:xfrm>
              <a:off x="4414" y="1814"/>
              <a:ext cx="462" cy="301"/>
            </a:xfrm>
            <a:custGeom>
              <a:avLst/>
              <a:gdLst/>
              <a:ahLst/>
              <a:cxnLst>
                <a:cxn ang="0">
                  <a:pos x="0" y="0"/>
                </a:cxn>
                <a:cxn ang="0">
                  <a:pos x="462" y="301"/>
                </a:cxn>
              </a:cxnLst>
              <a:rect l="0" t="0" r="r" b="b"/>
              <a:pathLst>
                <a:path w="462" h="301">
                  <a:moveTo>
                    <a:pt x="0" y="0"/>
                  </a:moveTo>
                  <a:lnTo>
                    <a:pt x="462" y="301"/>
                  </a:lnTo>
                </a:path>
              </a:pathLst>
            </a:custGeom>
            <a:noFill/>
            <a:ln w="9525">
              <a:solidFill>
                <a:schemeClr val="tx1"/>
              </a:solidFill>
              <a:round/>
              <a:headEnd type="none" w="med" len="med"/>
              <a:tailEnd type="none" w="med" len="med"/>
            </a:ln>
            <a:effectLst/>
          </p:spPr>
          <p:txBody>
            <a:bodyPr/>
            <a:lstStyle/>
            <a:p>
              <a:endParaRPr lang="zh-TW" altLang="en-US"/>
            </a:p>
          </p:txBody>
        </p:sp>
        <p:sp>
          <p:nvSpPr>
            <p:cNvPr id="412688" name="Line 16"/>
            <p:cNvSpPr>
              <a:spLocks noChangeShapeType="1"/>
            </p:cNvSpPr>
            <p:nvPr/>
          </p:nvSpPr>
          <p:spPr bwMode="auto">
            <a:xfrm>
              <a:off x="4377" y="1933"/>
              <a:ext cx="499" cy="318"/>
            </a:xfrm>
            <a:prstGeom prst="line">
              <a:avLst/>
            </a:prstGeom>
            <a:noFill/>
            <a:ln w="9525">
              <a:solidFill>
                <a:schemeClr val="tx1"/>
              </a:solidFill>
              <a:round/>
              <a:headEnd/>
              <a:tailEnd/>
            </a:ln>
            <a:effectLst/>
          </p:spPr>
          <p:txBody>
            <a:bodyPr/>
            <a:lstStyle/>
            <a:p>
              <a:endParaRPr lang="zh-TW" altLang="en-US"/>
            </a:p>
          </p:txBody>
        </p:sp>
        <p:sp>
          <p:nvSpPr>
            <p:cNvPr id="412689" name="Line 17"/>
            <p:cNvSpPr>
              <a:spLocks noChangeShapeType="1"/>
            </p:cNvSpPr>
            <p:nvPr/>
          </p:nvSpPr>
          <p:spPr bwMode="auto">
            <a:xfrm>
              <a:off x="4377" y="2069"/>
              <a:ext cx="499" cy="317"/>
            </a:xfrm>
            <a:prstGeom prst="line">
              <a:avLst/>
            </a:prstGeom>
            <a:noFill/>
            <a:ln w="9525">
              <a:solidFill>
                <a:schemeClr val="tx1"/>
              </a:solidFill>
              <a:round/>
              <a:headEnd/>
              <a:tailEnd/>
            </a:ln>
            <a:effectLst/>
          </p:spPr>
          <p:txBody>
            <a:bodyPr/>
            <a:lstStyle/>
            <a:p>
              <a:endParaRPr lang="zh-TW" altLang="en-US"/>
            </a:p>
          </p:txBody>
        </p:sp>
        <p:sp>
          <p:nvSpPr>
            <p:cNvPr id="412690" name="Line 18"/>
            <p:cNvSpPr>
              <a:spLocks noChangeShapeType="1"/>
            </p:cNvSpPr>
            <p:nvPr/>
          </p:nvSpPr>
          <p:spPr bwMode="auto">
            <a:xfrm>
              <a:off x="4377" y="2160"/>
              <a:ext cx="363" cy="227"/>
            </a:xfrm>
            <a:prstGeom prst="line">
              <a:avLst/>
            </a:prstGeom>
            <a:noFill/>
            <a:ln w="9525">
              <a:solidFill>
                <a:schemeClr val="tx1"/>
              </a:solidFill>
              <a:round/>
              <a:headEnd/>
              <a:tailEnd/>
            </a:ln>
            <a:effectLst/>
          </p:spPr>
          <p:txBody>
            <a:bodyPr/>
            <a:lstStyle/>
            <a:p>
              <a:endParaRPr lang="zh-TW" altLang="en-US"/>
            </a:p>
          </p:txBody>
        </p:sp>
        <p:sp>
          <p:nvSpPr>
            <p:cNvPr id="412691" name="Line 19"/>
            <p:cNvSpPr>
              <a:spLocks noChangeShapeType="1"/>
            </p:cNvSpPr>
            <p:nvPr/>
          </p:nvSpPr>
          <p:spPr bwMode="auto">
            <a:xfrm>
              <a:off x="4377" y="2296"/>
              <a:ext cx="181" cy="91"/>
            </a:xfrm>
            <a:prstGeom prst="line">
              <a:avLst/>
            </a:prstGeom>
            <a:noFill/>
            <a:ln w="9525">
              <a:solidFill>
                <a:schemeClr val="tx1"/>
              </a:solidFill>
              <a:round/>
              <a:headEnd/>
              <a:tailEnd/>
            </a:ln>
            <a:effectLst/>
          </p:spPr>
          <p:txBody>
            <a:bodyPr/>
            <a:lstStyle/>
            <a:p>
              <a:endParaRPr lang="zh-TW" altLang="en-US"/>
            </a:p>
          </p:txBody>
        </p:sp>
        <p:sp>
          <p:nvSpPr>
            <p:cNvPr id="412692" name="Text Box 20"/>
            <p:cNvSpPr txBox="1">
              <a:spLocks noChangeArrowheads="1"/>
            </p:cNvSpPr>
            <p:nvPr/>
          </p:nvSpPr>
          <p:spPr bwMode="auto">
            <a:xfrm>
              <a:off x="3696" y="1389"/>
              <a:ext cx="409" cy="231"/>
            </a:xfrm>
            <a:prstGeom prst="rect">
              <a:avLst/>
            </a:prstGeom>
            <a:noFill/>
            <a:ln w="9525">
              <a:noFill/>
              <a:miter lim="800000"/>
              <a:headEnd/>
              <a:tailEnd/>
            </a:ln>
            <a:effectLst/>
          </p:spPr>
          <p:txBody>
            <a:bodyPr>
              <a:spAutoFit/>
            </a:bodyPr>
            <a:lstStyle/>
            <a:p>
              <a:pPr>
                <a:spcBef>
                  <a:spcPct val="50000"/>
                </a:spcBef>
              </a:pPr>
              <a:r>
                <a:rPr lang="en-US" altLang="zh-TW" i="1">
                  <a:latin typeface="Times New Roman" pitchFamily="18" charset="0"/>
                </a:rPr>
                <a:t>x(t</a:t>
              </a:r>
              <a:r>
                <a:rPr lang="en-US" altLang="zh-TW">
                  <a:latin typeface="Times New Roman" pitchFamily="18" charset="0"/>
                </a:rPr>
                <a:t>)</a:t>
              </a:r>
            </a:p>
          </p:txBody>
        </p:sp>
        <p:sp>
          <p:nvSpPr>
            <p:cNvPr id="412693" name="Text Box 21"/>
            <p:cNvSpPr txBox="1">
              <a:spLocks noChangeArrowheads="1"/>
            </p:cNvSpPr>
            <p:nvPr/>
          </p:nvSpPr>
          <p:spPr bwMode="auto">
            <a:xfrm>
              <a:off x="5148" y="2341"/>
              <a:ext cx="227" cy="231"/>
            </a:xfrm>
            <a:prstGeom prst="rect">
              <a:avLst/>
            </a:prstGeom>
            <a:noFill/>
            <a:ln w="9525">
              <a:noFill/>
              <a:miter lim="800000"/>
              <a:headEnd/>
              <a:tailEnd/>
            </a:ln>
            <a:effectLst/>
          </p:spPr>
          <p:txBody>
            <a:bodyPr>
              <a:spAutoFit/>
            </a:bodyPr>
            <a:lstStyle/>
            <a:p>
              <a:pPr>
                <a:spcBef>
                  <a:spcPct val="50000"/>
                </a:spcBef>
              </a:pPr>
              <a:r>
                <a:rPr lang="en-US" altLang="zh-TW" i="1">
                  <a:latin typeface="Times New Roman" pitchFamily="18" charset="0"/>
                </a:rPr>
                <a:t>t</a:t>
              </a:r>
            </a:p>
          </p:txBody>
        </p:sp>
        <p:sp>
          <p:nvSpPr>
            <p:cNvPr id="412694" name="Text Box 22"/>
            <p:cNvSpPr txBox="1">
              <a:spLocks noChangeArrowheads="1"/>
            </p:cNvSpPr>
            <p:nvPr/>
          </p:nvSpPr>
          <p:spPr bwMode="auto">
            <a:xfrm>
              <a:off x="4059" y="2387"/>
              <a:ext cx="635" cy="212"/>
            </a:xfrm>
            <a:prstGeom prst="rect">
              <a:avLst/>
            </a:prstGeom>
            <a:noFill/>
            <a:ln w="9525">
              <a:noFill/>
              <a:miter lim="800000"/>
              <a:headEnd/>
              <a:tailEnd/>
            </a:ln>
            <a:effectLst/>
          </p:spPr>
          <p:txBody>
            <a:bodyPr>
              <a:spAutoFit/>
            </a:bodyPr>
            <a:lstStyle/>
            <a:p>
              <a:pPr>
                <a:spcBef>
                  <a:spcPct val="50000"/>
                </a:spcBef>
              </a:pPr>
              <a:r>
                <a:rPr lang="en-US" altLang="zh-TW" sz="1600">
                  <a:latin typeface="Times New Roman" pitchFamily="18" charset="0"/>
                </a:rPr>
                <a:t>(</a:t>
              </a:r>
              <a:r>
                <a:rPr lang="en-US" altLang="zh-TW" sz="1600" i="1">
                  <a:latin typeface="Times New Roman" pitchFamily="18" charset="0"/>
                </a:rPr>
                <a:t>n</a:t>
              </a:r>
              <a:r>
                <a:rPr lang="en-US" altLang="zh-TW" sz="1600">
                  <a:latin typeface="Times New Roman" pitchFamily="18" charset="0"/>
                </a:rPr>
                <a:t>-1)</a:t>
              </a:r>
              <a:r>
                <a:rPr lang="en-US" altLang="zh-TW" sz="1600" i="1">
                  <a:latin typeface="Times New Roman" pitchFamily="18" charset="0"/>
                </a:rPr>
                <a:t>T</a:t>
              </a:r>
              <a:r>
                <a:rPr lang="en-US" altLang="zh-TW" sz="1600" baseline="-25000">
                  <a:latin typeface="Times New Roman" pitchFamily="18" charset="0"/>
                </a:rPr>
                <a:t>d</a:t>
              </a:r>
              <a:endParaRPr lang="en-US" altLang="zh-TW" sz="1600">
                <a:latin typeface="Times New Roman" pitchFamily="18" charset="0"/>
              </a:endParaRPr>
            </a:p>
          </p:txBody>
        </p:sp>
        <p:sp>
          <p:nvSpPr>
            <p:cNvPr id="412695" name="Text Box 23"/>
            <p:cNvSpPr txBox="1">
              <a:spLocks noChangeArrowheads="1"/>
            </p:cNvSpPr>
            <p:nvPr/>
          </p:nvSpPr>
          <p:spPr bwMode="auto">
            <a:xfrm>
              <a:off x="4740" y="2387"/>
              <a:ext cx="363" cy="212"/>
            </a:xfrm>
            <a:prstGeom prst="rect">
              <a:avLst/>
            </a:prstGeom>
            <a:noFill/>
            <a:ln w="9525">
              <a:noFill/>
              <a:miter lim="800000"/>
              <a:headEnd/>
              <a:tailEnd/>
            </a:ln>
            <a:effectLst/>
          </p:spPr>
          <p:txBody>
            <a:bodyPr>
              <a:spAutoFit/>
            </a:bodyPr>
            <a:lstStyle/>
            <a:p>
              <a:pPr>
                <a:spcBef>
                  <a:spcPct val="50000"/>
                </a:spcBef>
              </a:pPr>
              <a:r>
                <a:rPr lang="en-US" altLang="zh-TW" sz="1600" i="1">
                  <a:latin typeface="Times New Roman" pitchFamily="18" charset="0"/>
                </a:rPr>
                <a:t>nT</a:t>
              </a:r>
              <a:r>
                <a:rPr lang="en-US" altLang="zh-TW" sz="1600" baseline="-25000">
                  <a:latin typeface="Times New Roman" pitchFamily="18" charset="0"/>
                </a:rPr>
                <a:t>d</a:t>
              </a:r>
              <a:endParaRPr lang="en-US" altLang="zh-TW" sz="1600">
                <a:latin typeface="Times New Roman" pitchFamily="18" charset="0"/>
              </a:endParaRPr>
            </a:p>
          </p:txBody>
        </p:sp>
      </p:grpSp>
      <p:grpSp>
        <p:nvGrpSpPr>
          <p:cNvPr id="3" name="Group 24"/>
          <p:cNvGrpSpPr>
            <a:grpSpLocks/>
          </p:cNvGrpSpPr>
          <p:nvPr/>
        </p:nvGrpSpPr>
        <p:grpSpPr bwMode="auto">
          <a:xfrm>
            <a:off x="5867400" y="2203450"/>
            <a:ext cx="2806700" cy="720725"/>
            <a:chOff x="3697" y="3021"/>
            <a:chExt cx="1768" cy="454"/>
          </a:xfrm>
        </p:grpSpPr>
        <p:sp>
          <p:nvSpPr>
            <p:cNvPr id="412697" name="Rectangle 25"/>
            <p:cNvSpPr>
              <a:spLocks noChangeArrowheads="1"/>
            </p:cNvSpPr>
            <p:nvPr/>
          </p:nvSpPr>
          <p:spPr bwMode="auto">
            <a:xfrm>
              <a:off x="4287" y="3021"/>
              <a:ext cx="544" cy="454"/>
            </a:xfrm>
            <a:prstGeom prst="rect">
              <a:avLst/>
            </a:prstGeom>
            <a:noFill/>
            <a:ln w="9525">
              <a:solidFill>
                <a:schemeClr val="tx1"/>
              </a:solidFill>
              <a:miter lim="800000"/>
              <a:headEnd/>
              <a:tailEnd/>
            </a:ln>
            <a:effectLst/>
          </p:spPr>
          <p:txBody>
            <a:bodyPr wrap="none" anchor="ctr"/>
            <a:lstStyle/>
            <a:p>
              <a:endParaRPr lang="zh-TW" altLang="en-US"/>
            </a:p>
          </p:txBody>
        </p:sp>
        <p:graphicFrame>
          <p:nvGraphicFramePr>
            <p:cNvPr id="412698" name="Object 26"/>
            <p:cNvGraphicFramePr>
              <a:graphicFrameLocks noChangeAspect="1"/>
            </p:cNvGraphicFramePr>
            <p:nvPr/>
          </p:nvGraphicFramePr>
          <p:xfrm>
            <a:off x="4486" y="3067"/>
            <a:ext cx="169" cy="362"/>
          </p:xfrm>
          <a:graphic>
            <a:graphicData uri="http://schemas.openxmlformats.org/presentationml/2006/ole">
              <p:oleObj spid="_x0000_s135173" name="Equation" r:id="rId5" imgW="139680" imgH="393480" progId="Equation.DSMT4">
                <p:embed/>
              </p:oleObj>
            </a:graphicData>
          </a:graphic>
        </p:graphicFrame>
        <p:sp>
          <p:nvSpPr>
            <p:cNvPr id="412699" name="Line 27"/>
            <p:cNvSpPr>
              <a:spLocks noChangeShapeType="1"/>
            </p:cNvSpPr>
            <p:nvPr/>
          </p:nvSpPr>
          <p:spPr bwMode="auto">
            <a:xfrm>
              <a:off x="3969" y="3248"/>
              <a:ext cx="318" cy="0"/>
            </a:xfrm>
            <a:prstGeom prst="line">
              <a:avLst/>
            </a:prstGeom>
            <a:noFill/>
            <a:ln w="9525">
              <a:solidFill>
                <a:schemeClr val="tx1"/>
              </a:solidFill>
              <a:round/>
              <a:headEnd/>
              <a:tailEnd type="triangle" w="med" len="med"/>
            </a:ln>
            <a:effectLst/>
          </p:spPr>
          <p:txBody>
            <a:bodyPr/>
            <a:lstStyle/>
            <a:p>
              <a:endParaRPr lang="zh-TW" altLang="en-US"/>
            </a:p>
          </p:txBody>
        </p:sp>
        <p:sp>
          <p:nvSpPr>
            <p:cNvPr id="412700" name="Line 28"/>
            <p:cNvSpPr>
              <a:spLocks noChangeShapeType="1"/>
            </p:cNvSpPr>
            <p:nvPr/>
          </p:nvSpPr>
          <p:spPr bwMode="auto">
            <a:xfrm>
              <a:off x="4831" y="3248"/>
              <a:ext cx="318" cy="0"/>
            </a:xfrm>
            <a:prstGeom prst="line">
              <a:avLst/>
            </a:prstGeom>
            <a:noFill/>
            <a:ln w="9525">
              <a:solidFill>
                <a:schemeClr val="tx1"/>
              </a:solidFill>
              <a:round/>
              <a:headEnd/>
              <a:tailEnd type="triangle" w="med" len="med"/>
            </a:ln>
            <a:effectLst/>
          </p:spPr>
          <p:txBody>
            <a:bodyPr/>
            <a:lstStyle/>
            <a:p>
              <a:endParaRPr lang="zh-TW" altLang="en-US"/>
            </a:p>
          </p:txBody>
        </p:sp>
        <p:sp>
          <p:nvSpPr>
            <p:cNvPr id="412701" name="Text Box 29"/>
            <p:cNvSpPr txBox="1">
              <a:spLocks noChangeArrowheads="1"/>
            </p:cNvSpPr>
            <p:nvPr/>
          </p:nvSpPr>
          <p:spPr bwMode="auto">
            <a:xfrm>
              <a:off x="3697" y="3153"/>
              <a:ext cx="408" cy="231"/>
            </a:xfrm>
            <a:prstGeom prst="rect">
              <a:avLst/>
            </a:prstGeom>
            <a:noFill/>
            <a:ln w="9525">
              <a:noFill/>
              <a:miter lim="800000"/>
              <a:headEnd/>
              <a:tailEnd/>
            </a:ln>
            <a:effectLst/>
          </p:spPr>
          <p:txBody>
            <a:bodyPr>
              <a:spAutoFit/>
            </a:bodyPr>
            <a:lstStyle/>
            <a:p>
              <a:pPr>
                <a:spcBef>
                  <a:spcPct val="50000"/>
                </a:spcBef>
              </a:pPr>
              <a:r>
                <a:rPr lang="en-US" altLang="zh-TW" i="1">
                  <a:latin typeface="Times New Roman" pitchFamily="18" charset="0"/>
                </a:rPr>
                <a:t>x</a:t>
              </a:r>
              <a:r>
                <a:rPr lang="en-US" altLang="zh-TW">
                  <a:latin typeface="Times New Roman" pitchFamily="18" charset="0"/>
                </a:rPr>
                <a:t>(</a:t>
              </a:r>
              <a:r>
                <a:rPr lang="en-US" altLang="zh-TW" i="1">
                  <a:latin typeface="Times New Roman" pitchFamily="18" charset="0"/>
                </a:rPr>
                <a:t>t</a:t>
              </a:r>
              <a:r>
                <a:rPr lang="en-US" altLang="zh-TW">
                  <a:latin typeface="Times New Roman" pitchFamily="18" charset="0"/>
                </a:rPr>
                <a:t>)</a:t>
              </a:r>
            </a:p>
          </p:txBody>
        </p:sp>
        <p:sp>
          <p:nvSpPr>
            <p:cNvPr id="412702" name="Text Box 30"/>
            <p:cNvSpPr txBox="1">
              <a:spLocks noChangeArrowheads="1"/>
            </p:cNvSpPr>
            <p:nvPr/>
          </p:nvSpPr>
          <p:spPr bwMode="auto">
            <a:xfrm>
              <a:off x="5103" y="3158"/>
              <a:ext cx="362" cy="231"/>
            </a:xfrm>
            <a:prstGeom prst="rect">
              <a:avLst/>
            </a:prstGeom>
            <a:noFill/>
            <a:ln w="9525">
              <a:noFill/>
              <a:miter lim="800000"/>
              <a:headEnd/>
              <a:tailEnd/>
            </a:ln>
            <a:effectLst/>
          </p:spPr>
          <p:txBody>
            <a:bodyPr>
              <a:spAutoFit/>
            </a:bodyPr>
            <a:lstStyle/>
            <a:p>
              <a:pPr>
                <a:spcBef>
                  <a:spcPct val="50000"/>
                </a:spcBef>
              </a:pPr>
              <a:r>
                <a:rPr lang="en-US" altLang="zh-TW" i="1">
                  <a:latin typeface="Times New Roman" pitchFamily="18" charset="0"/>
                </a:rPr>
                <a:t>y</a:t>
              </a:r>
              <a:r>
                <a:rPr lang="en-US" altLang="zh-TW">
                  <a:latin typeface="Times New Roman" pitchFamily="18" charset="0"/>
                </a:rPr>
                <a:t>(</a:t>
              </a:r>
              <a:r>
                <a:rPr lang="en-US" altLang="zh-TW" i="1">
                  <a:latin typeface="Times New Roman" pitchFamily="18" charset="0"/>
                </a:rPr>
                <a:t>t</a:t>
              </a:r>
              <a:r>
                <a:rPr lang="en-US" altLang="zh-TW">
                  <a:latin typeface="Times New Roman" pitchFamily="18" charset="0"/>
                </a:rPr>
                <a:t>)</a:t>
              </a:r>
            </a:p>
          </p:txBody>
        </p:sp>
      </p:grpSp>
      <p:graphicFrame>
        <p:nvGraphicFramePr>
          <p:cNvPr id="412703" name="Object 31"/>
          <p:cNvGraphicFramePr>
            <a:graphicFrameLocks noChangeAspect="1"/>
          </p:cNvGraphicFramePr>
          <p:nvPr/>
        </p:nvGraphicFramePr>
        <p:xfrm>
          <a:off x="1352550" y="5805488"/>
          <a:ext cx="5451475" cy="792162"/>
        </p:xfrm>
        <a:graphic>
          <a:graphicData uri="http://schemas.openxmlformats.org/presentationml/2006/ole">
            <p:oleObj spid="_x0000_s135172" name="Equation" r:id="rId6" imgW="3149280" imgH="457200" progId="Equation.DSMT4">
              <p:embed/>
            </p:oleObj>
          </a:graphicData>
        </a:graphic>
      </p:graphicFrame>
      <p:sp>
        <p:nvSpPr>
          <p:cNvPr id="412704" name="Text Box 32"/>
          <p:cNvSpPr txBox="1">
            <a:spLocks noChangeArrowheads="1"/>
          </p:cNvSpPr>
          <p:nvPr/>
        </p:nvSpPr>
        <p:spPr bwMode="auto">
          <a:xfrm>
            <a:off x="6732588" y="1900238"/>
            <a:ext cx="1008062" cy="304800"/>
          </a:xfrm>
          <a:prstGeom prst="rect">
            <a:avLst/>
          </a:prstGeom>
          <a:noFill/>
          <a:ln w="9525">
            <a:noFill/>
            <a:miter lim="800000"/>
            <a:headEnd/>
            <a:tailEnd/>
          </a:ln>
          <a:effectLst/>
        </p:spPr>
        <p:txBody>
          <a:bodyPr>
            <a:spAutoFit/>
          </a:bodyPr>
          <a:lstStyle/>
          <a:p>
            <a:pPr>
              <a:spcBef>
                <a:spcPct val="50000"/>
              </a:spcBef>
            </a:pPr>
            <a:r>
              <a:rPr lang="en-US" altLang="zh-TW" sz="1400">
                <a:solidFill>
                  <a:srgbClr val="0000FF"/>
                </a:solidFill>
              </a:rPr>
              <a:t>integrator</a:t>
            </a:r>
          </a:p>
        </p:txBody>
      </p:sp>
      <p:sp>
        <p:nvSpPr>
          <p:cNvPr id="35" name="投影片編號版面配置區 34"/>
          <p:cNvSpPr>
            <a:spLocks noGrp="1"/>
          </p:cNvSpPr>
          <p:nvPr>
            <p:ph type="sldNum" sz="quarter" idx="12"/>
          </p:nvPr>
        </p:nvSpPr>
        <p:spPr/>
        <p:txBody>
          <a:bodyPr/>
          <a:lstStyle/>
          <a:p>
            <a:pPr>
              <a:defRPr/>
            </a:pPr>
            <a:fld id="{9491FB58-D3D8-44B7-87CC-6EBBE2C3FBA3}" type="slidenum">
              <a:rPr lang="en-US" altLang="zh-TW" smtClean="0"/>
              <a:pPr>
                <a:defRPr/>
              </a:pPr>
              <a:t>123</a:t>
            </a:fld>
            <a:endParaRPr lang="en-US" altLang="zh-TW"/>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2"/>
          <p:cNvSpPr>
            <a:spLocks noGrp="1" noChangeArrowheads="1"/>
          </p:cNvSpPr>
          <p:nvPr>
            <p:ph type="title"/>
          </p:nvPr>
        </p:nvSpPr>
        <p:spPr/>
        <p:txBody>
          <a:bodyPr/>
          <a:lstStyle/>
          <a:p>
            <a:endParaRPr lang="zh-TW" altLang="en-US"/>
          </a:p>
        </p:txBody>
      </p:sp>
      <p:graphicFrame>
        <p:nvGraphicFramePr>
          <p:cNvPr id="413732" name="Object 36"/>
          <p:cNvGraphicFramePr>
            <a:graphicFrameLocks noChangeAspect="1"/>
          </p:cNvGraphicFramePr>
          <p:nvPr/>
        </p:nvGraphicFramePr>
        <p:xfrm>
          <a:off x="900113" y="2708275"/>
          <a:ext cx="3167062" cy="2206625"/>
        </p:xfrm>
        <a:graphic>
          <a:graphicData uri="http://schemas.openxmlformats.org/presentationml/2006/ole">
            <p:oleObj spid="_x0000_s136194" name="Equation" r:id="rId3" imgW="1676160" imgH="1168200" progId="Equation.DSMT4">
              <p:embed/>
            </p:oleObj>
          </a:graphicData>
        </a:graphic>
      </p:graphicFrame>
      <p:graphicFrame>
        <p:nvGraphicFramePr>
          <p:cNvPr id="413733" name="Object 37"/>
          <p:cNvGraphicFramePr>
            <a:graphicFrameLocks noChangeAspect="1"/>
          </p:cNvGraphicFramePr>
          <p:nvPr>
            <p:ph sz="quarter" idx="2"/>
          </p:nvPr>
        </p:nvGraphicFramePr>
        <p:xfrm>
          <a:off x="5651500" y="2636838"/>
          <a:ext cx="2879725" cy="2303462"/>
        </p:xfrm>
        <a:graphic>
          <a:graphicData uri="http://schemas.openxmlformats.org/presentationml/2006/ole">
            <p:oleObj spid="_x0000_s136195" name="Equation" r:id="rId4" imgW="1523880" imgH="1218960" progId="Equation.DSMT4">
              <p:embed/>
            </p:oleObj>
          </a:graphicData>
        </a:graphic>
      </p:graphicFrame>
      <p:sp>
        <p:nvSpPr>
          <p:cNvPr id="413734" name="AutoShape 38"/>
          <p:cNvSpPr>
            <a:spLocks noChangeArrowheads="1"/>
          </p:cNvSpPr>
          <p:nvPr/>
        </p:nvSpPr>
        <p:spPr bwMode="auto">
          <a:xfrm>
            <a:off x="4427538" y="3716338"/>
            <a:ext cx="865187" cy="144462"/>
          </a:xfrm>
          <a:prstGeom prst="rightArrow">
            <a:avLst>
              <a:gd name="adj1" fmla="val 50000"/>
              <a:gd name="adj2" fmla="val 149726"/>
            </a:avLst>
          </a:prstGeom>
          <a:solidFill>
            <a:schemeClr val="accent1"/>
          </a:solidFill>
          <a:ln w="9525">
            <a:solidFill>
              <a:schemeClr val="tx1"/>
            </a:solidFill>
            <a:miter lim="800000"/>
            <a:headEnd/>
            <a:tailEnd/>
          </a:ln>
          <a:effectLst/>
        </p:spPr>
        <p:txBody>
          <a:bodyPr wrap="none" anchor="ctr"/>
          <a:lstStyle/>
          <a:p>
            <a:endParaRPr lang="zh-TW" altLang="en-US"/>
          </a:p>
        </p:txBody>
      </p:sp>
      <p:sp>
        <p:nvSpPr>
          <p:cNvPr id="413735" name="Text Box 39"/>
          <p:cNvSpPr txBox="1">
            <a:spLocks noChangeArrowheads="1"/>
          </p:cNvSpPr>
          <p:nvPr/>
        </p:nvSpPr>
        <p:spPr bwMode="auto">
          <a:xfrm>
            <a:off x="1187450" y="5445125"/>
            <a:ext cx="7056438" cy="396875"/>
          </a:xfrm>
          <a:prstGeom prst="rect">
            <a:avLst/>
          </a:prstGeom>
          <a:noFill/>
          <a:ln w="9525">
            <a:noFill/>
            <a:miter lim="800000"/>
            <a:headEnd/>
            <a:tailEnd/>
          </a:ln>
          <a:effectLst/>
        </p:spPr>
        <p:txBody>
          <a:bodyPr>
            <a:spAutoFit/>
          </a:bodyPr>
          <a:lstStyle/>
          <a:p>
            <a:pPr>
              <a:spcBef>
                <a:spcPct val="50000"/>
              </a:spcBef>
            </a:pPr>
            <a:r>
              <a:rPr lang="en-US" altLang="zh-TW" sz="2000">
                <a:latin typeface="Times New Roman" pitchFamily="18" charset="0"/>
                <a:sym typeface="Wingdings" pitchFamily="2" charset="2"/>
              </a:rPr>
              <a:t> </a:t>
            </a:r>
            <a:r>
              <a:rPr lang="en-US" altLang="zh-TW" sz="2000">
                <a:latin typeface="Times New Roman" pitchFamily="18" charset="0"/>
              </a:rPr>
              <a:t>The mapping above applied to both </a:t>
            </a:r>
            <a:r>
              <a:rPr lang="en-US" altLang="zh-TW" sz="2000">
                <a:solidFill>
                  <a:srgbClr val="0066FF"/>
                </a:solidFill>
                <a:latin typeface="Times New Roman" pitchFamily="18" charset="0"/>
              </a:rPr>
              <a:t>poles</a:t>
            </a:r>
            <a:r>
              <a:rPr lang="en-US" altLang="zh-TW" sz="2000">
                <a:latin typeface="Times New Roman" pitchFamily="18" charset="0"/>
              </a:rPr>
              <a:t> and </a:t>
            </a:r>
            <a:r>
              <a:rPr lang="en-US" altLang="zh-TW" sz="2000">
                <a:solidFill>
                  <a:srgbClr val="0066FF"/>
                </a:solidFill>
                <a:latin typeface="Times New Roman" pitchFamily="18" charset="0"/>
              </a:rPr>
              <a:t>zeros</a:t>
            </a:r>
            <a:r>
              <a:rPr lang="en-US" altLang="zh-TW" sz="2000">
                <a:latin typeface="Times New Roman" pitchFamily="18" charset="0"/>
              </a:rPr>
              <a:t>.</a:t>
            </a:r>
          </a:p>
        </p:txBody>
      </p:sp>
      <p:sp>
        <p:nvSpPr>
          <p:cNvPr id="413736" name="Text Box 40"/>
          <p:cNvSpPr txBox="1">
            <a:spLocks noChangeArrowheads="1"/>
          </p:cNvSpPr>
          <p:nvPr/>
        </p:nvSpPr>
        <p:spPr bwMode="auto">
          <a:xfrm>
            <a:off x="4427538" y="3259138"/>
            <a:ext cx="865187" cy="457200"/>
          </a:xfrm>
          <a:prstGeom prst="rect">
            <a:avLst/>
          </a:prstGeom>
          <a:noFill/>
          <a:ln w="9525">
            <a:noFill/>
            <a:miter lim="800000"/>
            <a:headEnd/>
            <a:tailEnd/>
          </a:ln>
          <a:effectLst/>
        </p:spPr>
        <p:txBody>
          <a:bodyPr>
            <a:spAutoFit/>
          </a:bodyPr>
          <a:lstStyle/>
          <a:p>
            <a:pPr>
              <a:spcBef>
                <a:spcPct val="50000"/>
              </a:spcBef>
            </a:pPr>
            <a:r>
              <a:rPr lang="en-US" altLang="zh-TW" sz="1200">
                <a:solidFill>
                  <a:schemeClr val="hlink"/>
                </a:solidFill>
              </a:rPr>
              <a:t>Bilinear transform</a:t>
            </a:r>
          </a:p>
        </p:txBody>
      </p:sp>
      <p:sp>
        <p:nvSpPr>
          <p:cNvPr id="10" name="投影片編號版面配置區 9"/>
          <p:cNvSpPr>
            <a:spLocks noGrp="1"/>
          </p:cNvSpPr>
          <p:nvPr>
            <p:ph type="sldNum" sz="quarter" idx="12"/>
          </p:nvPr>
        </p:nvSpPr>
        <p:spPr/>
        <p:txBody>
          <a:bodyPr/>
          <a:lstStyle/>
          <a:p>
            <a:pPr>
              <a:defRPr/>
            </a:pPr>
            <a:fld id="{9491FB58-D3D8-44B7-87CC-6EBBE2C3FBA3}" type="slidenum">
              <a:rPr lang="en-US" altLang="zh-TW" smtClean="0"/>
              <a:pPr>
                <a:defRPr/>
              </a:pPr>
              <a:t>124</a:t>
            </a:fld>
            <a:endParaRPr lang="en-US" altLang="zh-TW"/>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707" name="Rectangle 11"/>
          <p:cNvSpPr>
            <a:spLocks noGrp="1" noChangeArrowheads="1"/>
          </p:cNvSpPr>
          <p:nvPr>
            <p:ph type="title"/>
          </p:nvPr>
        </p:nvSpPr>
        <p:spPr/>
        <p:txBody>
          <a:bodyPr/>
          <a:lstStyle/>
          <a:p>
            <a:endParaRPr lang="zh-TW" altLang="en-US"/>
          </a:p>
        </p:txBody>
      </p:sp>
      <p:graphicFrame>
        <p:nvGraphicFramePr>
          <p:cNvPr id="285703" name="Object 7"/>
          <p:cNvGraphicFramePr>
            <a:graphicFrameLocks noChangeAspect="1"/>
          </p:cNvGraphicFramePr>
          <p:nvPr>
            <p:ph sz="quarter" idx="2"/>
          </p:nvPr>
        </p:nvGraphicFramePr>
        <p:xfrm>
          <a:off x="1471613" y="1916113"/>
          <a:ext cx="6269037" cy="712787"/>
        </p:xfrm>
        <a:graphic>
          <a:graphicData uri="http://schemas.openxmlformats.org/presentationml/2006/ole">
            <p:oleObj spid="_x0000_s137218" name="Equation" r:id="rId3" imgW="3797280" imgH="431640" progId="Equation.DSMT4">
              <p:embed/>
            </p:oleObj>
          </a:graphicData>
        </a:graphic>
      </p:graphicFrame>
      <p:pic>
        <p:nvPicPr>
          <p:cNvPr id="285711" name="Picture 15"/>
          <p:cNvPicPr>
            <a:picLocks noChangeAspect="1" noChangeArrowheads="1"/>
          </p:cNvPicPr>
          <p:nvPr/>
        </p:nvPicPr>
        <p:blipFill>
          <a:blip r:embed="rId4" cstate="print"/>
          <a:srcRect l="4031" t="12654" r="1003" b="5869"/>
          <a:stretch>
            <a:fillRect/>
          </a:stretch>
        </p:blipFill>
        <p:spPr bwMode="auto">
          <a:xfrm>
            <a:off x="539750" y="2708275"/>
            <a:ext cx="7777163" cy="3722688"/>
          </a:xfrm>
          <a:prstGeom prst="rect">
            <a:avLst/>
          </a:prstGeom>
          <a:noFill/>
          <a:ln w="9525">
            <a:noFill/>
            <a:miter lim="800000"/>
            <a:headEnd/>
            <a:tailEnd/>
          </a:ln>
          <a:effectLst/>
        </p:spPr>
      </p:pic>
      <p:sp>
        <p:nvSpPr>
          <p:cNvPr id="285714" name="Text Box 18"/>
          <p:cNvSpPr txBox="1">
            <a:spLocks noChangeArrowheads="1"/>
          </p:cNvSpPr>
          <p:nvPr/>
        </p:nvSpPr>
        <p:spPr bwMode="auto">
          <a:xfrm>
            <a:off x="2627313" y="3937000"/>
            <a:ext cx="287337" cy="284163"/>
          </a:xfrm>
          <a:prstGeom prst="rect">
            <a:avLst/>
          </a:prstGeom>
          <a:solidFill>
            <a:srgbClr val="FFFF99"/>
          </a:solidFill>
          <a:ln w="9525">
            <a:solidFill>
              <a:srgbClr val="0000FF"/>
            </a:solidFill>
            <a:miter lim="800000"/>
            <a:headEnd/>
            <a:tailEnd/>
          </a:ln>
          <a:effectLst/>
        </p:spPr>
        <p:txBody>
          <a:bodyPr>
            <a:spAutoFit/>
          </a:bodyPr>
          <a:lstStyle/>
          <a:p>
            <a:pPr>
              <a:spcBef>
                <a:spcPct val="50000"/>
              </a:spcBef>
            </a:pPr>
            <a:r>
              <a:rPr lang="en-US" altLang="zh-TW" sz="1200"/>
              <a:t>1</a:t>
            </a:r>
          </a:p>
        </p:txBody>
      </p:sp>
      <p:sp>
        <p:nvSpPr>
          <p:cNvPr id="285716" name="Text Box 20"/>
          <p:cNvSpPr txBox="1">
            <a:spLocks noChangeArrowheads="1"/>
          </p:cNvSpPr>
          <p:nvPr/>
        </p:nvSpPr>
        <p:spPr bwMode="auto">
          <a:xfrm>
            <a:off x="5148263" y="3505200"/>
            <a:ext cx="287337" cy="284163"/>
          </a:xfrm>
          <a:prstGeom prst="rect">
            <a:avLst/>
          </a:prstGeom>
          <a:solidFill>
            <a:srgbClr val="FFFF99"/>
          </a:solidFill>
          <a:ln w="9525">
            <a:solidFill>
              <a:srgbClr val="0000FF"/>
            </a:solidFill>
            <a:miter lim="800000"/>
            <a:headEnd/>
            <a:tailEnd/>
          </a:ln>
          <a:effectLst/>
        </p:spPr>
        <p:txBody>
          <a:bodyPr>
            <a:spAutoFit/>
          </a:bodyPr>
          <a:lstStyle/>
          <a:p>
            <a:pPr>
              <a:spcBef>
                <a:spcPct val="50000"/>
              </a:spcBef>
            </a:pPr>
            <a:r>
              <a:rPr lang="en-US" altLang="zh-TW" sz="1200"/>
              <a:t>1</a:t>
            </a:r>
          </a:p>
        </p:txBody>
      </p:sp>
      <p:sp>
        <p:nvSpPr>
          <p:cNvPr id="285717" name="Text Box 21"/>
          <p:cNvSpPr txBox="1">
            <a:spLocks noChangeArrowheads="1"/>
          </p:cNvSpPr>
          <p:nvPr/>
        </p:nvSpPr>
        <p:spPr bwMode="auto">
          <a:xfrm>
            <a:off x="1547813" y="3937000"/>
            <a:ext cx="287337" cy="284163"/>
          </a:xfrm>
          <a:prstGeom prst="rect">
            <a:avLst/>
          </a:prstGeom>
          <a:solidFill>
            <a:srgbClr val="FFFF99"/>
          </a:solidFill>
          <a:ln w="9525">
            <a:solidFill>
              <a:srgbClr val="0000FF"/>
            </a:solidFill>
            <a:miter lim="800000"/>
            <a:headEnd/>
            <a:tailEnd/>
          </a:ln>
          <a:effectLst/>
        </p:spPr>
        <p:txBody>
          <a:bodyPr>
            <a:spAutoFit/>
          </a:bodyPr>
          <a:lstStyle/>
          <a:p>
            <a:pPr>
              <a:spcBef>
                <a:spcPct val="50000"/>
              </a:spcBef>
            </a:pPr>
            <a:r>
              <a:rPr lang="en-US" altLang="zh-TW" sz="1200"/>
              <a:t>2</a:t>
            </a:r>
          </a:p>
        </p:txBody>
      </p:sp>
      <p:sp>
        <p:nvSpPr>
          <p:cNvPr id="285718" name="Text Box 22"/>
          <p:cNvSpPr txBox="1">
            <a:spLocks noChangeArrowheads="1"/>
          </p:cNvSpPr>
          <p:nvPr/>
        </p:nvSpPr>
        <p:spPr bwMode="auto">
          <a:xfrm>
            <a:off x="5651500" y="4224338"/>
            <a:ext cx="287338" cy="284162"/>
          </a:xfrm>
          <a:prstGeom prst="rect">
            <a:avLst/>
          </a:prstGeom>
          <a:solidFill>
            <a:srgbClr val="FFFF99"/>
          </a:solidFill>
          <a:ln w="9525">
            <a:solidFill>
              <a:srgbClr val="0000FF"/>
            </a:solidFill>
            <a:miter lim="800000"/>
            <a:headEnd/>
            <a:tailEnd/>
          </a:ln>
          <a:effectLst/>
        </p:spPr>
        <p:txBody>
          <a:bodyPr>
            <a:spAutoFit/>
          </a:bodyPr>
          <a:lstStyle/>
          <a:p>
            <a:pPr>
              <a:spcBef>
                <a:spcPct val="50000"/>
              </a:spcBef>
            </a:pPr>
            <a:r>
              <a:rPr lang="en-US" altLang="zh-TW" sz="1200"/>
              <a:t>2</a:t>
            </a:r>
          </a:p>
        </p:txBody>
      </p:sp>
      <p:sp>
        <p:nvSpPr>
          <p:cNvPr id="285719" name="Text Box 23"/>
          <p:cNvSpPr txBox="1">
            <a:spLocks noChangeArrowheads="1"/>
          </p:cNvSpPr>
          <p:nvPr/>
        </p:nvSpPr>
        <p:spPr bwMode="auto">
          <a:xfrm>
            <a:off x="2051050" y="3933825"/>
            <a:ext cx="287338" cy="284163"/>
          </a:xfrm>
          <a:prstGeom prst="rect">
            <a:avLst/>
          </a:prstGeom>
          <a:solidFill>
            <a:srgbClr val="FFFF99"/>
          </a:solidFill>
          <a:ln w="9525">
            <a:solidFill>
              <a:srgbClr val="0000FF"/>
            </a:solidFill>
            <a:miter lim="800000"/>
            <a:headEnd/>
            <a:tailEnd/>
          </a:ln>
          <a:effectLst/>
        </p:spPr>
        <p:txBody>
          <a:bodyPr>
            <a:spAutoFit/>
          </a:bodyPr>
          <a:lstStyle/>
          <a:p>
            <a:pPr>
              <a:spcBef>
                <a:spcPct val="50000"/>
              </a:spcBef>
            </a:pPr>
            <a:r>
              <a:rPr lang="en-US" altLang="zh-TW" sz="1200"/>
              <a:t>3</a:t>
            </a:r>
          </a:p>
        </p:txBody>
      </p:sp>
      <p:sp>
        <p:nvSpPr>
          <p:cNvPr id="285720" name="Text Box 24"/>
          <p:cNvSpPr txBox="1">
            <a:spLocks noChangeArrowheads="1"/>
          </p:cNvSpPr>
          <p:nvPr/>
        </p:nvSpPr>
        <p:spPr bwMode="auto">
          <a:xfrm>
            <a:off x="5435600" y="3865563"/>
            <a:ext cx="287338" cy="284162"/>
          </a:xfrm>
          <a:prstGeom prst="rect">
            <a:avLst/>
          </a:prstGeom>
          <a:solidFill>
            <a:srgbClr val="FFFF99"/>
          </a:solidFill>
          <a:ln w="9525">
            <a:solidFill>
              <a:srgbClr val="0000FF"/>
            </a:solidFill>
            <a:miter lim="800000"/>
            <a:headEnd/>
            <a:tailEnd/>
          </a:ln>
          <a:effectLst/>
        </p:spPr>
        <p:txBody>
          <a:bodyPr>
            <a:spAutoFit/>
          </a:bodyPr>
          <a:lstStyle/>
          <a:p>
            <a:pPr>
              <a:spcBef>
                <a:spcPct val="50000"/>
              </a:spcBef>
            </a:pPr>
            <a:r>
              <a:rPr lang="en-US" altLang="zh-TW" sz="1200"/>
              <a:t>3</a:t>
            </a:r>
          </a:p>
        </p:txBody>
      </p:sp>
      <p:sp>
        <p:nvSpPr>
          <p:cNvPr id="285721" name="Text Box 25"/>
          <p:cNvSpPr txBox="1">
            <a:spLocks noChangeArrowheads="1"/>
          </p:cNvSpPr>
          <p:nvPr/>
        </p:nvSpPr>
        <p:spPr bwMode="auto">
          <a:xfrm>
            <a:off x="2051050" y="4440238"/>
            <a:ext cx="287338" cy="284162"/>
          </a:xfrm>
          <a:prstGeom prst="rect">
            <a:avLst/>
          </a:prstGeom>
          <a:solidFill>
            <a:srgbClr val="FFFF99"/>
          </a:solidFill>
          <a:ln w="9525">
            <a:solidFill>
              <a:srgbClr val="0000FF"/>
            </a:solidFill>
            <a:miter lim="800000"/>
            <a:headEnd/>
            <a:tailEnd/>
          </a:ln>
          <a:effectLst/>
        </p:spPr>
        <p:txBody>
          <a:bodyPr>
            <a:spAutoFit/>
          </a:bodyPr>
          <a:lstStyle/>
          <a:p>
            <a:pPr>
              <a:spcBef>
                <a:spcPct val="50000"/>
              </a:spcBef>
            </a:pPr>
            <a:r>
              <a:rPr lang="en-US" altLang="zh-TW" sz="1200"/>
              <a:t>4</a:t>
            </a:r>
          </a:p>
        </p:txBody>
      </p:sp>
      <p:sp>
        <p:nvSpPr>
          <p:cNvPr id="285722" name="Text Box 26"/>
          <p:cNvSpPr txBox="1">
            <a:spLocks noChangeArrowheads="1"/>
          </p:cNvSpPr>
          <p:nvPr/>
        </p:nvSpPr>
        <p:spPr bwMode="auto">
          <a:xfrm>
            <a:off x="6588125" y="4437063"/>
            <a:ext cx="287338" cy="284162"/>
          </a:xfrm>
          <a:prstGeom prst="rect">
            <a:avLst/>
          </a:prstGeom>
          <a:solidFill>
            <a:srgbClr val="FFFF99"/>
          </a:solidFill>
          <a:ln w="9525">
            <a:solidFill>
              <a:srgbClr val="0000FF"/>
            </a:solidFill>
            <a:miter lim="800000"/>
            <a:headEnd/>
            <a:tailEnd/>
          </a:ln>
          <a:effectLst/>
        </p:spPr>
        <p:txBody>
          <a:bodyPr>
            <a:spAutoFit/>
          </a:bodyPr>
          <a:lstStyle/>
          <a:p>
            <a:pPr>
              <a:spcBef>
                <a:spcPct val="50000"/>
              </a:spcBef>
            </a:pPr>
            <a:r>
              <a:rPr lang="en-US" altLang="zh-TW" sz="1200"/>
              <a:t>4</a:t>
            </a:r>
          </a:p>
        </p:txBody>
      </p:sp>
      <p:sp>
        <p:nvSpPr>
          <p:cNvPr id="285723" name="Text Box 27"/>
          <p:cNvSpPr txBox="1">
            <a:spLocks noChangeArrowheads="1"/>
          </p:cNvSpPr>
          <p:nvPr/>
        </p:nvSpPr>
        <p:spPr bwMode="auto">
          <a:xfrm>
            <a:off x="2051050" y="3141663"/>
            <a:ext cx="287338" cy="284162"/>
          </a:xfrm>
          <a:prstGeom prst="rect">
            <a:avLst/>
          </a:prstGeom>
          <a:solidFill>
            <a:srgbClr val="FFFF99"/>
          </a:solidFill>
          <a:ln w="9525">
            <a:solidFill>
              <a:srgbClr val="0000FF"/>
            </a:solidFill>
            <a:miter lim="800000"/>
            <a:headEnd/>
            <a:tailEnd/>
          </a:ln>
          <a:effectLst/>
        </p:spPr>
        <p:txBody>
          <a:bodyPr>
            <a:spAutoFit/>
          </a:bodyPr>
          <a:lstStyle/>
          <a:p>
            <a:pPr>
              <a:spcBef>
                <a:spcPct val="50000"/>
              </a:spcBef>
            </a:pPr>
            <a:r>
              <a:rPr lang="en-US" altLang="zh-TW" sz="1200"/>
              <a:t>5</a:t>
            </a:r>
          </a:p>
        </p:txBody>
      </p:sp>
      <p:sp>
        <p:nvSpPr>
          <p:cNvPr id="285724" name="Text Box 28"/>
          <p:cNvSpPr txBox="1">
            <a:spLocks noChangeArrowheads="1"/>
          </p:cNvSpPr>
          <p:nvPr/>
        </p:nvSpPr>
        <p:spPr bwMode="auto">
          <a:xfrm>
            <a:off x="5148263" y="4440238"/>
            <a:ext cx="287337" cy="284162"/>
          </a:xfrm>
          <a:prstGeom prst="rect">
            <a:avLst/>
          </a:prstGeom>
          <a:solidFill>
            <a:srgbClr val="FFFF99"/>
          </a:solidFill>
          <a:ln w="9525">
            <a:solidFill>
              <a:srgbClr val="0000FF"/>
            </a:solidFill>
            <a:miter lim="800000"/>
            <a:headEnd/>
            <a:tailEnd/>
          </a:ln>
          <a:effectLst/>
        </p:spPr>
        <p:txBody>
          <a:bodyPr>
            <a:spAutoFit/>
          </a:bodyPr>
          <a:lstStyle/>
          <a:p>
            <a:pPr>
              <a:spcBef>
                <a:spcPct val="50000"/>
              </a:spcBef>
            </a:pPr>
            <a:r>
              <a:rPr lang="en-US" altLang="zh-TW" sz="1200"/>
              <a:t>5</a:t>
            </a:r>
          </a:p>
        </p:txBody>
      </p:sp>
      <p:graphicFrame>
        <p:nvGraphicFramePr>
          <p:cNvPr id="285725" name="Object 29"/>
          <p:cNvGraphicFramePr>
            <a:graphicFrameLocks noChangeAspect="1"/>
          </p:cNvGraphicFramePr>
          <p:nvPr/>
        </p:nvGraphicFramePr>
        <p:xfrm>
          <a:off x="3492500" y="3771900"/>
          <a:ext cx="935038" cy="593725"/>
        </p:xfrm>
        <a:graphic>
          <a:graphicData uri="http://schemas.openxmlformats.org/presentationml/2006/ole">
            <p:oleObj spid="_x0000_s137219" name="Equation" r:id="rId5" imgW="660240" imgH="419040" progId="Equation.DSMT4">
              <p:embed/>
            </p:oleObj>
          </a:graphicData>
        </a:graphic>
      </p:graphicFrame>
      <p:sp>
        <p:nvSpPr>
          <p:cNvPr id="285726" name="AutoShape 30"/>
          <p:cNvSpPr>
            <a:spLocks noChangeArrowheads="1"/>
          </p:cNvSpPr>
          <p:nvPr/>
        </p:nvSpPr>
        <p:spPr bwMode="auto">
          <a:xfrm>
            <a:off x="3563938" y="4508500"/>
            <a:ext cx="863600" cy="144463"/>
          </a:xfrm>
          <a:prstGeom prst="rightArrow">
            <a:avLst>
              <a:gd name="adj1" fmla="val 50000"/>
              <a:gd name="adj2" fmla="val 149450"/>
            </a:avLst>
          </a:prstGeom>
          <a:solidFill>
            <a:schemeClr val="accent1"/>
          </a:solidFill>
          <a:ln w="9525">
            <a:solidFill>
              <a:schemeClr val="tx1"/>
            </a:solidFill>
            <a:miter lim="800000"/>
            <a:headEnd/>
            <a:tailEnd/>
          </a:ln>
          <a:effectLst/>
        </p:spPr>
        <p:txBody>
          <a:bodyPr wrap="none" anchor="ctr"/>
          <a:lstStyle/>
          <a:p>
            <a:endParaRPr lang="zh-TW" altLang="en-US"/>
          </a:p>
        </p:txBody>
      </p:sp>
      <p:sp>
        <p:nvSpPr>
          <p:cNvPr id="285727" name="Text Box 31"/>
          <p:cNvSpPr txBox="1">
            <a:spLocks noChangeArrowheads="1"/>
          </p:cNvSpPr>
          <p:nvPr/>
        </p:nvSpPr>
        <p:spPr bwMode="auto">
          <a:xfrm>
            <a:off x="2339975" y="3092450"/>
            <a:ext cx="576263" cy="336550"/>
          </a:xfrm>
          <a:prstGeom prst="rect">
            <a:avLst/>
          </a:prstGeom>
          <a:noFill/>
          <a:ln w="9525">
            <a:noFill/>
            <a:miter lim="800000"/>
            <a:headEnd/>
            <a:tailEnd/>
          </a:ln>
          <a:effectLst/>
        </p:spPr>
        <p:txBody>
          <a:bodyPr>
            <a:spAutoFit/>
          </a:bodyPr>
          <a:lstStyle/>
          <a:p>
            <a:pPr>
              <a:spcBef>
                <a:spcPct val="50000"/>
              </a:spcBef>
            </a:pPr>
            <a:r>
              <a:rPr lang="en-US" altLang="zh-TW" sz="1600" i="1">
                <a:latin typeface="Times New Roman" pitchFamily="18" charset="0"/>
              </a:rPr>
              <a:t>j</a:t>
            </a:r>
            <a:r>
              <a:rPr lang="en-US" altLang="zh-TW" sz="1600">
                <a:latin typeface="Times New Roman" pitchFamily="18" charset="0"/>
                <a:cs typeface="Tahoma" pitchFamily="34" charset="0"/>
              </a:rPr>
              <a:t>∞</a:t>
            </a:r>
          </a:p>
        </p:txBody>
      </p:sp>
      <p:sp>
        <p:nvSpPr>
          <p:cNvPr id="20" name="投影片編號版面配置區 19"/>
          <p:cNvSpPr>
            <a:spLocks noGrp="1"/>
          </p:cNvSpPr>
          <p:nvPr>
            <p:ph type="sldNum" sz="quarter" idx="12"/>
          </p:nvPr>
        </p:nvSpPr>
        <p:spPr/>
        <p:txBody>
          <a:bodyPr/>
          <a:lstStyle/>
          <a:p>
            <a:fld id="{AF2F78BA-F3D9-493C-A2B0-C8D6C95BD73F}" type="slidenum">
              <a:rPr lang="en-US" altLang="zh-TW" smtClean="0"/>
              <a:pPr/>
              <a:t>125</a:t>
            </a:fld>
            <a:endParaRPr lang="en-US" altLang="zh-TW"/>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626" name="Picture 2"/>
          <p:cNvPicPr>
            <a:picLocks noGrp="1" noChangeAspect="1" noChangeArrowheads="1"/>
          </p:cNvPicPr>
          <p:nvPr>
            <p:ph idx="1"/>
          </p:nvPr>
        </p:nvPicPr>
        <p:blipFill>
          <a:blip r:embed="rId2" cstate="print"/>
          <a:srcRect/>
          <a:stretch>
            <a:fillRect/>
          </a:stretch>
        </p:blipFill>
        <p:spPr>
          <a:xfrm>
            <a:off x="684213" y="2016125"/>
            <a:ext cx="6335712" cy="4008438"/>
          </a:xfrm>
          <a:noFill/>
          <a:ln/>
        </p:spPr>
      </p:pic>
      <p:pic>
        <p:nvPicPr>
          <p:cNvPr id="410627" name="Picture 3"/>
          <p:cNvPicPr>
            <a:picLocks noChangeAspect="1" noChangeArrowheads="1"/>
          </p:cNvPicPr>
          <p:nvPr/>
        </p:nvPicPr>
        <p:blipFill>
          <a:blip r:embed="rId3" cstate="print"/>
          <a:srcRect r="40956"/>
          <a:stretch>
            <a:fillRect/>
          </a:stretch>
        </p:blipFill>
        <p:spPr bwMode="auto">
          <a:xfrm>
            <a:off x="5003800" y="2997200"/>
            <a:ext cx="3529013" cy="2185988"/>
          </a:xfrm>
          <a:prstGeom prst="rect">
            <a:avLst/>
          </a:prstGeom>
          <a:noFill/>
          <a:ln w="9525">
            <a:noFill/>
            <a:miter lim="800000"/>
            <a:headEnd/>
            <a:tailEnd/>
          </a:ln>
          <a:effectLst/>
        </p:spPr>
      </p:pic>
      <p:sp>
        <p:nvSpPr>
          <p:cNvPr id="410628" name="Line 4"/>
          <p:cNvSpPr>
            <a:spLocks noChangeShapeType="1"/>
          </p:cNvSpPr>
          <p:nvPr/>
        </p:nvSpPr>
        <p:spPr bwMode="auto">
          <a:xfrm flipV="1">
            <a:off x="1403350" y="3716338"/>
            <a:ext cx="288925" cy="288925"/>
          </a:xfrm>
          <a:prstGeom prst="line">
            <a:avLst/>
          </a:prstGeom>
          <a:noFill/>
          <a:ln w="9525">
            <a:solidFill>
              <a:schemeClr val="hlink"/>
            </a:solidFill>
            <a:round/>
            <a:headEnd/>
            <a:tailEnd type="triangle" w="med" len="med"/>
          </a:ln>
          <a:effectLst/>
        </p:spPr>
        <p:txBody>
          <a:bodyPr/>
          <a:lstStyle/>
          <a:p>
            <a:endParaRPr lang="zh-TW" altLang="en-US"/>
          </a:p>
        </p:txBody>
      </p:sp>
      <p:sp>
        <p:nvSpPr>
          <p:cNvPr id="410629" name="Text Box 5"/>
          <p:cNvSpPr txBox="1">
            <a:spLocks noChangeArrowheads="1"/>
          </p:cNvSpPr>
          <p:nvPr/>
        </p:nvSpPr>
        <p:spPr bwMode="auto">
          <a:xfrm>
            <a:off x="1620838" y="3484563"/>
            <a:ext cx="503237" cy="304800"/>
          </a:xfrm>
          <a:prstGeom prst="rect">
            <a:avLst/>
          </a:prstGeom>
          <a:noFill/>
          <a:ln w="9525">
            <a:noFill/>
            <a:miter lim="800000"/>
            <a:headEnd/>
            <a:tailEnd/>
          </a:ln>
          <a:effectLst/>
        </p:spPr>
        <p:txBody>
          <a:bodyPr>
            <a:spAutoFit/>
          </a:bodyPr>
          <a:lstStyle/>
          <a:p>
            <a:pPr>
              <a:spcBef>
                <a:spcPct val="50000"/>
              </a:spcBef>
            </a:pPr>
            <a:r>
              <a:rPr lang="en-US" altLang="zh-TW" sz="1400">
                <a:solidFill>
                  <a:srgbClr val="0066FF"/>
                </a:solidFill>
              </a:rPr>
              <a:t>0</a:t>
            </a:r>
          </a:p>
        </p:txBody>
      </p:sp>
      <p:sp>
        <p:nvSpPr>
          <p:cNvPr id="410630" name="Text Box 6"/>
          <p:cNvSpPr txBox="1">
            <a:spLocks noChangeArrowheads="1"/>
          </p:cNvSpPr>
          <p:nvPr/>
        </p:nvSpPr>
        <p:spPr bwMode="auto">
          <a:xfrm>
            <a:off x="7596188" y="3411538"/>
            <a:ext cx="1296987" cy="304800"/>
          </a:xfrm>
          <a:prstGeom prst="rect">
            <a:avLst/>
          </a:prstGeom>
          <a:noFill/>
          <a:ln w="9525">
            <a:noFill/>
            <a:miter lim="800000"/>
            <a:headEnd/>
            <a:tailEnd/>
          </a:ln>
          <a:effectLst/>
        </p:spPr>
        <p:txBody>
          <a:bodyPr>
            <a:spAutoFit/>
          </a:bodyPr>
          <a:lstStyle/>
          <a:p>
            <a:pPr>
              <a:spcBef>
                <a:spcPct val="50000"/>
              </a:spcBef>
            </a:pPr>
            <a:r>
              <a:rPr lang="en-US" altLang="zh-TW" sz="1400">
                <a:solidFill>
                  <a:srgbClr val="0066FF"/>
                </a:solidFill>
              </a:rPr>
              <a:t>asymptote </a:t>
            </a:r>
          </a:p>
        </p:txBody>
      </p:sp>
      <p:sp>
        <p:nvSpPr>
          <p:cNvPr id="410631" name="Text Box 7"/>
          <p:cNvSpPr txBox="1">
            <a:spLocks noChangeArrowheads="1"/>
          </p:cNvSpPr>
          <p:nvPr/>
        </p:nvSpPr>
        <p:spPr bwMode="auto">
          <a:xfrm>
            <a:off x="1258888" y="1341438"/>
            <a:ext cx="4465637" cy="366712"/>
          </a:xfrm>
          <a:prstGeom prst="rect">
            <a:avLst/>
          </a:prstGeom>
          <a:noFill/>
          <a:ln w="9525">
            <a:noFill/>
            <a:miter lim="800000"/>
            <a:headEnd/>
            <a:tailEnd/>
          </a:ln>
          <a:effectLst/>
        </p:spPr>
        <p:txBody>
          <a:bodyPr>
            <a:spAutoFit/>
          </a:bodyPr>
          <a:lstStyle/>
          <a:p>
            <a:pPr>
              <a:spcBef>
                <a:spcPct val="50000"/>
              </a:spcBef>
            </a:pPr>
            <a:r>
              <a:rPr lang="en-US" altLang="zh-TW" b="1">
                <a:solidFill>
                  <a:srgbClr val="0066FF"/>
                </a:solidFill>
              </a:rPr>
              <a:t>Frequency warping</a:t>
            </a:r>
          </a:p>
        </p:txBody>
      </p:sp>
      <p:sp>
        <p:nvSpPr>
          <p:cNvPr id="410632" name="Text Box 8"/>
          <p:cNvSpPr txBox="1">
            <a:spLocks noChangeArrowheads="1"/>
          </p:cNvSpPr>
          <p:nvPr/>
        </p:nvSpPr>
        <p:spPr bwMode="auto">
          <a:xfrm>
            <a:off x="3276600" y="4017963"/>
            <a:ext cx="452438" cy="274637"/>
          </a:xfrm>
          <a:prstGeom prst="rect">
            <a:avLst/>
          </a:prstGeom>
          <a:noFill/>
          <a:ln w="9525">
            <a:noFill/>
            <a:miter lim="800000"/>
            <a:headEnd/>
            <a:tailEnd/>
          </a:ln>
          <a:effectLst/>
        </p:spPr>
        <p:txBody>
          <a:bodyPr>
            <a:spAutoFit/>
          </a:bodyPr>
          <a:lstStyle/>
          <a:p>
            <a:pPr>
              <a:spcBef>
                <a:spcPct val="50000"/>
              </a:spcBef>
            </a:pPr>
            <a:r>
              <a:rPr lang="en-US" altLang="zh-TW" sz="1200"/>
              <a:t>2</a:t>
            </a:r>
          </a:p>
        </p:txBody>
      </p:sp>
      <p:sp>
        <p:nvSpPr>
          <p:cNvPr id="11" name="投影片編號版面配置區 10"/>
          <p:cNvSpPr>
            <a:spLocks noGrp="1"/>
          </p:cNvSpPr>
          <p:nvPr>
            <p:ph type="sldNum" sz="quarter" idx="12"/>
          </p:nvPr>
        </p:nvSpPr>
        <p:spPr/>
        <p:txBody>
          <a:bodyPr/>
          <a:lstStyle/>
          <a:p>
            <a:fld id="{F0E44AF5-040C-4A77-9C07-FD1A8D25ABBD}" type="slidenum">
              <a:rPr lang="zh-TW" altLang="en-US" smtClean="0"/>
              <a:pPr/>
              <a:t>126</a:t>
            </a:fld>
            <a:endParaRPr lang="zh-TW" altLang="en-US"/>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51" name="Rectangle 11"/>
          <p:cNvSpPr>
            <a:spLocks noGrp="1" noChangeArrowheads="1"/>
          </p:cNvSpPr>
          <p:nvPr>
            <p:ph type="title"/>
          </p:nvPr>
        </p:nvSpPr>
        <p:spPr/>
        <p:txBody>
          <a:bodyPr/>
          <a:lstStyle/>
          <a:p>
            <a:endParaRPr lang="zh-TW" altLang="en-US"/>
          </a:p>
        </p:txBody>
      </p:sp>
      <p:pic>
        <p:nvPicPr>
          <p:cNvPr id="291848" name="Picture 8"/>
          <p:cNvPicPr>
            <a:picLocks noGrp="1" noChangeAspect="1" noChangeArrowheads="1"/>
          </p:cNvPicPr>
          <p:nvPr>
            <p:ph sz="half" idx="1"/>
          </p:nvPr>
        </p:nvPicPr>
        <p:blipFill>
          <a:blip r:embed="rId3" cstate="print"/>
          <a:srcRect/>
          <a:stretch>
            <a:fillRect/>
          </a:stretch>
        </p:blipFill>
        <p:spPr>
          <a:xfrm>
            <a:off x="684213" y="2062163"/>
            <a:ext cx="3590925" cy="4535487"/>
          </a:xfrm>
          <a:noFill/>
          <a:ln/>
        </p:spPr>
      </p:pic>
      <p:graphicFrame>
        <p:nvGraphicFramePr>
          <p:cNvPr id="291853" name="Object 13"/>
          <p:cNvGraphicFramePr>
            <a:graphicFrameLocks noChangeAspect="1"/>
          </p:cNvGraphicFramePr>
          <p:nvPr/>
        </p:nvGraphicFramePr>
        <p:xfrm>
          <a:off x="4437063" y="1893888"/>
          <a:ext cx="4311650" cy="3779837"/>
        </p:xfrm>
        <a:graphic>
          <a:graphicData uri="http://schemas.openxmlformats.org/presentationml/2006/ole">
            <p:oleObj spid="_x0000_s138242" name="Equation" r:id="rId4" imgW="2349360" imgH="2057400" progId="Equation.DSMT4">
              <p:embed/>
            </p:oleObj>
          </a:graphicData>
        </a:graphic>
      </p:graphicFrame>
      <p:sp>
        <p:nvSpPr>
          <p:cNvPr id="291855" name="Text Box 15"/>
          <p:cNvSpPr txBox="1">
            <a:spLocks noChangeArrowheads="1"/>
          </p:cNvSpPr>
          <p:nvPr/>
        </p:nvSpPr>
        <p:spPr bwMode="auto">
          <a:xfrm>
            <a:off x="4427538" y="5589588"/>
            <a:ext cx="4537075" cy="915987"/>
          </a:xfrm>
          <a:prstGeom prst="rect">
            <a:avLst/>
          </a:prstGeom>
          <a:noFill/>
          <a:ln w="9525">
            <a:noFill/>
            <a:miter lim="800000"/>
            <a:headEnd/>
            <a:tailEnd/>
          </a:ln>
          <a:effectLst/>
        </p:spPr>
        <p:txBody>
          <a:bodyPr>
            <a:spAutoFit/>
          </a:bodyPr>
          <a:lstStyle/>
          <a:p>
            <a:pPr>
              <a:spcBef>
                <a:spcPct val="50000"/>
              </a:spcBef>
            </a:pPr>
            <a:r>
              <a:rPr lang="en-US" altLang="zh-TW">
                <a:latin typeface="Times New Roman" pitchFamily="18" charset="0"/>
                <a:sym typeface="Wingdings" pitchFamily="2" charset="2"/>
              </a:rPr>
              <a:t> </a:t>
            </a:r>
            <a:r>
              <a:rPr lang="en-US" altLang="zh-TW">
                <a:solidFill>
                  <a:schemeClr val="hlink"/>
                </a:solidFill>
                <a:latin typeface="Times New Roman" pitchFamily="18" charset="0"/>
              </a:rPr>
              <a:t>Frequency warping</a:t>
            </a:r>
            <a:r>
              <a:rPr lang="en-US" altLang="zh-TW">
                <a:latin typeface="Times New Roman" pitchFamily="18" charset="0"/>
              </a:rPr>
              <a:t> indeed avoids </a:t>
            </a:r>
            <a:r>
              <a:rPr lang="en-US" altLang="zh-TW">
                <a:solidFill>
                  <a:srgbClr val="0066FF"/>
                </a:solidFill>
                <a:latin typeface="Times New Roman" pitchFamily="18" charset="0"/>
              </a:rPr>
              <a:t>aliasing</a:t>
            </a:r>
            <a:r>
              <a:rPr lang="en-US" altLang="zh-TW">
                <a:latin typeface="Times New Roman" pitchFamily="18" charset="0"/>
              </a:rPr>
              <a:t> but create </a:t>
            </a:r>
            <a:r>
              <a:rPr lang="en-US" altLang="zh-TW">
                <a:solidFill>
                  <a:srgbClr val="0066FF"/>
                </a:solidFill>
                <a:latin typeface="Times New Roman" pitchFamily="18" charset="0"/>
              </a:rPr>
              <a:t>distorted response</a:t>
            </a:r>
            <a:r>
              <a:rPr lang="en-US" altLang="zh-TW">
                <a:latin typeface="Times New Roman" pitchFamily="18" charset="0"/>
              </a:rPr>
              <a:t> at high frequency near </a:t>
            </a:r>
            <a:r>
              <a:rPr lang="el-GR" altLang="zh-TW">
                <a:latin typeface="Times New Roman" pitchFamily="18" charset="0"/>
                <a:cs typeface="Tahoma" pitchFamily="34" charset="0"/>
              </a:rPr>
              <a:t>π</a:t>
            </a:r>
            <a:r>
              <a:rPr lang="en-US" altLang="zh-TW">
                <a:latin typeface="Times New Roman" pitchFamily="18" charset="0"/>
                <a:cs typeface="Tahoma" pitchFamily="34" charset="0"/>
              </a:rPr>
              <a:t>.</a:t>
            </a:r>
            <a:endParaRPr lang="el-GR" altLang="zh-TW">
              <a:latin typeface="Times New Roman" pitchFamily="18" charset="0"/>
              <a:cs typeface="Tahoma" pitchFamily="34" charset="0"/>
            </a:endParaRPr>
          </a:p>
        </p:txBody>
      </p:sp>
      <p:sp>
        <p:nvSpPr>
          <p:cNvPr id="8" name="投影片編號版面配置區 7"/>
          <p:cNvSpPr>
            <a:spLocks noGrp="1"/>
          </p:cNvSpPr>
          <p:nvPr>
            <p:ph type="sldNum" sz="quarter" idx="12"/>
          </p:nvPr>
        </p:nvSpPr>
        <p:spPr/>
        <p:txBody>
          <a:bodyPr/>
          <a:lstStyle/>
          <a:p>
            <a:fld id="{F0E44AF5-040C-4A77-9C07-FD1A8D25ABBD}" type="slidenum">
              <a:rPr lang="zh-TW" altLang="en-US" smtClean="0"/>
              <a:pPr/>
              <a:t>127</a:t>
            </a:fld>
            <a:endParaRPr lang="zh-TW" altLang="en-US"/>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7" name="Rectangle 5"/>
          <p:cNvSpPr>
            <a:spLocks noGrp="1" noChangeArrowheads="1"/>
          </p:cNvSpPr>
          <p:nvPr>
            <p:ph type="title"/>
          </p:nvPr>
        </p:nvSpPr>
        <p:spPr>
          <a:xfrm>
            <a:off x="1150938" y="908050"/>
            <a:ext cx="7793037" cy="768350"/>
          </a:xfrm>
        </p:spPr>
        <p:txBody>
          <a:bodyPr/>
          <a:lstStyle/>
          <a:p>
            <a:r>
              <a:rPr lang="en-US" altLang="zh-TW" sz="2800"/>
              <a:t>Prewarped bilinear transform (optional)</a:t>
            </a:r>
          </a:p>
        </p:txBody>
      </p:sp>
      <p:graphicFrame>
        <p:nvGraphicFramePr>
          <p:cNvPr id="294922" name="Object 10"/>
          <p:cNvGraphicFramePr>
            <a:graphicFrameLocks noChangeAspect="1"/>
          </p:cNvGraphicFramePr>
          <p:nvPr/>
        </p:nvGraphicFramePr>
        <p:xfrm>
          <a:off x="755650" y="1916113"/>
          <a:ext cx="8169275" cy="4721225"/>
        </p:xfrm>
        <a:graphic>
          <a:graphicData uri="http://schemas.openxmlformats.org/presentationml/2006/ole">
            <p:oleObj spid="_x0000_s139266" name="Equation" r:id="rId3" imgW="5410080" imgH="3124080" progId="Equation.DSMT4">
              <p:embed/>
            </p:oleObj>
          </a:graphicData>
        </a:graphic>
      </p:graphicFrame>
      <p:sp>
        <p:nvSpPr>
          <p:cNvPr id="6" name="投影片編號版面配置區 5"/>
          <p:cNvSpPr>
            <a:spLocks noGrp="1"/>
          </p:cNvSpPr>
          <p:nvPr>
            <p:ph type="sldNum" sz="quarter" idx="12"/>
          </p:nvPr>
        </p:nvSpPr>
        <p:spPr/>
        <p:txBody>
          <a:bodyPr/>
          <a:lstStyle/>
          <a:p>
            <a:pPr>
              <a:defRPr/>
            </a:pPr>
            <a:fld id="{34D9D651-E68D-487F-896B-F83802D89AD8}" type="slidenum">
              <a:rPr lang="en-US" altLang="zh-TW" smtClean="0"/>
              <a:pPr>
                <a:defRPr/>
              </a:pPr>
              <a:t>128</a:t>
            </a:fld>
            <a:endParaRPr lang="en-US" altLang="zh-TW"/>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Rectangle 2"/>
          <p:cNvSpPr>
            <a:spLocks noGrp="1" noChangeArrowheads="1"/>
          </p:cNvSpPr>
          <p:nvPr>
            <p:ph type="title"/>
          </p:nvPr>
        </p:nvSpPr>
        <p:spPr/>
        <p:txBody>
          <a:bodyPr/>
          <a:lstStyle/>
          <a:p>
            <a:endParaRPr lang="zh-TW" altLang="en-US" dirty="0"/>
          </a:p>
        </p:txBody>
      </p:sp>
      <p:sp>
        <p:nvSpPr>
          <p:cNvPr id="440323" name="Rectangle 3"/>
          <p:cNvSpPr>
            <a:spLocks noGrp="1" noChangeArrowheads="1"/>
          </p:cNvSpPr>
          <p:nvPr>
            <p:ph type="body" sz="half" idx="1"/>
          </p:nvPr>
        </p:nvSpPr>
        <p:spPr>
          <a:xfrm>
            <a:off x="1182688" y="2017713"/>
            <a:ext cx="7493000" cy="619125"/>
          </a:xfrm>
        </p:spPr>
        <p:txBody>
          <a:bodyPr/>
          <a:lstStyle/>
          <a:p>
            <a:pPr>
              <a:buFont typeface="Wingdings" pitchFamily="2" charset="2"/>
              <a:buNone/>
            </a:pPr>
            <a:r>
              <a:rPr lang="en-US" altLang="zh-TW" sz="2000">
                <a:latin typeface="Times New Roman" pitchFamily="18" charset="0"/>
              </a:rPr>
              <a:t>Ex.</a:t>
            </a:r>
            <a:r>
              <a:rPr lang="en-US" altLang="zh-TW" sz="2000" i="1"/>
              <a:t>  </a:t>
            </a:r>
            <a:r>
              <a:rPr lang="en-US" altLang="zh-TW" sz="2000">
                <a:latin typeface="Times New Roman" pitchFamily="18" charset="0"/>
              </a:rPr>
              <a:t>Applying the bilinear transform to an ideal </a:t>
            </a:r>
            <a:r>
              <a:rPr lang="en-US" altLang="zh-TW" sz="2000">
                <a:solidFill>
                  <a:schemeClr val="folHlink"/>
                </a:solidFill>
                <a:latin typeface="Times New Roman" pitchFamily="18" charset="0"/>
              </a:rPr>
              <a:t>linear phase</a:t>
            </a:r>
            <a:r>
              <a:rPr lang="en-US" altLang="zh-TW" sz="2000">
                <a:latin typeface="Times New Roman" pitchFamily="18" charset="0"/>
              </a:rPr>
              <a:t> filter</a:t>
            </a:r>
            <a:r>
              <a:rPr lang="en-US" altLang="zh-TW" sz="2000"/>
              <a:t> </a:t>
            </a:r>
            <a:endParaRPr lang="zh-TW" altLang="en-US" sz="2000"/>
          </a:p>
        </p:txBody>
      </p:sp>
      <p:pic>
        <p:nvPicPr>
          <p:cNvPr id="440324" name="Picture 4"/>
          <p:cNvPicPr>
            <a:picLocks noGrp="1" noChangeAspect="1" noChangeArrowheads="1"/>
          </p:cNvPicPr>
          <p:nvPr>
            <p:ph sz="half" idx="2"/>
          </p:nvPr>
        </p:nvPicPr>
        <p:blipFill>
          <a:blip r:embed="rId3" cstate="print"/>
          <a:srcRect/>
          <a:stretch>
            <a:fillRect/>
          </a:stretch>
        </p:blipFill>
        <p:spPr>
          <a:xfrm>
            <a:off x="3852863" y="2349500"/>
            <a:ext cx="4464050" cy="4121150"/>
          </a:xfrm>
          <a:noFill/>
          <a:ln/>
        </p:spPr>
      </p:pic>
      <p:graphicFrame>
        <p:nvGraphicFramePr>
          <p:cNvPr id="440325" name="Object 5"/>
          <p:cNvGraphicFramePr>
            <a:graphicFrameLocks noChangeAspect="1"/>
          </p:cNvGraphicFramePr>
          <p:nvPr/>
        </p:nvGraphicFramePr>
        <p:xfrm>
          <a:off x="8100193" y="1989138"/>
          <a:ext cx="576263" cy="417512"/>
        </p:xfrm>
        <a:graphic>
          <a:graphicData uri="http://schemas.openxmlformats.org/presentationml/2006/ole">
            <p:oleObj spid="_x0000_s140290" name="Equation" r:id="rId4" imgW="279360" imgH="203040" progId="Equation.DSMT4">
              <p:embed/>
            </p:oleObj>
          </a:graphicData>
        </a:graphic>
      </p:graphicFrame>
      <p:graphicFrame>
        <p:nvGraphicFramePr>
          <p:cNvPr id="440326" name="Object 6"/>
          <p:cNvGraphicFramePr>
            <a:graphicFrameLocks noChangeAspect="1"/>
          </p:cNvGraphicFramePr>
          <p:nvPr/>
        </p:nvGraphicFramePr>
        <p:xfrm>
          <a:off x="1116013" y="2997200"/>
          <a:ext cx="2592387" cy="2187575"/>
        </p:xfrm>
        <a:graphic>
          <a:graphicData uri="http://schemas.openxmlformats.org/presentationml/2006/ole">
            <p:oleObj spid="_x0000_s140291" name="Equation" r:id="rId5" imgW="1625400" imgH="1371600" progId="Equation.DSMT4">
              <p:embed/>
            </p:oleObj>
          </a:graphicData>
        </a:graphic>
      </p:graphicFrame>
      <p:sp>
        <p:nvSpPr>
          <p:cNvPr id="9" name="投影片編號版面配置區 8"/>
          <p:cNvSpPr>
            <a:spLocks noGrp="1"/>
          </p:cNvSpPr>
          <p:nvPr>
            <p:ph type="sldNum" sz="quarter" idx="12"/>
          </p:nvPr>
        </p:nvSpPr>
        <p:spPr/>
        <p:txBody>
          <a:bodyPr/>
          <a:lstStyle/>
          <a:p>
            <a:pPr>
              <a:defRPr/>
            </a:pPr>
            <a:fld id="{34D9D651-E68D-487F-896B-F83802D89AD8}" type="slidenum">
              <a:rPr lang="en-US" altLang="zh-TW" smtClean="0"/>
              <a:pPr>
                <a:defRPr/>
              </a:pPr>
              <a:t>129</a:t>
            </a:fld>
            <a:endParaRPr lang="en-US" altLang="zh-TW"/>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8" name="投影片編號版面配置區 5"/>
          <p:cNvSpPr>
            <a:spLocks noGrp="1"/>
          </p:cNvSpPr>
          <p:nvPr>
            <p:ph type="sldNum" sz="quarter" idx="12"/>
          </p:nvPr>
        </p:nvSpPr>
        <p:spPr>
          <a:noFill/>
        </p:spPr>
        <p:txBody>
          <a:bodyPr/>
          <a:lstStyle/>
          <a:p>
            <a:fld id="{2CCCBFEB-07A4-491B-8147-3F959A7C9245}" type="slidenum">
              <a:rPr lang="zh-TW" altLang="en-US" smtClean="0">
                <a:ea typeface="新細明體" charset="-120"/>
              </a:rPr>
              <a:pPr/>
              <a:t>13</a:t>
            </a:fld>
            <a:endParaRPr lang="en-US" altLang="zh-TW" smtClean="0">
              <a:ea typeface="新細明體" charset="-120"/>
            </a:endParaRPr>
          </a:p>
        </p:txBody>
      </p:sp>
      <p:sp>
        <p:nvSpPr>
          <p:cNvPr id="64519" name="Rectangle 2"/>
          <p:cNvSpPr>
            <a:spLocks noGrp="1" noChangeArrowheads="1"/>
          </p:cNvSpPr>
          <p:nvPr>
            <p:ph type="title"/>
          </p:nvPr>
        </p:nvSpPr>
        <p:spPr>
          <a:xfrm>
            <a:off x="395288" y="344488"/>
            <a:ext cx="8686800" cy="1139825"/>
          </a:xfrm>
        </p:spPr>
        <p:txBody>
          <a:bodyPr/>
          <a:lstStyle/>
          <a:p>
            <a:pPr eaLnBrk="1" hangingPunct="1"/>
            <a:r>
              <a:rPr lang="zh-TW" altLang="en-US" sz="2800" b="1" smtClean="0">
                <a:latin typeface="Times New Roman" pitchFamily="18" charset="0"/>
                <a:ea typeface="標楷體" pitchFamily="65" charset="-120"/>
              </a:rPr>
              <a:t>線性“代數”的幾何觀念，“線性系統”的基礎，粉重要</a:t>
            </a:r>
            <a:r>
              <a:rPr lang="en-US" altLang="zh-TW" sz="2800" b="1" smtClean="0">
                <a:latin typeface="Times New Roman" pitchFamily="18" charset="0"/>
                <a:ea typeface="標楷體" pitchFamily="65" charset="-120"/>
              </a:rPr>
              <a:t>!!</a:t>
            </a:r>
            <a:r>
              <a:rPr lang="en-US" altLang="zh-TW" sz="3800" smtClean="0"/>
              <a:t> </a:t>
            </a:r>
            <a:endParaRPr lang="zh-TW" altLang="en-US" sz="3800" smtClean="0"/>
          </a:p>
        </p:txBody>
      </p:sp>
      <p:graphicFrame>
        <p:nvGraphicFramePr>
          <p:cNvPr id="64514" name="Object 3"/>
          <p:cNvGraphicFramePr>
            <a:graphicFrameLocks noChangeAspect="1"/>
          </p:cNvGraphicFramePr>
          <p:nvPr>
            <p:ph idx="1"/>
          </p:nvPr>
        </p:nvGraphicFramePr>
        <p:xfrm>
          <a:off x="681038" y="981075"/>
          <a:ext cx="8189912" cy="3168650"/>
        </p:xfrm>
        <a:graphic>
          <a:graphicData uri="http://schemas.openxmlformats.org/presentationml/2006/ole">
            <p:oleObj spid="_x0000_s11266" name="Equation" r:id="rId3" imgW="4267080" imgH="1650960" progId="Equation.DSMT4">
              <p:embed/>
            </p:oleObj>
          </a:graphicData>
        </a:graphic>
      </p:graphicFrame>
      <p:graphicFrame>
        <p:nvGraphicFramePr>
          <p:cNvPr id="64515" name="Object 4"/>
          <p:cNvGraphicFramePr>
            <a:graphicFrameLocks noChangeAspect="1"/>
          </p:cNvGraphicFramePr>
          <p:nvPr/>
        </p:nvGraphicFramePr>
        <p:xfrm>
          <a:off x="4195763" y="1916113"/>
          <a:ext cx="4264025" cy="1997075"/>
        </p:xfrm>
        <a:graphic>
          <a:graphicData uri="http://schemas.openxmlformats.org/presentationml/2006/ole">
            <p:oleObj spid="_x0000_s11267" name="Equation" r:id="rId4" imgW="2006280" imgH="939600" progId="Equation.DSMT4">
              <p:embed/>
            </p:oleObj>
          </a:graphicData>
        </a:graphic>
      </p:graphicFrame>
      <p:graphicFrame>
        <p:nvGraphicFramePr>
          <p:cNvPr id="64516" name="Object 5"/>
          <p:cNvGraphicFramePr>
            <a:graphicFrameLocks noChangeAspect="1"/>
          </p:cNvGraphicFramePr>
          <p:nvPr/>
        </p:nvGraphicFramePr>
        <p:xfrm>
          <a:off x="395288" y="4246563"/>
          <a:ext cx="5157787" cy="1955800"/>
        </p:xfrm>
        <a:graphic>
          <a:graphicData uri="http://schemas.openxmlformats.org/presentationml/2006/ole">
            <p:oleObj spid="_x0000_s11268" name="Equation" r:id="rId5" imgW="2476440" imgH="939600" progId="Equation.DSMT4">
              <p:embed/>
            </p:oleObj>
          </a:graphicData>
        </a:graphic>
      </p:graphicFrame>
      <p:graphicFrame>
        <p:nvGraphicFramePr>
          <p:cNvPr id="64517" name="Object 6"/>
          <p:cNvGraphicFramePr>
            <a:graphicFrameLocks noChangeAspect="1"/>
          </p:cNvGraphicFramePr>
          <p:nvPr/>
        </p:nvGraphicFramePr>
        <p:xfrm>
          <a:off x="4356100" y="5373688"/>
          <a:ext cx="3695700" cy="376237"/>
        </p:xfrm>
        <a:graphic>
          <a:graphicData uri="http://schemas.openxmlformats.org/presentationml/2006/ole">
            <p:oleObj spid="_x0000_s11269" name="Equation" r:id="rId6" imgW="2120760" imgH="215640" progId="Equation.DSMT4">
              <p:embed/>
            </p:oleObj>
          </a:graphicData>
        </a:graphic>
      </p:graphicFrame>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noChangeArrowheads="1"/>
          </p:cNvSpPr>
          <p:nvPr>
            <p:ph type="title"/>
          </p:nvPr>
        </p:nvSpPr>
        <p:spPr/>
        <p:txBody>
          <a:bodyPr/>
          <a:lstStyle/>
          <a:p>
            <a:r>
              <a:rPr lang="en-US" altLang="zh-TW" sz="2400" b="1"/>
              <a:t>7.2 Design of FIR Filters by Windowing</a:t>
            </a:r>
            <a:endParaRPr lang="zh-TW" altLang="en-US" sz="2400"/>
          </a:p>
        </p:txBody>
      </p:sp>
      <p:sp>
        <p:nvSpPr>
          <p:cNvPr id="335876" name="Rectangle 4"/>
          <p:cNvSpPr>
            <a:spLocks noGrp="1" noChangeArrowheads="1"/>
          </p:cNvSpPr>
          <p:nvPr>
            <p:ph type="body" idx="1"/>
          </p:nvPr>
        </p:nvSpPr>
        <p:spPr>
          <a:xfrm>
            <a:off x="1476375" y="1989138"/>
            <a:ext cx="6840538" cy="4608512"/>
          </a:xfrm>
        </p:spPr>
        <p:txBody>
          <a:bodyPr>
            <a:normAutofit lnSpcReduction="10000"/>
          </a:bodyPr>
          <a:lstStyle/>
          <a:p>
            <a:pPr marL="0" indent="0">
              <a:lnSpc>
                <a:spcPct val="80000"/>
              </a:lnSpc>
              <a:buFont typeface="Wingdings" pitchFamily="2" charset="2"/>
              <a:buNone/>
            </a:pPr>
            <a:r>
              <a:rPr lang="en-US" altLang="zh-TW" sz="2000" dirty="0">
                <a:solidFill>
                  <a:srgbClr val="FF0000"/>
                </a:solidFill>
                <a:latin typeface="Times New Roman" pitchFamily="18" charset="0"/>
              </a:rPr>
              <a:t>FIR</a:t>
            </a:r>
            <a:r>
              <a:rPr lang="en-US" altLang="zh-TW" sz="2000" dirty="0">
                <a:latin typeface="Times New Roman" pitchFamily="18" charset="0"/>
              </a:rPr>
              <a:t> filters are restricted to </a:t>
            </a:r>
            <a:r>
              <a:rPr lang="en-US" altLang="zh-TW" sz="2000" dirty="0">
                <a:solidFill>
                  <a:schemeClr val="folHlink"/>
                </a:solidFill>
                <a:latin typeface="Times New Roman" pitchFamily="18" charset="0"/>
              </a:rPr>
              <a:t>discrete-time</a:t>
            </a:r>
            <a:r>
              <a:rPr lang="en-US" altLang="zh-TW" sz="2000" dirty="0">
                <a:latin typeface="Times New Roman" pitchFamily="18" charset="0"/>
              </a:rPr>
              <a:t> implementations. </a:t>
            </a:r>
          </a:p>
          <a:p>
            <a:pPr marL="0" indent="0">
              <a:lnSpc>
                <a:spcPct val="80000"/>
              </a:lnSpc>
              <a:buFont typeface="Wingdings" pitchFamily="2" charset="2"/>
              <a:buNone/>
            </a:pPr>
            <a:r>
              <a:rPr lang="en-US" altLang="zh-TW" sz="2000" dirty="0">
                <a:latin typeface="Times New Roman" pitchFamily="18" charset="0"/>
                <a:sym typeface="Wingdings" pitchFamily="2" charset="2"/>
              </a:rPr>
              <a:t> Direct discrete-time design.  No analog FIR prototypes are available as in the IIR filter design.</a:t>
            </a:r>
          </a:p>
          <a:p>
            <a:pPr marL="0" indent="0">
              <a:lnSpc>
                <a:spcPct val="80000"/>
              </a:lnSpc>
              <a:buFont typeface="Wingdings" pitchFamily="2" charset="2"/>
              <a:buNone/>
            </a:pPr>
            <a:r>
              <a:rPr lang="en-US" altLang="zh-TW" sz="1800" dirty="0">
                <a:latin typeface="Times New Roman" pitchFamily="18" charset="0"/>
              </a:rPr>
              <a:t> </a:t>
            </a:r>
            <a:r>
              <a:rPr lang="zh-TW" altLang="en-US" sz="1800" dirty="0">
                <a:latin typeface="Times New Roman" pitchFamily="18" charset="0"/>
              </a:rPr>
              <a:t>    </a:t>
            </a:r>
            <a:r>
              <a:rPr lang="zh-TW" altLang="en-US" sz="2000" dirty="0">
                <a:latin typeface="Times New Roman" pitchFamily="18" charset="0"/>
              </a:rPr>
              <a:t> </a:t>
            </a:r>
          </a:p>
          <a:p>
            <a:pPr marL="0" indent="0">
              <a:lnSpc>
                <a:spcPct val="80000"/>
              </a:lnSpc>
            </a:pPr>
            <a:r>
              <a:rPr lang="en-US" altLang="zh-TW" sz="2000" dirty="0">
                <a:solidFill>
                  <a:srgbClr val="0066FF"/>
                </a:solidFill>
                <a:latin typeface="Times New Roman" pitchFamily="18" charset="0"/>
              </a:rPr>
              <a:t>Advantages</a:t>
            </a:r>
            <a:r>
              <a:rPr lang="en-US" altLang="zh-TW" sz="2000" dirty="0">
                <a:latin typeface="Times New Roman" pitchFamily="18" charset="0"/>
              </a:rPr>
              <a:t>:</a:t>
            </a:r>
            <a:endParaRPr lang="en-US" altLang="zh-TW" sz="2400" dirty="0"/>
          </a:p>
          <a:p>
            <a:pPr marL="820738" lvl="1">
              <a:lnSpc>
                <a:spcPct val="80000"/>
              </a:lnSpc>
            </a:pPr>
            <a:r>
              <a:rPr lang="en-US" altLang="zh-TW" sz="2000" dirty="0">
                <a:latin typeface="Times New Roman" pitchFamily="18" charset="0"/>
              </a:rPr>
              <a:t>Always </a:t>
            </a:r>
            <a:r>
              <a:rPr lang="en-US" altLang="zh-TW" sz="2000" dirty="0" smtClean="0">
                <a:solidFill>
                  <a:srgbClr val="FF0000"/>
                </a:solidFill>
                <a:latin typeface="Times New Roman" pitchFamily="18" charset="0"/>
              </a:rPr>
              <a:t>causal</a:t>
            </a:r>
            <a:r>
              <a:rPr lang="en-US" altLang="zh-TW" sz="2000" dirty="0" smtClean="0">
                <a:latin typeface="Times New Roman" pitchFamily="18" charset="0"/>
              </a:rPr>
              <a:t> and </a:t>
            </a:r>
            <a:r>
              <a:rPr lang="en-US" altLang="zh-TW" sz="2000" dirty="0" smtClean="0">
                <a:solidFill>
                  <a:schemeClr val="hlink"/>
                </a:solidFill>
                <a:latin typeface="Times New Roman" pitchFamily="18" charset="0"/>
              </a:rPr>
              <a:t>stable</a:t>
            </a:r>
            <a:endParaRPr lang="en-US" altLang="zh-TW" sz="2000" dirty="0">
              <a:solidFill>
                <a:schemeClr val="hlink"/>
              </a:solidFill>
              <a:latin typeface="Times New Roman" pitchFamily="18" charset="0"/>
            </a:endParaRPr>
          </a:p>
          <a:p>
            <a:pPr marL="820738" lvl="1">
              <a:lnSpc>
                <a:spcPct val="80000"/>
              </a:lnSpc>
            </a:pPr>
            <a:r>
              <a:rPr lang="en-US" altLang="zh-TW" sz="2000" dirty="0">
                <a:latin typeface="Times New Roman" pitchFamily="18" charset="0"/>
              </a:rPr>
              <a:t>Exact</a:t>
            </a:r>
            <a:r>
              <a:rPr lang="en-US" altLang="zh-TW" sz="2000" i="1" dirty="0">
                <a:latin typeface="Times New Roman" pitchFamily="18" charset="0"/>
              </a:rPr>
              <a:t> </a:t>
            </a:r>
            <a:r>
              <a:rPr lang="en-US" altLang="zh-TW" sz="2000" dirty="0">
                <a:solidFill>
                  <a:schemeClr val="hlink"/>
                </a:solidFill>
                <a:latin typeface="Times New Roman" pitchFamily="18" charset="0"/>
              </a:rPr>
              <a:t>linear phase</a:t>
            </a:r>
            <a:r>
              <a:rPr lang="en-US" altLang="zh-TW" sz="2000" dirty="0">
                <a:latin typeface="Times New Roman" pitchFamily="18" charset="0"/>
              </a:rPr>
              <a:t> can easily be achieved</a:t>
            </a:r>
          </a:p>
          <a:p>
            <a:pPr marL="820738" lvl="1">
              <a:lnSpc>
                <a:spcPct val="80000"/>
              </a:lnSpc>
            </a:pPr>
            <a:r>
              <a:rPr lang="en-US" altLang="zh-TW" sz="2000" dirty="0">
                <a:latin typeface="Times New Roman" pitchFamily="18" charset="0"/>
              </a:rPr>
              <a:t>Less sensitive to </a:t>
            </a:r>
            <a:r>
              <a:rPr lang="en-US" altLang="zh-TW" sz="2000" dirty="0">
                <a:solidFill>
                  <a:schemeClr val="hlink"/>
                </a:solidFill>
                <a:latin typeface="Times New Roman" pitchFamily="18" charset="0"/>
              </a:rPr>
              <a:t>quantization</a:t>
            </a:r>
            <a:r>
              <a:rPr lang="en-US" altLang="zh-TW" sz="2000" dirty="0">
                <a:latin typeface="Times New Roman" pitchFamily="18" charset="0"/>
              </a:rPr>
              <a:t> effects</a:t>
            </a:r>
          </a:p>
          <a:p>
            <a:pPr marL="0" indent="0">
              <a:lnSpc>
                <a:spcPct val="80000"/>
              </a:lnSpc>
            </a:pPr>
            <a:r>
              <a:rPr lang="en-US" altLang="zh-TW" sz="2000" dirty="0">
                <a:solidFill>
                  <a:srgbClr val="0066FF"/>
                </a:solidFill>
                <a:latin typeface="Times New Roman" pitchFamily="18" charset="0"/>
              </a:rPr>
              <a:t>Disadvantage</a:t>
            </a:r>
            <a:r>
              <a:rPr lang="en-US" altLang="zh-TW" sz="2000" dirty="0">
                <a:latin typeface="Times New Roman" pitchFamily="18" charset="0"/>
              </a:rPr>
              <a:t>: </a:t>
            </a:r>
          </a:p>
          <a:p>
            <a:pPr marL="820738" lvl="1">
              <a:lnSpc>
                <a:spcPct val="80000"/>
              </a:lnSpc>
            </a:pPr>
            <a:r>
              <a:rPr lang="en-US" altLang="zh-TW" sz="2000" dirty="0">
                <a:latin typeface="Times New Roman" pitchFamily="18" charset="0"/>
              </a:rPr>
              <a:t>higher complexity of computation due to high </a:t>
            </a:r>
            <a:r>
              <a:rPr lang="en-US" altLang="zh-TW" sz="2000" dirty="0">
                <a:solidFill>
                  <a:schemeClr val="hlink"/>
                </a:solidFill>
                <a:latin typeface="Times New Roman" pitchFamily="18" charset="0"/>
              </a:rPr>
              <a:t>orders </a:t>
            </a:r>
            <a:r>
              <a:rPr lang="en-US" altLang="zh-TW" sz="2000" dirty="0">
                <a:latin typeface="Times New Roman" pitchFamily="18" charset="0"/>
                <a:sym typeface="Wingdings" pitchFamily="2" charset="2"/>
              </a:rPr>
              <a:t></a:t>
            </a:r>
            <a:r>
              <a:rPr lang="en-US" altLang="zh-TW" sz="2000" dirty="0">
                <a:solidFill>
                  <a:schemeClr val="hlink"/>
                </a:solidFill>
                <a:latin typeface="Times New Roman" pitchFamily="18" charset="0"/>
                <a:sym typeface="Wingdings" pitchFamily="2" charset="2"/>
              </a:rPr>
              <a:t> </a:t>
            </a:r>
            <a:r>
              <a:rPr lang="en-US" altLang="zh-TW" sz="2000" dirty="0">
                <a:latin typeface="Times New Roman" pitchFamily="18" charset="0"/>
                <a:sym typeface="Wingdings" pitchFamily="2" charset="2"/>
              </a:rPr>
              <a:t>improving as the advances of DSP hardware</a:t>
            </a:r>
            <a:endParaRPr lang="en-US" altLang="zh-TW" sz="2000" dirty="0">
              <a:latin typeface="Times New Roman" pitchFamily="18" charset="0"/>
            </a:endParaRPr>
          </a:p>
          <a:p>
            <a:pPr marL="0" indent="0">
              <a:lnSpc>
                <a:spcPct val="80000"/>
              </a:lnSpc>
            </a:pPr>
            <a:endParaRPr lang="en-US" altLang="zh-TW" sz="2000" dirty="0">
              <a:latin typeface="Times New Roman" pitchFamily="18" charset="0"/>
            </a:endParaRPr>
          </a:p>
          <a:p>
            <a:pPr marL="0" indent="0">
              <a:lnSpc>
                <a:spcPct val="80000"/>
              </a:lnSpc>
            </a:pPr>
            <a:r>
              <a:rPr lang="en-US" altLang="zh-TW" sz="2000" dirty="0">
                <a:solidFill>
                  <a:srgbClr val="0066FF"/>
                </a:solidFill>
                <a:latin typeface="Times New Roman" pitchFamily="18" charset="0"/>
              </a:rPr>
              <a:t>Design Methods</a:t>
            </a:r>
          </a:p>
          <a:p>
            <a:pPr marL="820738" lvl="1">
              <a:lnSpc>
                <a:spcPct val="80000"/>
              </a:lnSpc>
            </a:pPr>
            <a:r>
              <a:rPr lang="en-US" altLang="zh-TW" sz="2000" dirty="0">
                <a:solidFill>
                  <a:schemeClr val="hlink"/>
                </a:solidFill>
                <a:latin typeface="Times New Roman" pitchFamily="18" charset="0"/>
              </a:rPr>
              <a:t>Windowing</a:t>
            </a:r>
            <a:r>
              <a:rPr lang="en-US" altLang="zh-TW" sz="2000" dirty="0">
                <a:latin typeface="Times New Roman" pitchFamily="18" charset="0"/>
              </a:rPr>
              <a:t> method</a:t>
            </a:r>
            <a:endParaRPr lang="en-US" altLang="zh-TW" sz="2000" dirty="0">
              <a:solidFill>
                <a:schemeClr val="hlink"/>
              </a:solidFill>
              <a:latin typeface="Times New Roman" pitchFamily="18" charset="0"/>
            </a:endParaRPr>
          </a:p>
          <a:p>
            <a:pPr marL="820738" lvl="1">
              <a:lnSpc>
                <a:spcPct val="80000"/>
              </a:lnSpc>
            </a:pPr>
            <a:r>
              <a:rPr lang="en-US" altLang="zh-TW" sz="2000" dirty="0">
                <a:latin typeface="Times New Roman" pitchFamily="18" charset="0"/>
              </a:rPr>
              <a:t> Computer-aided design</a:t>
            </a:r>
          </a:p>
          <a:p>
            <a:pPr marL="0" indent="0">
              <a:lnSpc>
                <a:spcPct val="80000"/>
              </a:lnSpc>
            </a:pPr>
            <a:endParaRPr lang="zh-TW" altLang="en-US" sz="2000" dirty="0">
              <a:latin typeface="Times New Roman" pitchFamily="18" charset="0"/>
            </a:endParaRPr>
          </a:p>
        </p:txBody>
      </p:sp>
      <p:sp>
        <p:nvSpPr>
          <p:cNvPr id="335877" name="Text Box 5"/>
          <p:cNvSpPr txBox="1">
            <a:spLocks noChangeArrowheads="1"/>
          </p:cNvSpPr>
          <p:nvPr/>
        </p:nvSpPr>
        <p:spPr bwMode="auto">
          <a:xfrm>
            <a:off x="539750" y="4797425"/>
            <a:ext cx="719138" cy="366713"/>
          </a:xfrm>
          <a:prstGeom prst="rect">
            <a:avLst/>
          </a:prstGeom>
          <a:noFill/>
          <a:ln w="9525">
            <a:noFill/>
            <a:miter lim="800000"/>
            <a:headEnd/>
            <a:tailEnd/>
          </a:ln>
          <a:effectLst/>
        </p:spPr>
        <p:txBody>
          <a:bodyPr>
            <a:spAutoFit/>
          </a:bodyPr>
          <a:lstStyle/>
          <a:p>
            <a:pPr>
              <a:spcBef>
                <a:spcPct val="50000"/>
              </a:spcBef>
            </a:pPr>
            <a:endParaRPr lang="zh-TW" altLang="en-US"/>
          </a:p>
        </p:txBody>
      </p:sp>
      <p:sp>
        <p:nvSpPr>
          <p:cNvPr id="7" name="投影片編號版面配置區 6"/>
          <p:cNvSpPr>
            <a:spLocks noGrp="1"/>
          </p:cNvSpPr>
          <p:nvPr>
            <p:ph type="sldNum" sz="quarter" idx="12"/>
          </p:nvPr>
        </p:nvSpPr>
        <p:spPr/>
        <p:txBody>
          <a:bodyPr/>
          <a:lstStyle/>
          <a:p>
            <a:fld id="{F0E44AF5-040C-4A77-9C07-FD1A8D25ABBD}" type="slidenum">
              <a:rPr lang="zh-TW" altLang="en-US" smtClean="0"/>
              <a:pPr/>
              <a:t>130</a:t>
            </a:fld>
            <a:endParaRPr lang="zh-TW" altLang="en-US"/>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5" name="Rectangle 5"/>
          <p:cNvSpPr>
            <a:spLocks noGrp="1" noChangeArrowheads="1"/>
          </p:cNvSpPr>
          <p:nvPr>
            <p:ph type="title"/>
          </p:nvPr>
        </p:nvSpPr>
        <p:spPr>
          <a:xfrm>
            <a:off x="1150938" y="836613"/>
            <a:ext cx="6589712" cy="839787"/>
          </a:xfrm>
        </p:spPr>
        <p:txBody>
          <a:bodyPr/>
          <a:lstStyle/>
          <a:p>
            <a:r>
              <a:rPr lang="en-US" altLang="zh-TW" sz="3200"/>
              <a:t>Windowing</a:t>
            </a:r>
            <a:r>
              <a:rPr lang="zh-TW" altLang="en-US" sz="3200"/>
              <a:t> </a:t>
            </a:r>
            <a:r>
              <a:rPr lang="en-US" altLang="zh-TW" sz="3200"/>
              <a:t>method</a:t>
            </a:r>
          </a:p>
        </p:txBody>
      </p:sp>
      <p:graphicFrame>
        <p:nvGraphicFramePr>
          <p:cNvPr id="337924" name="Object 4"/>
          <p:cNvGraphicFramePr>
            <a:graphicFrameLocks noChangeAspect="1"/>
          </p:cNvGraphicFramePr>
          <p:nvPr>
            <p:ph idx="1"/>
          </p:nvPr>
        </p:nvGraphicFramePr>
        <p:xfrm>
          <a:off x="1439863" y="2035175"/>
          <a:ext cx="6696075" cy="4202113"/>
        </p:xfrm>
        <a:graphic>
          <a:graphicData uri="http://schemas.openxmlformats.org/presentationml/2006/ole">
            <p:oleObj spid="_x0000_s141314" name="Equation" r:id="rId3" imgW="3682800" imgH="2311200" progId="Equation.DSMT4">
              <p:embed/>
            </p:oleObj>
          </a:graphicData>
        </a:graphic>
      </p:graphicFrame>
      <p:sp>
        <p:nvSpPr>
          <p:cNvPr id="6" name="投影片編號版面配置區 5"/>
          <p:cNvSpPr>
            <a:spLocks noGrp="1"/>
          </p:cNvSpPr>
          <p:nvPr>
            <p:ph type="sldNum" sz="quarter" idx="12"/>
          </p:nvPr>
        </p:nvSpPr>
        <p:spPr/>
        <p:txBody>
          <a:bodyPr/>
          <a:lstStyle/>
          <a:p>
            <a:fld id="{F0E44AF5-040C-4A77-9C07-FD1A8D25ABBD}" type="slidenum">
              <a:rPr lang="zh-TW" altLang="en-US" smtClean="0"/>
              <a:pPr/>
              <a:t>131</a:t>
            </a:fld>
            <a:endParaRPr lang="zh-TW" altLang="en-US"/>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2"/>
          <p:cNvSpPr>
            <a:spLocks noGrp="1" noChangeArrowheads="1"/>
          </p:cNvSpPr>
          <p:nvPr>
            <p:ph type="title"/>
          </p:nvPr>
        </p:nvSpPr>
        <p:spPr/>
        <p:txBody>
          <a:bodyPr/>
          <a:lstStyle/>
          <a:p>
            <a:endParaRPr lang="zh-TW" altLang="en-US"/>
          </a:p>
        </p:txBody>
      </p:sp>
      <p:pic>
        <p:nvPicPr>
          <p:cNvPr id="427011" name="Picture 3"/>
          <p:cNvPicPr>
            <a:picLocks noGrp="1" noChangeAspect="1" noChangeArrowheads="1"/>
          </p:cNvPicPr>
          <p:nvPr>
            <p:ph idx="1"/>
          </p:nvPr>
        </p:nvPicPr>
        <p:blipFill>
          <a:blip r:embed="rId3" cstate="print"/>
          <a:srcRect/>
          <a:stretch>
            <a:fillRect/>
          </a:stretch>
        </p:blipFill>
        <p:spPr>
          <a:xfrm>
            <a:off x="900113" y="2276475"/>
            <a:ext cx="7056437" cy="3829050"/>
          </a:xfrm>
          <a:noFill/>
          <a:ln/>
        </p:spPr>
      </p:pic>
      <p:graphicFrame>
        <p:nvGraphicFramePr>
          <p:cNvPr id="427012" name="Object 4"/>
          <p:cNvGraphicFramePr>
            <a:graphicFrameLocks noChangeAspect="1"/>
          </p:cNvGraphicFramePr>
          <p:nvPr/>
        </p:nvGraphicFramePr>
        <p:xfrm>
          <a:off x="5219700" y="2349500"/>
          <a:ext cx="3168650" cy="1308100"/>
        </p:xfrm>
        <a:graphic>
          <a:graphicData uri="http://schemas.openxmlformats.org/presentationml/2006/ole">
            <p:oleObj spid="_x0000_s142338" name="Equation" r:id="rId4" imgW="1688760" imgH="698400" progId="Equation.DSMT4">
              <p:embed/>
            </p:oleObj>
          </a:graphicData>
        </a:graphic>
      </p:graphicFrame>
      <p:sp>
        <p:nvSpPr>
          <p:cNvPr id="427013" name="Text Box 5"/>
          <p:cNvSpPr txBox="1">
            <a:spLocks noChangeArrowheads="1"/>
          </p:cNvSpPr>
          <p:nvPr/>
        </p:nvSpPr>
        <p:spPr bwMode="auto">
          <a:xfrm>
            <a:off x="1835150" y="6165850"/>
            <a:ext cx="2520950" cy="304800"/>
          </a:xfrm>
          <a:prstGeom prst="rect">
            <a:avLst/>
          </a:prstGeom>
          <a:noFill/>
          <a:ln w="9525">
            <a:noFill/>
            <a:miter lim="800000"/>
            <a:headEnd/>
            <a:tailEnd/>
          </a:ln>
          <a:effectLst/>
        </p:spPr>
        <p:txBody>
          <a:bodyPr>
            <a:spAutoFit/>
          </a:bodyPr>
          <a:lstStyle/>
          <a:p>
            <a:pPr>
              <a:spcBef>
                <a:spcPct val="50000"/>
              </a:spcBef>
            </a:pPr>
            <a:r>
              <a:rPr lang="en-US" altLang="zh-TW" sz="1400">
                <a:solidFill>
                  <a:srgbClr val="0000FF"/>
                </a:solidFill>
                <a:sym typeface="Wingdings" pitchFamily="2" charset="2"/>
              </a:rPr>
              <a:t> </a:t>
            </a:r>
            <a:r>
              <a:rPr lang="en-US" altLang="zh-TW" sz="1400">
                <a:solidFill>
                  <a:srgbClr val="0000FF"/>
                </a:solidFill>
              </a:rPr>
              <a:t>No infinite-length window</a:t>
            </a:r>
          </a:p>
        </p:txBody>
      </p:sp>
      <p:sp>
        <p:nvSpPr>
          <p:cNvPr id="8" name="投影片編號版面配置區 7"/>
          <p:cNvSpPr>
            <a:spLocks noGrp="1"/>
          </p:cNvSpPr>
          <p:nvPr>
            <p:ph type="sldNum" sz="quarter" idx="12"/>
          </p:nvPr>
        </p:nvSpPr>
        <p:spPr/>
        <p:txBody>
          <a:bodyPr/>
          <a:lstStyle/>
          <a:p>
            <a:fld id="{F0E44AF5-040C-4A77-9C07-FD1A8D25ABBD}" type="slidenum">
              <a:rPr lang="zh-TW" altLang="en-US" smtClean="0"/>
              <a:pPr/>
              <a:t>132</a:t>
            </a:fld>
            <a:endParaRPr lang="zh-TW" altLang="en-US"/>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p:cNvSpPr>
            <a:spLocks noGrp="1" noChangeArrowheads="1"/>
          </p:cNvSpPr>
          <p:nvPr>
            <p:ph type="title"/>
          </p:nvPr>
        </p:nvSpPr>
        <p:spPr/>
        <p:txBody>
          <a:bodyPr/>
          <a:lstStyle/>
          <a:p>
            <a:endParaRPr lang="zh-TW" altLang="en-US"/>
          </a:p>
        </p:txBody>
      </p:sp>
      <p:sp>
        <p:nvSpPr>
          <p:cNvPr id="428035" name="Rectangle 3"/>
          <p:cNvSpPr>
            <a:spLocks noGrp="1" noChangeArrowheads="1"/>
          </p:cNvSpPr>
          <p:nvPr>
            <p:ph type="body" sz="half" idx="1"/>
          </p:nvPr>
        </p:nvSpPr>
        <p:spPr>
          <a:xfrm>
            <a:off x="1187450" y="1844675"/>
            <a:ext cx="7345363" cy="1368425"/>
          </a:xfrm>
        </p:spPr>
        <p:txBody>
          <a:bodyPr/>
          <a:lstStyle/>
          <a:p>
            <a:pPr>
              <a:lnSpc>
                <a:spcPct val="90000"/>
              </a:lnSpc>
            </a:pPr>
            <a:r>
              <a:rPr lang="en-US" altLang="zh-TW" sz="2000" b="1" i="1">
                <a:latin typeface="Times New Roman" pitchFamily="18" charset="0"/>
              </a:rPr>
              <a:t>Window parameters </a:t>
            </a:r>
            <a:r>
              <a:rPr lang="en-US" altLang="zh-TW" sz="2000">
                <a:latin typeface="Times New Roman" pitchFamily="18" charset="0"/>
              </a:rPr>
              <a:t>: </a:t>
            </a:r>
          </a:p>
          <a:p>
            <a:pPr>
              <a:lnSpc>
                <a:spcPct val="90000"/>
              </a:lnSpc>
              <a:buFont typeface="Wingdings" pitchFamily="2" charset="2"/>
              <a:buNone/>
            </a:pPr>
            <a:r>
              <a:rPr lang="en-US" altLang="zh-TW" sz="2000">
                <a:latin typeface="Times New Roman" pitchFamily="18" charset="0"/>
              </a:rPr>
              <a:t>   (1) Window </a:t>
            </a:r>
            <a:r>
              <a:rPr lang="en-US" altLang="zh-TW" sz="2000">
                <a:solidFill>
                  <a:schemeClr val="hlink"/>
                </a:solidFill>
                <a:latin typeface="Times New Roman" pitchFamily="18" charset="0"/>
              </a:rPr>
              <a:t>size/aperture</a:t>
            </a:r>
            <a:r>
              <a:rPr lang="en-US" altLang="zh-TW" sz="2000">
                <a:latin typeface="Times New Roman" pitchFamily="18" charset="0"/>
              </a:rPr>
              <a:t> (order of filter) </a:t>
            </a:r>
            <a:r>
              <a:rPr lang="en-US" altLang="zh-TW" sz="2000">
                <a:latin typeface="Times New Roman" pitchFamily="18" charset="0"/>
                <a:sym typeface="Wingdings" pitchFamily="2" charset="2"/>
              </a:rPr>
              <a:t> main lobe  </a:t>
            </a:r>
            <a:r>
              <a:rPr lang="en-US" altLang="zh-TW" sz="2000">
                <a:solidFill>
                  <a:srgbClr val="0066FF"/>
                </a:solidFill>
                <a:latin typeface="Times New Roman" pitchFamily="18" charset="0"/>
                <a:sym typeface="Wingdings" pitchFamily="2" charset="2"/>
              </a:rPr>
              <a:t>transition</a:t>
            </a:r>
            <a:r>
              <a:rPr lang="en-US" altLang="zh-TW" sz="2000">
                <a:latin typeface="Times New Roman" pitchFamily="18" charset="0"/>
                <a:sym typeface="Wingdings" pitchFamily="2" charset="2"/>
              </a:rPr>
              <a:t> </a:t>
            </a:r>
            <a:endParaRPr lang="en-US" altLang="zh-TW" sz="2000">
              <a:latin typeface="Times New Roman" pitchFamily="18" charset="0"/>
            </a:endParaRPr>
          </a:p>
          <a:p>
            <a:pPr>
              <a:lnSpc>
                <a:spcPct val="90000"/>
              </a:lnSpc>
              <a:buFont typeface="Wingdings" pitchFamily="2" charset="2"/>
              <a:buNone/>
            </a:pPr>
            <a:r>
              <a:rPr lang="en-US" altLang="zh-TW" sz="2000">
                <a:latin typeface="Times New Roman" pitchFamily="18" charset="0"/>
              </a:rPr>
              <a:t>   (2) Window </a:t>
            </a:r>
            <a:r>
              <a:rPr lang="en-US" altLang="zh-TW" sz="2000">
                <a:solidFill>
                  <a:schemeClr val="hlink"/>
                </a:solidFill>
                <a:latin typeface="Times New Roman" pitchFamily="18" charset="0"/>
              </a:rPr>
              <a:t>shape</a:t>
            </a:r>
            <a:r>
              <a:rPr lang="en-US" altLang="zh-TW" sz="2000">
                <a:latin typeface="Times New Roman" pitchFamily="18" charset="0"/>
              </a:rPr>
              <a:t> </a:t>
            </a:r>
            <a:r>
              <a:rPr lang="en-US" altLang="zh-TW" sz="2000">
                <a:latin typeface="Times New Roman" pitchFamily="18" charset="0"/>
                <a:sym typeface="Wingdings" pitchFamily="2" charset="2"/>
              </a:rPr>
              <a:t> side lobes  </a:t>
            </a:r>
            <a:r>
              <a:rPr lang="en-US" altLang="zh-TW" sz="2000">
                <a:solidFill>
                  <a:srgbClr val="0066FF"/>
                </a:solidFill>
                <a:latin typeface="Times New Roman" pitchFamily="18" charset="0"/>
                <a:sym typeface="Wingdings" pitchFamily="2" charset="2"/>
              </a:rPr>
              <a:t>ripples</a:t>
            </a:r>
            <a:endParaRPr lang="zh-TW" altLang="en-US" sz="2000">
              <a:solidFill>
                <a:srgbClr val="0066FF"/>
              </a:solidFill>
              <a:latin typeface="Times New Roman" pitchFamily="18" charset="0"/>
            </a:endParaRPr>
          </a:p>
        </p:txBody>
      </p:sp>
      <p:pic>
        <p:nvPicPr>
          <p:cNvPr id="428036" name="Picture 4"/>
          <p:cNvPicPr>
            <a:picLocks noGrp="1" noChangeAspect="1" noChangeArrowheads="1"/>
          </p:cNvPicPr>
          <p:nvPr>
            <p:ph sz="half" idx="2"/>
          </p:nvPr>
        </p:nvPicPr>
        <p:blipFill>
          <a:blip r:embed="rId2" cstate="print"/>
          <a:srcRect b="18127"/>
          <a:stretch>
            <a:fillRect/>
          </a:stretch>
        </p:blipFill>
        <p:spPr>
          <a:xfrm>
            <a:off x="2519363" y="3068638"/>
            <a:ext cx="5076825" cy="3663950"/>
          </a:xfrm>
          <a:noFill/>
          <a:ln/>
        </p:spPr>
      </p:pic>
      <p:sp>
        <p:nvSpPr>
          <p:cNvPr id="7" name="投影片編號版面配置區 6"/>
          <p:cNvSpPr>
            <a:spLocks noGrp="1"/>
          </p:cNvSpPr>
          <p:nvPr>
            <p:ph type="sldNum" sz="quarter" idx="12"/>
          </p:nvPr>
        </p:nvSpPr>
        <p:spPr/>
        <p:txBody>
          <a:bodyPr/>
          <a:lstStyle/>
          <a:p>
            <a:pPr>
              <a:defRPr/>
            </a:pPr>
            <a:fld id="{34D9D651-E68D-487F-896B-F83802D89AD8}" type="slidenum">
              <a:rPr lang="en-US" altLang="zh-TW" smtClean="0"/>
              <a:pPr>
                <a:defRPr/>
              </a:pPr>
              <a:t>133</a:t>
            </a:fld>
            <a:endParaRPr lang="en-US" altLang="zh-TW"/>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5987" name="Object 3"/>
          <p:cNvGraphicFramePr>
            <a:graphicFrameLocks noChangeAspect="1"/>
          </p:cNvGraphicFramePr>
          <p:nvPr>
            <p:ph idx="1"/>
          </p:nvPr>
        </p:nvGraphicFramePr>
        <p:xfrm>
          <a:off x="811213" y="2565400"/>
          <a:ext cx="3616325" cy="2119313"/>
        </p:xfrm>
        <a:graphic>
          <a:graphicData uri="http://schemas.openxmlformats.org/presentationml/2006/ole">
            <p:oleObj spid="_x0000_s143362" name="Equation" r:id="rId3" imgW="1993680" imgH="1168200" progId="Equation.DSMT4">
              <p:embed/>
            </p:oleObj>
          </a:graphicData>
        </a:graphic>
      </p:graphicFrame>
      <p:pic>
        <p:nvPicPr>
          <p:cNvPr id="425991" name="Picture 7"/>
          <p:cNvPicPr>
            <a:picLocks noChangeAspect="1" noChangeArrowheads="1"/>
          </p:cNvPicPr>
          <p:nvPr/>
        </p:nvPicPr>
        <p:blipFill>
          <a:blip r:embed="rId4" cstate="print"/>
          <a:srcRect/>
          <a:stretch>
            <a:fillRect/>
          </a:stretch>
        </p:blipFill>
        <p:spPr bwMode="auto">
          <a:xfrm>
            <a:off x="4787900" y="2781300"/>
            <a:ext cx="3600450" cy="2538413"/>
          </a:xfrm>
          <a:prstGeom prst="rect">
            <a:avLst/>
          </a:prstGeom>
          <a:noFill/>
          <a:ln w="9525">
            <a:solidFill>
              <a:schemeClr val="folHlink"/>
            </a:solidFill>
            <a:miter lim="800000"/>
            <a:headEnd/>
            <a:tailEnd/>
          </a:ln>
          <a:effectLst/>
        </p:spPr>
      </p:pic>
      <p:sp>
        <p:nvSpPr>
          <p:cNvPr id="6" name="投影片編號版面配置區 5"/>
          <p:cNvSpPr>
            <a:spLocks noGrp="1"/>
          </p:cNvSpPr>
          <p:nvPr>
            <p:ph type="sldNum" sz="quarter" idx="12"/>
          </p:nvPr>
        </p:nvSpPr>
        <p:spPr/>
        <p:txBody>
          <a:bodyPr/>
          <a:lstStyle/>
          <a:p>
            <a:fld id="{F0E44AF5-040C-4A77-9C07-FD1A8D25ABBD}" type="slidenum">
              <a:rPr lang="zh-TW" altLang="en-US" smtClean="0"/>
              <a:pPr/>
              <a:t>134</a:t>
            </a:fld>
            <a:endParaRPr lang="zh-TW" altLang="en-US"/>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4066" name="Object 2"/>
          <p:cNvGraphicFramePr>
            <a:graphicFrameLocks noChangeAspect="1"/>
          </p:cNvGraphicFramePr>
          <p:nvPr>
            <p:ph sz="half" idx="1"/>
          </p:nvPr>
        </p:nvGraphicFramePr>
        <p:xfrm>
          <a:off x="696913" y="2492375"/>
          <a:ext cx="5027612" cy="3473450"/>
        </p:xfrm>
        <a:graphic>
          <a:graphicData uri="http://schemas.openxmlformats.org/presentationml/2006/ole">
            <p:oleObj spid="_x0000_s144386" name="Equation" r:id="rId3" imgW="3162240" imgH="2184120" progId="Equation.DSMT4">
              <p:embed/>
            </p:oleObj>
          </a:graphicData>
        </a:graphic>
      </p:graphicFrame>
      <p:pic>
        <p:nvPicPr>
          <p:cNvPr id="344070" name="Picture 6"/>
          <p:cNvPicPr>
            <a:picLocks noGrp="1" noChangeAspect="1" noChangeArrowheads="1"/>
          </p:cNvPicPr>
          <p:nvPr>
            <p:ph type="title"/>
          </p:nvPr>
        </p:nvPicPr>
        <p:blipFill>
          <a:blip r:embed="rId4" cstate="print"/>
          <a:srcRect l="1312" t="3413" r="39182"/>
          <a:stretch>
            <a:fillRect/>
          </a:stretch>
        </p:blipFill>
        <p:spPr>
          <a:xfrm>
            <a:off x="5364088" y="1827364"/>
            <a:ext cx="3672408" cy="2291332"/>
          </a:xfrm>
          <a:noFill/>
          <a:ln/>
        </p:spPr>
      </p:pic>
      <p:sp>
        <p:nvSpPr>
          <p:cNvPr id="344072" name="Line 8"/>
          <p:cNvSpPr>
            <a:spLocks noChangeShapeType="1"/>
          </p:cNvSpPr>
          <p:nvPr/>
        </p:nvSpPr>
        <p:spPr bwMode="auto">
          <a:xfrm>
            <a:off x="5795963" y="2997200"/>
            <a:ext cx="433387" cy="0"/>
          </a:xfrm>
          <a:prstGeom prst="line">
            <a:avLst/>
          </a:prstGeom>
          <a:noFill/>
          <a:ln w="9525">
            <a:solidFill>
              <a:schemeClr val="hlink"/>
            </a:solidFill>
            <a:round/>
            <a:headEnd/>
            <a:tailEnd/>
          </a:ln>
          <a:effectLst/>
        </p:spPr>
        <p:txBody>
          <a:bodyPr/>
          <a:lstStyle/>
          <a:p>
            <a:endParaRPr lang="zh-TW" altLang="en-US"/>
          </a:p>
        </p:txBody>
      </p:sp>
      <p:graphicFrame>
        <p:nvGraphicFramePr>
          <p:cNvPr id="344073" name="Object 9"/>
          <p:cNvGraphicFramePr>
            <a:graphicFrameLocks noChangeAspect="1"/>
          </p:cNvGraphicFramePr>
          <p:nvPr/>
        </p:nvGraphicFramePr>
        <p:xfrm>
          <a:off x="6278563" y="2924175"/>
          <a:ext cx="381000" cy="165100"/>
        </p:xfrm>
        <a:graphic>
          <a:graphicData uri="http://schemas.openxmlformats.org/presentationml/2006/ole">
            <p:oleObj spid="_x0000_s144387" name="Equation" r:id="rId5" imgW="380880" imgH="164880" progId="Equation.DSMT4">
              <p:embed/>
            </p:oleObj>
          </a:graphicData>
        </a:graphic>
      </p:graphicFrame>
      <p:sp>
        <p:nvSpPr>
          <p:cNvPr id="8" name="投影片編號版面配置區 7"/>
          <p:cNvSpPr>
            <a:spLocks noGrp="1"/>
          </p:cNvSpPr>
          <p:nvPr>
            <p:ph type="sldNum" sz="quarter" idx="12"/>
          </p:nvPr>
        </p:nvSpPr>
        <p:spPr/>
        <p:txBody>
          <a:bodyPr/>
          <a:lstStyle/>
          <a:p>
            <a:fld id="{AF2F78BA-F3D9-493C-A2B0-C8D6C95BD73F}" type="slidenum">
              <a:rPr lang="en-US" altLang="zh-TW" smtClean="0"/>
              <a:pPr/>
              <a:t>135</a:t>
            </a:fld>
            <a:endParaRPr lang="en-US" altLang="zh-TW"/>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5091" name="Rectangle 3"/>
          <p:cNvGraphicFramePr>
            <a:graphicFrameLocks/>
          </p:cNvGraphicFramePr>
          <p:nvPr>
            <p:ph sz="half" idx="1"/>
          </p:nvPr>
        </p:nvGraphicFramePr>
        <p:xfrm>
          <a:off x="1182688" y="2805113"/>
          <a:ext cx="3810000" cy="2540000"/>
        </p:xfrm>
        <a:graphic>
          <a:graphicData uri="http://schemas.openxmlformats.org/presentationml/2006/ole">
            <p:oleObj spid="_x0000_s145410" name="Equation" r:id="rId3" imgW="0" imgH="0" progId="Equation.DSMT4">
              <p:embed/>
            </p:oleObj>
          </a:graphicData>
        </a:graphic>
      </p:graphicFrame>
      <p:graphicFrame>
        <p:nvGraphicFramePr>
          <p:cNvPr id="345092" name="Object 4"/>
          <p:cNvGraphicFramePr>
            <a:graphicFrameLocks noChangeAspect="1"/>
          </p:cNvGraphicFramePr>
          <p:nvPr>
            <p:ph sz="half" idx="2"/>
          </p:nvPr>
        </p:nvGraphicFramePr>
        <p:xfrm>
          <a:off x="1330325" y="2230438"/>
          <a:ext cx="7058025" cy="2135187"/>
        </p:xfrm>
        <a:graphic>
          <a:graphicData uri="http://schemas.openxmlformats.org/presentationml/2006/ole">
            <p:oleObj spid="_x0000_s145411" name="Equation" r:id="rId4" imgW="3695400" imgH="1117440" progId="Equation.DSMT4">
              <p:embed/>
            </p:oleObj>
          </a:graphicData>
        </a:graphic>
      </p:graphicFrame>
      <p:sp>
        <p:nvSpPr>
          <p:cNvPr id="345094" name="Rectangle 6"/>
          <p:cNvSpPr>
            <a:spLocks noChangeArrowheads="1"/>
          </p:cNvSpPr>
          <p:nvPr/>
        </p:nvSpPr>
        <p:spPr bwMode="auto">
          <a:xfrm>
            <a:off x="1331913" y="4672013"/>
            <a:ext cx="6697662" cy="701675"/>
          </a:xfrm>
          <a:prstGeom prst="rect">
            <a:avLst/>
          </a:prstGeom>
          <a:noFill/>
          <a:ln w="9525">
            <a:noFill/>
            <a:miter lim="800000"/>
            <a:headEnd/>
            <a:tailEnd/>
          </a:ln>
          <a:effectLst/>
        </p:spPr>
        <p:txBody>
          <a:bodyPr>
            <a:spAutoFit/>
          </a:bodyPr>
          <a:lstStyle/>
          <a:p>
            <a:pPr>
              <a:spcBef>
                <a:spcPct val="50000"/>
              </a:spcBef>
              <a:buFont typeface="Wingdings" pitchFamily="2" charset="2"/>
              <a:buChar char="à"/>
            </a:pPr>
            <a:r>
              <a:rPr lang="en-US" altLang="zh-TW">
                <a:sym typeface="Wingdings" pitchFamily="2" charset="2"/>
              </a:rPr>
              <a:t> </a:t>
            </a:r>
            <a:r>
              <a:rPr lang="en-US" altLang="zh-TW" sz="2000">
                <a:solidFill>
                  <a:srgbClr val="0066FF"/>
                </a:solidFill>
                <a:latin typeface="Times New Roman" pitchFamily="18" charset="0"/>
                <a:sym typeface="Wingdings" pitchFamily="2" charset="2"/>
              </a:rPr>
              <a:t>Window</a:t>
            </a:r>
            <a:r>
              <a:rPr lang="en-US" altLang="zh-TW" sz="2000">
                <a:latin typeface="Times New Roman" pitchFamily="18" charset="0"/>
                <a:sym typeface="Wingdings" pitchFamily="2" charset="2"/>
              </a:rPr>
              <a:t> and </a:t>
            </a:r>
            <a:r>
              <a:rPr lang="en-US" altLang="zh-TW" sz="2000">
                <a:solidFill>
                  <a:srgbClr val="0066FF"/>
                </a:solidFill>
                <a:latin typeface="Times New Roman" pitchFamily="18" charset="0"/>
                <a:sym typeface="Wingdings" pitchFamily="2" charset="2"/>
              </a:rPr>
              <a:t>time/frequency sampling</a:t>
            </a:r>
            <a:r>
              <a:rPr lang="en-US" altLang="zh-TW" sz="2000">
                <a:latin typeface="Times New Roman" pitchFamily="18" charset="0"/>
                <a:sym typeface="Wingdings" pitchFamily="2" charset="2"/>
              </a:rPr>
              <a:t> generally have effects on </a:t>
            </a:r>
            <a:r>
              <a:rPr lang="en-US" altLang="zh-TW" sz="2000">
                <a:solidFill>
                  <a:schemeClr val="hlink"/>
                </a:solidFill>
                <a:latin typeface="Times New Roman" pitchFamily="18" charset="0"/>
                <a:sym typeface="Wingdings" pitchFamily="2" charset="2"/>
              </a:rPr>
              <a:t>frequency analysis</a:t>
            </a:r>
            <a:r>
              <a:rPr lang="en-US" altLang="zh-TW" sz="2000">
                <a:latin typeface="Times New Roman" pitchFamily="18" charset="0"/>
                <a:sym typeface="Wingdings" pitchFamily="2" charset="2"/>
              </a:rPr>
              <a:t> using FFT (detailed in Chap.10).</a:t>
            </a:r>
          </a:p>
        </p:txBody>
      </p:sp>
      <p:sp>
        <p:nvSpPr>
          <p:cNvPr id="7" name="投影片編號版面配置區 6"/>
          <p:cNvSpPr>
            <a:spLocks noGrp="1"/>
          </p:cNvSpPr>
          <p:nvPr>
            <p:ph type="sldNum" sz="quarter" idx="12"/>
          </p:nvPr>
        </p:nvSpPr>
        <p:spPr/>
        <p:txBody>
          <a:bodyPr/>
          <a:lstStyle/>
          <a:p>
            <a:fld id="{F0E44AF5-040C-4A77-9C07-FD1A8D25ABBD}" type="slidenum">
              <a:rPr lang="zh-TW" altLang="en-US" smtClean="0"/>
              <a:pPr/>
              <a:t>136</a:t>
            </a:fld>
            <a:endParaRPr lang="zh-TW" altLang="en-US"/>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5746" name="Picture 2"/>
          <p:cNvPicPr>
            <a:picLocks noGrp="1" noChangeAspect="1" noChangeArrowheads="1"/>
          </p:cNvPicPr>
          <p:nvPr>
            <p:ph sz="half" idx="1"/>
          </p:nvPr>
        </p:nvPicPr>
        <p:blipFill>
          <a:blip r:embed="rId3" cstate="print"/>
          <a:srcRect/>
          <a:stretch>
            <a:fillRect/>
          </a:stretch>
        </p:blipFill>
        <p:spPr>
          <a:xfrm>
            <a:off x="179388" y="2276475"/>
            <a:ext cx="4060825" cy="4176713"/>
          </a:xfrm>
        </p:spPr>
      </p:pic>
      <p:graphicFrame>
        <p:nvGraphicFramePr>
          <p:cNvPr id="415747" name="Rectangle 3"/>
          <p:cNvGraphicFramePr>
            <a:graphicFrameLocks/>
          </p:cNvGraphicFramePr>
          <p:nvPr>
            <p:ph sz="quarter" idx="2"/>
          </p:nvPr>
        </p:nvGraphicFramePr>
        <p:xfrm>
          <a:off x="5564188" y="2017713"/>
          <a:ext cx="2971800" cy="1981200"/>
        </p:xfrm>
        <a:graphic>
          <a:graphicData uri="http://schemas.openxmlformats.org/presentationml/2006/ole">
            <p:oleObj spid="_x0000_s146434" name="Equation" r:id="rId4" imgW="0" imgH="0" progId="Equation.DSMT4">
              <p:embed/>
            </p:oleObj>
          </a:graphicData>
        </a:graphic>
      </p:graphicFrame>
      <p:pic>
        <p:nvPicPr>
          <p:cNvPr id="415748" name="Picture 4"/>
          <p:cNvPicPr>
            <a:picLocks noGrp="1" noChangeAspect="1" noChangeArrowheads="1"/>
          </p:cNvPicPr>
          <p:nvPr>
            <p:ph sz="quarter" idx="3"/>
          </p:nvPr>
        </p:nvPicPr>
        <p:blipFill>
          <a:blip r:embed="rId5" cstate="print"/>
          <a:srcRect r="9224"/>
          <a:stretch>
            <a:fillRect/>
          </a:stretch>
        </p:blipFill>
        <p:spPr>
          <a:xfrm>
            <a:off x="4067175" y="2228850"/>
            <a:ext cx="5076825" cy="3789363"/>
          </a:xfrm>
          <a:noFill/>
          <a:ln/>
        </p:spPr>
      </p:pic>
      <p:sp>
        <p:nvSpPr>
          <p:cNvPr id="415749" name="Text Box 5"/>
          <p:cNvSpPr txBox="1">
            <a:spLocks noChangeArrowheads="1"/>
          </p:cNvSpPr>
          <p:nvPr/>
        </p:nvSpPr>
        <p:spPr bwMode="auto">
          <a:xfrm>
            <a:off x="1258888" y="1268413"/>
            <a:ext cx="5905500" cy="457200"/>
          </a:xfrm>
          <a:prstGeom prst="rect">
            <a:avLst/>
          </a:prstGeom>
          <a:noFill/>
          <a:ln w="9525">
            <a:noFill/>
            <a:miter lim="800000"/>
            <a:headEnd/>
            <a:tailEnd/>
          </a:ln>
          <a:effectLst/>
        </p:spPr>
        <p:txBody>
          <a:bodyPr>
            <a:spAutoFit/>
          </a:bodyPr>
          <a:lstStyle/>
          <a:p>
            <a:pPr>
              <a:spcBef>
                <a:spcPct val="50000"/>
              </a:spcBef>
            </a:pPr>
            <a:r>
              <a:rPr lang="en-US" altLang="zh-TW" sz="2400">
                <a:solidFill>
                  <a:schemeClr val="folHlink"/>
                </a:solidFill>
              </a:rPr>
              <a:t>Commonly used windows:</a:t>
            </a:r>
          </a:p>
        </p:txBody>
      </p:sp>
      <p:sp>
        <p:nvSpPr>
          <p:cNvPr id="415750" name="AutoShape 6"/>
          <p:cNvSpPr>
            <a:spLocks noChangeArrowheads="1"/>
          </p:cNvSpPr>
          <p:nvPr/>
        </p:nvSpPr>
        <p:spPr bwMode="auto">
          <a:xfrm>
            <a:off x="4284663" y="2205038"/>
            <a:ext cx="142875" cy="144462"/>
          </a:xfrm>
          <a:prstGeom prst="star5">
            <a:avLst/>
          </a:prstGeom>
          <a:solidFill>
            <a:schemeClr val="accent1"/>
          </a:solidFill>
          <a:ln w="9525">
            <a:solidFill>
              <a:schemeClr val="tx1"/>
            </a:solidFill>
            <a:miter lim="800000"/>
            <a:headEnd/>
            <a:tailEnd/>
          </a:ln>
          <a:effectLst/>
        </p:spPr>
        <p:txBody>
          <a:bodyPr wrap="none" anchor="ctr"/>
          <a:lstStyle/>
          <a:p>
            <a:endParaRPr lang="zh-TW" altLang="en-US"/>
          </a:p>
        </p:txBody>
      </p:sp>
      <p:sp>
        <p:nvSpPr>
          <p:cNvPr id="415752" name="AutoShape 8"/>
          <p:cNvSpPr>
            <a:spLocks noChangeArrowheads="1"/>
          </p:cNvSpPr>
          <p:nvPr/>
        </p:nvSpPr>
        <p:spPr bwMode="auto">
          <a:xfrm>
            <a:off x="323850" y="4724400"/>
            <a:ext cx="142875" cy="144463"/>
          </a:xfrm>
          <a:prstGeom prst="star5">
            <a:avLst/>
          </a:prstGeom>
          <a:solidFill>
            <a:schemeClr val="accent1"/>
          </a:solidFill>
          <a:ln w="9525">
            <a:solidFill>
              <a:schemeClr val="tx1"/>
            </a:solidFill>
            <a:miter lim="800000"/>
            <a:headEnd/>
            <a:tailEnd/>
          </a:ln>
          <a:effectLst/>
        </p:spPr>
        <p:txBody>
          <a:bodyPr wrap="none" anchor="ctr"/>
          <a:lstStyle/>
          <a:p>
            <a:endParaRPr lang="zh-TW" altLang="en-US"/>
          </a:p>
        </p:txBody>
      </p:sp>
      <p:graphicFrame>
        <p:nvGraphicFramePr>
          <p:cNvPr id="415753" name="Object 9"/>
          <p:cNvGraphicFramePr>
            <a:graphicFrameLocks noChangeAspect="1"/>
          </p:cNvGraphicFramePr>
          <p:nvPr/>
        </p:nvGraphicFramePr>
        <p:xfrm>
          <a:off x="2700338" y="5445125"/>
          <a:ext cx="212725" cy="212725"/>
        </p:xfrm>
        <a:graphic>
          <a:graphicData uri="http://schemas.openxmlformats.org/presentationml/2006/ole">
            <p:oleObj spid="_x0000_s146435" name="Equation" r:id="rId6" imgW="139680" imgH="139680" progId="Equation.DSMT4">
              <p:embed/>
            </p:oleObj>
          </a:graphicData>
        </a:graphic>
      </p:graphicFrame>
      <p:graphicFrame>
        <p:nvGraphicFramePr>
          <p:cNvPr id="415754" name="Object 10"/>
          <p:cNvGraphicFramePr>
            <a:graphicFrameLocks noChangeAspect="1"/>
          </p:cNvGraphicFramePr>
          <p:nvPr/>
        </p:nvGraphicFramePr>
        <p:xfrm>
          <a:off x="6591300" y="2997200"/>
          <a:ext cx="212725" cy="212725"/>
        </p:xfrm>
        <a:graphic>
          <a:graphicData uri="http://schemas.openxmlformats.org/presentationml/2006/ole">
            <p:oleObj spid="_x0000_s146436" name="Equation" r:id="rId7" imgW="139680" imgH="139680" progId="Equation.DSMT4">
              <p:embed/>
            </p:oleObj>
          </a:graphicData>
        </a:graphic>
      </p:graphicFrame>
      <p:graphicFrame>
        <p:nvGraphicFramePr>
          <p:cNvPr id="415755" name="Object 11"/>
          <p:cNvGraphicFramePr>
            <a:graphicFrameLocks noChangeAspect="1"/>
          </p:cNvGraphicFramePr>
          <p:nvPr/>
        </p:nvGraphicFramePr>
        <p:xfrm>
          <a:off x="6516688" y="4945063"/>
          <a:ext cx="212725" cy="212725"/>
        </p:xfrm>
        <a:graphic>
          <a:graphicData uri="http://schemas.openxmlformats.org/presentationml/2006/ole">
            <p:oleObj spid="_x0000_s146437" name="Equation" r:id="rId8" imgW="139680" imgH="139680" progId="Equation.DSMT4">
              <p:embed/>
            </p:oleObj>
          </a:graphicData>
        </a:graphic>
      </p:graphicFrame>
      <p:graphicFrame>
        <p:nvGraphicFramePr>
          <p:cNvPr id="415756" name="Object 12"/>
          <p:cNvGraphicFramePr>
            <a:graphicFrameLocks noChangeAspect="1"/>
          </p:cNvGraphicFramePr>
          <p:nvPr/>
        </p:nvGraphicFramePr>
        <p:xfrm>
          <a:off x="7812088" y="4868863"/>
          <a:ext cx="212725" cy="212725"/>
        </p:xfrm>
        <a:graphic>
          <a:graphicData uri="http://schemas.openxmlformats.org/presentationml/2006/ole">
            <p:oleObj spid="_x0000_s146438" name="Equation" r:id="rId9" imgW="139680" imgH="139680" progId="Equation.DSMT4">
              <p:embed/>
            </p:oleObj>
          </a:graphicData>
        </a:graphic>
      </p:graphicFrame>
      <p:sp>
        <p:nvSpPr>
          <p:cNvPr id="14" name="投影片編號版面配置區 13"/>
          <p:cNvSpPr>
            <a:spLocks noGrp="1"/>
          </p:cNvSpPr>
          <p:nvPr>
            <p:ph type="sldNum" sz="quarter" idx="12"/>
          </p:nvPr>
        </p:nvSpPr>
        <p:spPr/>
        <p:txBody>
          <a:bodyPr/>
          <a:lstStyle/>
          <a:p>
            <a:fld id="{AF2F78BA-F3D9-493C-A2B0-C8D6C95BD73F}" type="slidenum">
              <a:rPr lang="en-US" altLang="zh-TW" smtClean="0"/>
              <a:pPr/>
              <a:t>137</a:t>
            </a:fld>
            <a:endParaRPr lang="en-US" altLang="zh-TW"/>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p:cNvSpPr>
            <a:spLocks noGrp="1" noChangeArrowheads="1"/>
          </p:cNvSpPr>
          <p:nvPr>
            <p:ph type="title"/>
          </p:nvPr>
        </p:nvSpPr>
        <p:spPr>
          <a:xfrm>
            <a:off x="755650" y="0"/>
            <a:ext cx="6408738" cy="765175"/>
          </a:xfrm>
        </p:spPr>
        <p:txBody>
          <a:bodyPr/>
          <a:lstStyle/>
          <a:p>
            <a:r>
              <a:rPr lang="zh-TW" altLang="en-US"/>
              <a:t>                              </a:t>
            </a:r>
          </a:p>
        </p:txBody>
      </p:sp>
      <p:pic>
        <p:nvPicPr>
          <p:cNvPr id="347139" name="Picture 3"/>
          <p:cNvPicPr>
            <a:picLocks noGrp="1" noChangeAspect="1" noChangeArrowheads="1"/>
          </p:cNvPicPr>
          <p:nvPr>
            <p:ph type="body" idx="1"/>
          </p:nvPr>
        </p:nvPicPr>
        <p:blipFill>
          <a:blip r:embed="rId2" cstate="print"/>
          <a:srcRect/>
          <a:stretch>
            <a:fillRect/>
          </a:stretch>
        </p:blipFill>
        <p:spPr>
          <a:xfrm>
            <a:off x="1692275" y="1922463"/>
            <a:ext cx="5976938" cy="4675187"/>
          </a:xfrm>
          <a:noFill/>
          <a:ln/>
        </p:spPr>
      </p:pic>
      <p:sp>
        <p:nvSpPr>
          <p:cNvPr id="6" name="投影片編號版面配置區 5"/>
          <p:cNvSpPr>
            <a:spLocks noGrp="1"/>
          </p:cNvSpPr>
          <p:nvPr>
            <p:ph type="sldNum" sz="quarter" idx="12"/>
          </p:nvPr>
        </p:nvSpPr>
        <p:spPr/>
        <p:txBody>
          <a:bodyPr/>
          <a:lstStyle/>
          <a:p>
            <a:fld id="{F0E44AF5-040C-4A77-9C07-FD1A8D25ABBD}" type="slidenum">
              <a:rPr lang="zh-TW" altLang="en-US" smtClean="0"/>
              <a:pPr/>
              <a:t>138</a:t>
            </a:fld>
            <a:endParaRPr lang="zh-TW" altLang="en-US"/>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9186" name="Picture 2"/>
          <p:cNvPicPr>
            <a:picLocks noGrp="1" noChangeAspect="1" noChangeArrowheads="1"/>
          </p:cNvPicPr>
          <p:nvPr>
            <p:ph type="body" sz="half" idx="1"/>
          </p:nvPr>
        </p:nvPicPr>
        <p:blipFill>
          <a:blip r:embed="rId2" cstate="print"/>
          <a:srcRect/>
          <a:stretch>
            <a:fillRect/>
          </a:stretch>
        </p:blipFill>
        <p:spPr>
          <a:xfrm>
            <a:off x="107950" y="231775"/>
            <a:ext cx="4159250" cy="4492625"/>
          </a:xfrm>
        </p:spPr>
      </p:pic>
      <p:pic>
        <p:nvPicPr>
          <p:cNvPr id="349187" name="Picture 3"/>
          <p:cNvPicPr>
            <a:picLocks noGrp="1" noChangeAspect="1" noChangeArrowheads="1"/>
          </p:cNvPicPr>
          <p:nvPr>
            <p:ph type="body" sz="half" idx="2"/>
          </p:nvPr>
        </p:nvPicPr>
        <p:blipFill>
          <a:blip r:embed="rId3" cstate="print"/>
          <a:srcRect/>
          <a:stretch>
            <a:fillRect/>
          </a:stretch>
        </p:blipFill>
        <p:spPr>
          <a:xfrm>
            <a:off x="4211638" y="260350"/>
            <a:ext cx="4225925" cy="4564063"/>
          </a:xfrm>
        </p:spPr>
      </p:pic>
      <p:pic>
        <p:nvPicPr>
          <p:cNvPr id="349189" name="Picture 5"/>
          <p:cNvPicPr>
            <a:picLocks noChangeAspect="1" noChangeArrowheads="1"/>
          </p:cNvPicPr>
          <p:nvPr/>
        </p:nvPicPr>
        <p:blipFill>
          <a:blip r:embed="rId4" cstate="print"/>
          <a:srcRect/>
          <a:stretch>
            <a:fillRect/>
          </a:stretch>
        </p:blipFill>
        <p:spPr bwMode="auto">
          <a:xfrm>
            <a:off x="4249738" y="4610100"/>
            <a:ext cx="4067175" cy="2117725"/>
          </a:xfrm>
          <a:prstGeom prst="rect">
            <a:avLst/>
          </a:prstGeom>
          <a:noFill/>
          <a:ln w="9525">
            <a:noFill/>
            <a:miter lim="800000"/>
            <a:headEnd/>
            <a:tailEnd/>
          </a:ln>
          <a:effectLst/>
        </p:spPr>
      </p:pic>
      <p:sp>
        <p:nvSpPr>
          <p:cNvPr id="349190" name="Text Box 6"/>
          <p:cNvSpPr txBox="1">
            <a:spLocks noChangeArrowheads="1"/>
          </p:cNvSpPr>
          <p:nvPr/>
        </p:nvSpPr>
        <p:spPr bwMode="auto">
          <a:xfrm>
            <a:off x="2484438" y="469900"/>
            <a:ext cx="1439862" cy="366713"/>
          </a:xfrm>
          <a:prstGeom prst="rect">
            <a:avLst/>
          </a:prstGeom>
          <a:noFill/>
          <a:ln w="9525">
            <a:noFill/>
            <a:miter lim="800000"/>
            <a:headEnd/>
            <a:tailEnd/>
          </a:ln>
          <a:effectLst/>
        </p:spPr>
        <p:txBody>
          <a:bodyPr>
            <a:spAutoFit/>
          </a:bodyPr>
          <a:lstStyle/>
          <a:p>
            <a:pPr>
              <a:spcBef>
                <a:spcPct val="50000"/>
              </a:spcBef>
            </a:pPr>
            <a:r>
              <a:rPr lang="en-US" altLang="zh-TW">
                <a:solidFill>
                  <a:schemeClr val="folHlink"/>
                </a:solidFill>
                <a:latin typeface="Times New Roman" pitchFamily="18" charset="0"/>
              </a:rPr>
              <a:t>Rectangular</a:t>
            </a:r>
          </a:p>
        </p:txBody>
      </p:sp>
      <p:sp>
        <p:nvSpPr>
          <p:cNvPr id="349191" name="Text Box 7"/>
          <p:cNvSpPr txBox="1">
            <a:spLocks noChangeArrowheads="1"/>
          </p:cNvSpPr>
          <p:nvPr/>
        </p:nvSpPr>
        <p:spPr bwMode="auto">
          <a:xfrm>
            <a:off x="2484438" y="2774950"/>
            <a:ext cx="1439862" cy="366713"/>
          </a:xfrm>
          <a:prstGeom prst="rect">
            <a:avLst/>
          </a:prstGeom>
          <a:noFill/>
          <a:ln w="9525">
            <a:noFill/>
            <a:miter lim="800000"/>
            <a:headEnd/>
            <a:tailEnd/>
          </a:ln>
          <a:effectLst/>
        </p:spPr>
        <p:txBody>
          <a:bodyPr>
            <a:spAutoFit/>
          </a:bodyPr>
          <a:lstStyle/>
          <a:p>
            <a:pPr>
              <a:spcBef>
                <a:spcPct val="50000"/>
              </a:spcBef>
            </a:pPr>
            <a:r>
              <a:rPr lang="en-US" altLang="zh-TW">
                <a:solidFill>
                  <a:schemeClr val="folHlink"/>
                </a:solidFill>
                <a:latin typeface="Times New Roman" pitchFamily="18" charset="0"/>
              </a:rPr>
              <a:t>Bartlett</a:t>
            </a:r>
          </a:p>
        </p:txBody>
      </p:sp>
      <p:sp>
        <p:nvSpPr>
          <p:cNvPr id="349192" name="Text Box 8"/>
          <p:cNvSpPr txBox="1">
            <a:spLocks noChangeArrowheads="1"/>
          </p:cNvSpPr>
          <p:nvPr/>
        </p:nvSpPr>
        <p:spPr bwMode="auto">
          <a:xfrm>
            <a:off x="6661150" y="2781300"/>
            <a:ext cx="1439863" cy="366713"/>
          </a:xfrm>
          <a:prstGeom prst="rect">
            <a:avLst/>
          </a:prstGeom>
          <a:noFill/>
          <a:ln w="9525">
            <a:noFill/>
            <a:miter lim="800000"/>
            <a:headEnd/>
            <a:tailEnd/>
          </a:ln>
          <a:effectLst/>
        </p:spPr>
        <p:txBody>
          <a:bodyPr>
            <a:spAutoFit/>
          </a:bodyPr>
          <a:lstStyle/>
          <a:p>
            <a:pPr>
              <a:spcBef>
                <a:spcPct val="50000"/>
              </a:spcBef>
            </a:pPr>
            <a:r>
              <a:rPr lang="en-US" altLang="zh-TW">
                <a:solidFill>
                  <a:schemeClr val="folHlink"/>
                </a:solidFill>
                <a:latin typeface="Times New Roman" pitchFamily="18" charset="0"/>
              </a:rPr>
              <a:t>Hanning</a:t>
            </a:r>
          </a:p>
        </p:txBody>
      </p:sp>
      <p:sp>
        <p:nvSpPr>
          <p:cNvPr id="349194" name="Text Box 10"/>
          <p:cNvSpPr txBox="1">
            <a:spLocks noChangeArrowheads="1"/>
          </p:cNvSpPr>
          <p:nvPr/>
        </p:nvSpPr>
        <p:spPr bwMode="auto">
          <a:xfrm>
            <a:off x="6661150" y="692150"/>
            <a:ext cx="1439863" cy="366713"/>
          </a:xfrm>
          <a:prstGeom prst="rect">
            <a:avLst/>
          </a:prstGeom>
          <a:noFill/>
          <a:ln w="9525">
            <a:noFill/>
            <a:miter lim="800000"/>
            <a:headEnd/>
            <a:tailEnd/>
          </a:ln>
          <a:effectLst/>
        </p:spPr>
        <p:txBody>
          <a:bodyPr>
            <a:spAutoFit/>
          </a:bodyPr>
          <a:lstStyle/>
          <a:p>
            <a:pPr>
              <a:spcBef>
                <a:spcPct val="50000"/>
              </a:spcBef>
            </a:pPr>
            <a:r>
              <a:rPr lang="en-US" altLang="zh-TW">
                <a:solidFill>
                  <a:schemeClr val="folHlink"/>
                </a:solidFill>
                <a:latin typeface="Times New Roman" pitchFamily="18" charset="0"/>
              </a:rPr>
              <a:t>Hamming</a:t>
            </a:r>
          </a:p>
        </p:txBody>
      </p:sp>
      <p:sp>
        <p:nvSpPr>
          <p:cNvPr id="349195" name="Text Box 11"/>
          <p:cNvSpPr txBox="1">
            <a:spLocks noChangeArrowheads="1"/>
          </p:cNvSpPr>
          <p:nvPr/>
        </p:nvSpPr>
        <p:spPr bwMode="auto">
          <a:xfrm>
            <a:off x="6588125" y="5078413"/>
            <a:ext cx="1439863" cy="366712"/>
          </a:xfrm>
          <a:prstGeom prst="rect">
            <a:avLst/>
          </a:prstGeom>
          <a:noFill/>
          <a:ln w="9525">
            <a:noFill/>
            <a:miter lim="800000"/>
            <a:headEnd/>
            <a:tailEnd/>
          </a:ln>
          <a:effectLst/>
        </p:spPr>
        <p:txBody>
          <a:bodyPr>
            <a:spAutoFit/>
          </a:bodyPr>
          <a:lstStyle/>
          <a:p>
            <a:pPr>
              <a:spcBef>
                <a:spcPct val="50000"/>
              </a:spcBef>
            </a:pPr>
            <a:r>
              <a:rPr lang="en-US" altLang="zh-TW">
                <a:solidFill>
                  <a:schemeClr val="folHlink"/>
                </a:solidFill>
                <a:latin typeface="Times New Roman" pitchFamily="18" charset="0"/>
              </a:rPr>
              <a:t>Blackman</a:t>
            </a:r>
          </a:p>
        </p:txBody>
      </p:sp>
      <p:sp>
        <p:nvSpPr>
          <p:cNvPr id="349197" name="Text Box 13"/>
          <p:cNvSpPr txBox="1">
            <a:spLocks noChangeArrowheads="1"/>
          </p:cNvSpPr>
          <p:nvPr/>
        </p:nvSpPr>
        <p:spPr bwMode="auto">
          <a:xfrm>
            <a:off x="684213" y="5300663"/>
            <a:ext cx="2806700" cy="641350"/>
          </a:xfrm>
          <a:prstGeom prst="rect">
            <a:avLst/>
          </a:prstGeom>
          <a:noFill/>
          <a:ln w="9525">
            <a:noFill/>
            <a:miter lim="800000"/>
            <a:headEnd/>
            <a:tailEnd/>
          </a:ln>
          <a:effectLst/>
        </p:spPr>
        <p:txBody>
          <a:bodyPr>
            <a:spAutoFit/>
          </a:bodyPr>
          <a:lstStyle/>
          <a:p>
            <a:pPr>
              <a:spcBef>
                <a:spcPct val="50000"/>
              </a:spcBef>
            </a:pPr>
            <a:r>
              <a:rPr lang="en-US" altLang="zh-TW" b="1">
                <a:solidFill>
                  <a:srgbClr val="0066FF"/>
                </a:solidFill>
              </a:rPr>
              <a:t>DTFT magnitude in dB of various windows</a:t>
            </a:r>
          </a:p>
        </p:txBody>
      </p:sp>
      <p:sp>
        <p:nvSpPr>
          <p:cNvPr id="13" name="投影片編號版面配置區 12"/>
          <p:cNvSpPr>
            <a:spLocks noGrp="1"/>
          </p:cNvSpPr>
          <p:nvPr>
            <p:ph type="sldNum" sz="quarter" idx="12"/>
          </p:nvPr>
        </p:nvSpPr>
        <p:spPr/>
        <p:txBody>
          <a:bodyPr/>
          <a:lstStyle/>
          <a:p>
            <a:fld id="{F0E44AF5-040C-4A77-9C07-FD1A8D25ABBD}" type="slidenum">
              <a:rPr lang="zh-TW" altLang="en-US" smtClean="0"/>
              <a:pPr/>
              <a:t>139</a:t>
            </a:fld>
            <a:endParaRPr lang="zh-TW"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5" name="投影片編號版面配置區 5"/>
          <p:cNvSpPr>
            <a:spLocks noGrp="1"/>
          </p:cNvSpPr>
          <p:nvPr>
            <p:ph type="sldNum" sz="quarter" idx="12"/>
          </p:nvPr>
        </p:nvSpPr>
        <p:spPr>
          <a:noFill/>
        </p:spPr>
        <p:txBody>
          <a:bodyPr/>
          <a:lstStyle/>
          <a:p>
            <a:fld id="{AAD7EBE6-23CA-4904-84BB-9C50DAA61421}" type="slidenum">
              <a:rPr lang="zh-TW" altLang="en-US" smtClean="0">
                <a:ea typeface="新細明體" charset="-120"/>
              </a:rPr>
              <a:pPr/>
              <a:t>14</a:t>
            </a:fld>
            <a:endParaRPr lang="en-US" altLang="zh-TW" smtClean="0">
              <a:ea typeface="新細明體" charset="-120"/>
            </a:endParaRPr>
          </a:p>
        </p:txBody>
      </p:sp>
      <p:graphicFrame>
        <p:nvGraphicFramePr>
          <p:cNvPr id="65538" name="Object 2"/>
          <p:cNvGraphicFramePr>
            <a:graphicFrameLocks noChangeAspect="1"/>
          </p:cNvGraphicFramePr>
          <p:nvPr>
            <p:ph idx="1"/>
          </p:nvPr>
        </p:nvGraphicFramePr>
        <p:xfrm>
          <a:off x="554038" y="349250"/>
          <a:ext cx="7140575" cy="6070600"/>
        </p:xfrm>
        <a:graphic>
          <a:graphicData uri="http://schemas.openxmlformats.org/presentationml/2006/ole">
            <p:oleObj spid="_x0000_s12290" name="Equation" r:id="rId3" imgW="3644640" imgH="3098520" progId="Equation.DSMT4">
              <p:embed/>
            </p:oleObj>
          </a:graphicData>
        </a:graphic>
      </p:graphicFrame>
      <p:sp>
        <p:nvSpPr>
          <p:cNvPr id="65546" name="Line 3"/>
          <p:cNvSpPr>
            <a:spLocks noChangeShapeType="1"/>
          </p:cNvSpPr>
          <p:nvPr/>
        </p:nvSpPr>
        <p:spPr bwMode="auto">
          <a:xfrm>
            <a:off x="4959350" y="5213350"/>
            <a:ext cx="2698750" cy="0"/>
          </a:xfrm>
          <a:prstGeom prst="line">
            <a:avLst/>
          </a:prstGeom>
          <a:noFill/>
          <a:ln w="15875">
            <a:solidFill>
              <a:srgbClr val="0000FF"/>
            </a:solidFill>
            <a:round/>
            <a:headEnd/>
            <a:tailEnd/>
          </a:ln>
        </p:spPr>
        <p:txBody>
          <a:bodyPr/>
          <a:lstStyle/>
          <a:p>
            <a:endParaRPr lang="zh-TW" altLang="en-US"/>
          </a:p>
        </p:txBody>
      </p:sp>
      <p:graphicFrame>
        <p:nvGraphicFramePr>
          <p:cNvPr id="65539" name="Object 4"/>
          <p:cNvGraphicFramePr>
            <a:graphicFrameLocks noChangeAspect="1"/>
          </p:cNvGraphicFramePr>
          <p:nvPr/>
        </p:nvGraphicFramePr>
        <p:xfrm>
          <a:off x="4932363" y="3573463"/>
          <a:ext cx="2376487" cy="855662"/>
        </p:xfrm>
        <a:graphic>
          <a:graphicData uri="http://schemas.openxmlformats.org/presentationml/2006/ole">
            <p:oleObj spid="_x0000_s12291" name="Equation" r:id="rId4" imgW="1282680" imgH="457200" progId="Equation.DSMT4">
              <p:embed/>
            </p:oleObj>
          </a:graphicData>
        </a:graphic>
      </p:graphicFrame>
      <p:graphicFrame>
        <p:nvGraphicFramePr>
          <p:cNvPr id="65540" name="Object 5"/>
          <p:cNvGraphicFramePr>
            <a:graphicFrameLocks noChangeAspect="1"/>
          </p:cNvGraphicFramePr>
          <p:nvPr/>
        </p:nvGraphicFramePr>
        <p:xfrm>
          <a:off x="4902200" y="5214938"/>
          <a:ext cx="3795713" cy="314325"/>
        </p:xfrm>
        <a:graphic>
          <a:graphicData uri="http://schemas.openxmlformats.org/presentationml/2006/ole">
            <p:oleObj spid="_x0000_s12292" name="Equation" r:id="rId5" imgW="2145960" imgH="177480" progId="Equation.DSMT4">
              <p:embed/>
            </p:oleObj>
          </a:graphicData>
        </a:graphic>
      </p:graphicFrame>
      <p:graphicFrame>
        <p:nvGraphicFramePr>
          <p:cNvPr id="65541" name="Object 6"/>
          <p:cNvGraphicFramePr>
            <a:graphicFrameLocks noChangeAspect="1"/>
          </p:cNvGraphicFramePr>
          <p:nvPr/>
        </p:nvGraphicFramePr>
        <p:xfrm>
          <a:off x="2338388" y="5270500"/>
          <a:ext cx="649287" cy="265113"/>
        </p:xfrm>
        <a:graphic>
          <a:graphicData uri="http://schemas.openxmlformats.org/presentationml/2006/ole">
            <p:oleObj spid="_x0000_s12293" name="Equation" r:id="rId6" imgW="342720" imgH="139680" progId="Equation.DSMT4">
              <p:embed/>
            </p:oleObj>
          </a:graphicData>
        </a:graphic>
      </p:graphicFrame>
      <p:graphicFrame>
        <p:nvGraphicFramePr>
          <p:cNvPr id="65542" name="Object 7"/>
          <p:cNvGraphicFramePr>
            <a:graphicFrameLocks noChangeAspect="1"/>
          </p:cNvGraphicFramePr>
          <p:nvPr/>
        </p:nvGraphicFramePr>
        <p:xfrm>
          <a:off x="3116263" y="2090738"/>
          <a:ext cx="569912" cy="230187"/>
        </p:xfrm>
        <a:graphic>
          <a:graphicData uri="http://schemas.openxmlformats.org/presentationml/2006/ole">
            <p:oleObj spid="_x0000_s12294" name="Equation" r:id="rId7" imgW="355320" imgH="139680" progId="Equation.DSMT4">
              <p:embed/>
            </p:oleObj>
          </a:graphicData>
        </a:graphic>
      </p:graphicFrame>
      <p:graphicFrame>
        <p:nvGraphicFramePr>
          <p:cNvPr id="65543" name="Object 8"/>
          <p:cNvGraphicFramePr>
            <a:graphicFrameLocks noChangeAspect="1"/>
          </p:cNvGraphicFramePr>
          <p:nvPr/>
        </p:nvGraphicFramePr>
        <p:xfrm>
          <a:off x="3576638" y="1543050"/>
          <a:ext cx="525462" cy="290513"/>
        </p:xfrm>
        <a:graphic>
          <a:graphicData uri="http://schemas.openxmlformats.org/presentationml/2006/ole">
            <p:oleObj spid="_x0000_s12295" name="Equation" r:id="rId8" imgW="330120" imgH="177480" progId="Equation.DSMT4">
              <p:embed/>
            </p:oleObj>
          </a:graphicData>
        </a:graphic>
      </p:graphicFrame>
      <p:graphicFrame>
        <p:nvGraphicFramePr>
          <p:cNvPr id="65544" name="Object 9"/>
          <p:cNvGraphicFramePr>
            <a:graphicFrameLocks noChangeAspect="1"/>
          </p:cNvGraphicFramePr>
          <p:nvPr/>
        </p:nvGraphicFramePr>
        <p:xfrm>
          <a:off x="4044950" y="2044700"/>
          <a:ext cx="466725" cy="290513"/>
        </p:xfrm>
        <a:graphic>
          <a:graphicData uri="http://schemas.openxmlformats.org/presentationml/2006/ole">
            <p:oleObj spid="_x0000_s12296" name="Equation" r:id="rId9" imgW="291960" imgH="177480" progId="Equation.DSMT4">
              <p:embed/>
            </p:oleObj>
          </a:graphicData>
        </a:graphic>
      </p:graphicFrame>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1410" name="Picture 2"/>
          <p:cNvPicPr>
            <a:picLocks noGrp="1" noChangeAspect="1" noChangeArrowheads="1"/>
          </p:cNvPicPr>
          <p:nvPr>
            <p:ph/>
          </p:nvPr>
        </p:nvPicPr>
        <p:blipFill>
          <a:blip r:embed="rId2" cstate="print"/>
          <a:srcRect/>
          <a:stretch>
            <a:fillRect/>
          </a:stretch>
        </p:blipFill>
        <p:spPr>
          <a:xfrm>
            <a:off x="1459309" y="980728"/>
            <a:ext cx="6569075" cy="4740275"/>
          </a:xfrm>
          <a:noFill/>
          <a:ln/>
        </p:spPr>
      </p:pic>
      <p:sp>
        <p:nvSpPr>
          <p:cNvPr id="5" name="投影片編號版面配置區 4"/>
          <p:cNvSpPr>
            <a:spLocks noGrp="1"/>
          </p:cNvSpPr>
          <p:nvPr>
            <p:ph type="sldNum" sz="quarter" idx="12"/>
          </p:nvPr>
        </p:nvSpPr>
        <p:spPr/>
        <p:txBody>
          <a:bodyPr/>
          <a:lstStyle/>
          <a:p>
            <a:pPr>
              <a:defRPr/>
            </a:pPr>
            <a:fld id="{36C08347-CAFB-4591-BE4B-FFBCEA6CB852}" type="slidenum">
              <a:rPr lang="zh-TW" altLang="en-US" smtClean="0"/>
              <a:pPr>
                <a:defRPr/>
              </a:pPr>
              <a:t>140</a:t>
            </a:fld>
            <a:endParaRPr lang="en-US" altLang="zh-TW"/>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p:cNvPicPr>
            <a:picLocks noChangeAspect="1" noChangeArrowheads="1"/>
          </p:cNvPicPr>
          <p:nvPr/>
        </p:nvPicPr>
        <p:blipFill>
          <a:blip r:embed="rId2" cstate="print"/>
          <a:srcRect/>
          <a:stretch>
            <a:fillRect/>
          </a:stretch>
        </p:blipFill>
        <p:spPr bwMode="auto">
          <a:xfrm>
            <a:off x="1403350" y="692150"/>
            <a:ext cx="6769100" cy="5375275"/>
          </a:xfrm>
          <a:prstGeom prst="rect">
            <a:avLst/>
          </a:prstGeom>
          <a:noFill/>
          <a:ln w="9525">
            <a:noFill/>
            <a:miter lim="800000"/>
            <a:headEnd/>
            <a:tailEnd/>
          </a:ln>
        </p:spPr>
      </p:pic>
      <p:sp>
        <p:nvSpPr>
          <p:cNvPr id="67587" name="Text Box 3"/>
          <p:cNvSpPr txBox="1">
            <a:spLocks noChangeArrowheads="1"/>
          </p:cNvSpPr>
          <p:nvPr/>
        </p:nvSpPr>
        <p:spPr bwMode="auto">
          <a:xfrm>
            <a:off x="3635375" y="6076950"/>
            <a:ext cx="3024188" cy="304800"/>
          </a:xfrm>
          <a:prstGeom prst="rect">
            <a:avLst/>
          </a:prstGeom>
          <a:noFill/>
          <a:ln w="9525">
            <a:noFill/>
            <a:miter lim="800000"/>
            <a:headEnd/>
            <a:tailEnd/>
          </a:ln>
        </p:spPr>
        <p:txBody>
          <a:bodyPr>
            <a:spAutoFit/>
          </a:bodyPr>
          <a:lstStyle/>
          <a:p>
            <a:pPr>
              <a:spcBef>
                <a:spcPct val="50000"/>
              </a:spcBef>
            </a:pPr>
            <a:r>
              <a:rPr lang="en-US" altLang="zh-TW" sz="1400"/>
              <a:t>Ref: p.86, Roberts &amp; Mullis</a:t>
            </a:r>
          </a:p>
        </p:txBody>
      </p:sp>
      <p:sp>
        <p:nvSpPr>
          <p:cNvPr id="6" name="投影片編號版面配置區 5"/>
          <p:cNvSpPr>
            <a:spLocks noGrp="1"/>
          </p:cNvSpPr>
          <p:nvPr>
            <p:ph type="sldNum" sz="quarter" idx="12"/>
          </p:nvPr>
        </p:nvSpPr>
        <p:spPr/>
        <p:txBody>
          <a:bodyPr/>
          <a:lstStyle/>
          <a:p>
            <a:fld id="{F0E44AF5-040C-4A77-9C07-FD1A8D25ABBD}" type="slidenum">
              <a:rPr lang="zh-TW" altLang="en-US" smtClean="0"/>
              <a:pPr/>
              <a:t>141</a:t>
            </a:fld>
            <a:endParaRPr lang="zh-TW" altLang="en-US"/>
          </a:p>
        </p:txBody>
      </p:sp>
      <p:sp>
        <p:nvSpPr>
          <p:cNvPr id="5" name="矩形 4"/>
          <p:cNvSpPr/>
          <p:nvPr/>
        </p:nvSpPr>
        <p:spPr>
          <a:xfrm>
            <a:off x="4716016" y="3429000"/>
            <a:ext cx="3384376" cy="22322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223963" y="1052513"/>
            <a:ext cx="6877050" cy="695325"/>
          </a:xfrm>
        </p:spPr>
        <p:txBody>
          <a:bodyPr/>
          <a:lstStyle/>
          <a:p>
            <a:r>
              <a:rPr lang="en-US" altLang="zh-TW" sz="2000" b="1"/>
              <a:t>8.1 The Discrete Fourier Series (viewpoint 1)</a:t>
            </a:r>
            <a:endParaRPr lang="zh-TW" altLang="en-US" sz="2000"/>
          </a:p>
        </p:txBody>
      </p:sp>
      <p:graphicFrame>
        <p:nvGraphicFramePr>
          <p:cNvPr id="21511" name="Object 7"/>
          <p:cNvGraphicFramePr>
            <a:graphicFrameLocks noChangeAspect="1"/>
          </p:cNvGraphicFramePr>
          <p:nvPr/>
        </p:nvGraphicFramePr>
        <p:xfrm>
          <a:off x="1257300" y="2055813"/>
          <a:ext cx="6915150" cy="4467225"/>
        </p:xfrm>
        <a:graphic>
          <a:graphicData uri="http://schemas.openxmlformats.org/presentationml/2006/ole">
            <p:oleObj spid="_x0000_s147458" name="Equation" r:id="rId3" imgW="3746160" imgH="2527200" progId="Equation.DSMT4">
              <p:embed/>
            </p:oleObj>
          </a:graphicData>
        </a:graphic>
      </p:graphicFrame>
      <p:sp>
        <p:nvSpPr>
          <p:cNvPr id="4" name="投影片編號版面配置區 3"/>
          <p:cNvSpPr>
            <a:spLocks noGrp="1"/>
          </p:cNvSpPr>
          <p:nvPr>
            <p:ph type="sldNum" sz="quarter" idx="12"/>
          </p:nvPr>
        </p:nvSpPr>
        <p:spPr/>
        <p:txBody>
          <a:bodyPr/>
          <a:lstStyle/>
          <a:p>
            <a:fld id="{F0E44AF5-040C-4A77-9C07-FD1A8D25ABBD}" type="slidenum">
              <a:rPr lang="zh-TW" altLang="en-US" smtClean="0"/>
              <a:pPr/>
              <a:t>142</a:t>
            </a:fld>
            <a:endParaRPr lang="zh-TW" altLang="en-US"/>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type="body" idx="1"/>
          </p:nvPr>
        </p:nvSpPr>
        <p:spPr/>
        <p:txBody>
          <a:bodyPr>
            <a:noAutofit/>
          </a:bodyPr>
          <a:lstStyle/>
          <a:p>
            <a:pPr>
              <a:lnSpc>
                <a:spcPct val="90000"/>
              </a:lnSpc>
              <a:tabLst>
                <a:tab pos="2424113" algn="l"/>
              </a:tabLst>
            </a:pPr>
            <a:r>
              <a:rPr lang="en-US" altLang="zh-TW" sz="2000" dirty="0">
                <a:latin typeface="Times New Roman" pitchFamily="18" charset="0"/>
              </a:rPr>
              <a:t>This finite duration sequence</a:t>
            </a:r>
            <a:r>
              <a:rPr lang="en-US" altLang="zh-TW" sz="2000" i="1" dirty="0">
                <a:latin typeface="Times New Roman" pitchFamily="18" charset="0"/>
              </a:rPr>
              <a:t> X </a:t>
            </a:r>
            <a:r>
              <a:rPr lang="en-US" altLang="zh-TW" sz="2000" dirty="0">
                <a:latin typeface="Times New Roman" pitchFamily="18" charset="0"/>
              </a:rPr>
              <a:t>[</a:t>
            </a:r>
            <a:r>
              <a:rPr lang="en-US" altLang="zh-TW" sz="2000" i="1" dirty="0">
                <a:latin typeface="Times New Roman" pitchFamily="18" charset="0"/>
              </a:rPr>
              <a:t>k</a:t>
            </a:r>
            <a:r>
              <a:rPr lang="en-US" altLang="zh-TW" sz="2000" dirty="0">
                <a:latin typeface="Times New Roman" pitchFamily="18" charset="0"/>
              </a:rPr>
              <a:t>]</a:t>
            </a:r>
            <a:r>
              <a:rPr lang="en-US" altLang="zh-TW" sz="2000" i="1" dirty="0">
                <a:latin typeface="Times New Roman" pitchFamily="18" charset="0"/>
              </a:rPr>
              <a:t> </a:t>
            </a:r>
            <a:r>
              <a:rPr lang="en-US" altLang="zh-TW" sz="2000" dirty="0">
                <a:latin typeface="Times New Roman" pitchFamily="18" charset="0"/>
              </a:rPr>
              <a:t>is the </a:t>
            </a:r>
            <a:r>
              <a:rPr lang="en-US" altLang="zh-TW" sz="2000" dirty="0">
                <a:solidFill>
                  <a:schemeClr val="folHlink"/>
                </a:solidFill>
                <a:latin typeface="Times New Roman" pitchFamily="18" charset="0"/>
              </a:rPr>
              <a:t>Discrete Fourier Transform</a:t>
            </a:r>
            <a:r>
              <a:rPr lang="en-US" altLang="zh-TW" sz="2000" b="1" dirty="0">
                <a:latin typeface="Times New Roman" pitchFamily="18" charset="0"/>
              </a:rPr>
              <a:t> </a:t>
            </a:r>
            <a:r>
              <a:rPr lang="en-US" altLang="zh-TW" sz="2000" dirty="0">
                <a:latin typeface="Times New Roman" pitchFamily="18" charset="0"/>
              </a:rPr>
              <a:t>(</a:t>
            </a:r>
            <a:r>
              <a:rPr lang="en-US" altLang="zh-TW" sz="2000" dirty="0">
                <a:solidFill>
                  <a:schemeClr val="hlink"/>
                </a:solidFill>
                <a:latin typeface="Times New Roman" pitchFamily="18" charset="0"/>
              </a:rPr>
              <a:t>DFT</a:t>
            </a:r>
            <a:r>
              <a:rPr lang="en-US" altLang="zh-TW" sz="2000" dirty="0">
                <a:latin typeface="Times New Roman" pitchFamily="18" charset="0"/>
              </a:rPr>
              <a:t>) of </a:t>
            </a:r>
            <a:r>
              <a:rPr lang="en-US" altLang="zh-TW" sz="2000" i="1" dirty="0">
                <a:latin typeface="Times New Roman" pitchFamily="18" charset="0"/>
              </a:rPr>
              <a:t>x</a:t>
            </a:r>
            <a:r>
              <a:rPr lang="en-US" altLang="zh-TW" sz="2000" dirty="0">
                <a:latin typeface="Times New Roman" pitchFamily="18" charset="0"/>
              </a:rPr>
              <a:t>[</a:t>
            </a:r>
            <a:r>
              <a:rPr lang="en-US" altLang="zh-TW" sz="2000" i="1" dirty="0">
                <a:latin typeface="Times New Roman" pitchFamily="18" charset="0"/>
              </a:rPr>
              <a:t>n</a:t>
            </a:r>
            <a:r>
              <a:rPr lang="en-US" altLang="zh-TW" sz="2000" dirty="0">
                <a:latin typeface="Times New Roman" pitchFamily="18" charset="0"/>
              </a:rPr>
              <a:t>]</a:t>
            </a:r>
          </a:p>
          <a:p>
            <a:pPr>
              <a:lnSpc>
                <a:spcPct val="90000"/>
              </a:lnSpc>
              <a:tabLst>
                <a:tab pos="2424113" algn="l"/>
              </a:tabLst>
            </a:pPr>
            <a:endParaRPr lang="en-US" altLang="zh-TW" sz="2000" dirty="0">
              <a:latin typeface="Times New Roman" pitchFamily="18" charset="0"/>
            </a:endParaRPr>
          </a:p>
          <a:p>
            <a:pPr>
              <a:lnSpc>
                <a:spcPct val="90000"/>
              </a:lnSpc>
              <a:tabLst>
                <a:tab pos="2424113" algn="l"/>
              </a:tabLst>
            </a:pPr>
            <a:endParaRPr lang="en-US" altLang="zh-TW" sz="2000" dirty="0">
              <a:latin typeface="Times New Roman" pitchFamily="18" charset="0"/>
            </a:endParaRPr>
          </a:p>
          <a:p>
            <a:pPr>
              <a:lnSpc>
                <a:spcPct val="90000"/>
              </a:lnSpc>
              <a:tabLst>
                <a:tab pos="2424113" algn="l"/>
              </a:tabLst>
            </a:pPr>
            <a:endParaRPr lang="en-US" altLang="zh-TW" sz="2000" dirty="0"/>
          </a:p>
          <a:p>
            <a:pPr>
              <a:lnSpc>
                <a:spcPct val="90000"/>
              </a:lnSpc>
              <a:tabLst>
                <a:tab pos="2424113" algn="l"/>
              </a:tabLst>
            </a:pPr>
            <a:endParaRPr lang="en-US" altLang="zh-TW" sz="2000" dirty="0"/>
          </a:p>
          <a:p>
            <a:pPr>
              <a:lnSpc>
                <a:spcPct val="90000"/>
              </a:lnSpc>
              <a:tabLst>
                <a:tab pos="2424113" algn="l"/>
              </a:tabLst>
            </a:pPr>
            <a:endParaRPr lang="en-US" altLang="zh-TW" sz="2000" i="1" dirty="0">
              <a:latin typeface="Times New Roman" pitchFamily="18" charset="0"/>
            </a:endParaRPr>
          </a:p>
          <a:p>
            <a:pPr>
              <a:lnSpc>
                <a:spcPct val="90000"/>
              </a:lnSpc>
              <a:tabLst>
                <a:tab pos="2424113" algn="l"/>
              </a:tabLst>
            </a:pPr>
            <a:endParaRPr lang="en-US" altLang="zh-TW" sz="2000" i="1" dirty="0">
              <a:latin typeface="Times New Roman" pitchFamily="18" charset="0"/>
            </a:endParaRPr>
          </a:p>
          <a:p>
            <a:pPr>
              <a:lnSpc>
                <a:spcPct val="90000"/>
              </a:lnSpc>
              <a:tabLst>
                <a:tab pos="2424113" algn="l"/>
              </a:tabLst>
            </a:pPr>
            <a:endParaRPr lang="en-US" altLang="zh-TW" sz="2000" b="1" dirty="0">
              <a:solidFill>
                <a:schemeClr val="hlink"/>
              </a:solidFill>
              <a:latin typeface="Times New Roman" pitchFamily="18" charset="0"/>
            </a:endParaRPr>
          </a:p>
          <a:p>
            <a:pPr>
              <a:lnSpc>
                <a:spcPct val="90000"/>
              </a:lnSpc>
              <a:tabLst>
                <a:tab pos="2424113" algn="l"/>
              </a:tabLst>
            </a:pPr>
            <a:r>
              <a:rPr lang="en-US" altLang="zh-TW" sz="2000" b="1" dirty="0">
                <a:solidFill>
                  <a:schemeClr val="hlink"/>
                </a:solidFill>
                <a:latin typeface="Times New Roman" pitchFamily="18" charset="0"/>
              </a:rPr>
              <a:t>Remark</a:t>
            </a:r>
            <a:r>
              <a:rPr lang="en-US" altLang="zh-TW" sz="2000" dirty="0">
                <a:latin typeface="Times New Roman" pitchFamily="18" charset="0"/>
              </a:rPr>
              <a:t>:</a:t>
            </a:r>
            <a:r>
              <a:rPr lang="en-US" altLang="zh-TW" sz="2000" i="1" dirty="0">
                <a:latin typeface="Times New Roman" pitchFamily="18" charset="0"/>
              </a:rPr>
              <a:t> </a:t>
            </a:r>
            <a:r>
              <a:rPr lang="en-US" altLang="zh-TW" sz="2000" dirty="0">
                <a:solidFill>
                  <a:schemeClr val="folHlink"/>
                </a:solidFill>
                <a:latin typeface="Times New Roman" pitchFamily="18" charset="0"/>
              </a:rPr>
              <a:t>DFT</a:t>
            </a:r>
            <a:r>
              <a:rPr lang="en-US" altLang="zh-TW" sz="2000" dirty="0">
                <a:latin typeface="Times New Roman" pitchFamily="18" charset="0"/>
              </a:rPr>
              <a:t> formulas are identical to those of </a:t>
            </a:r>
            <a:r>
              <a:rPr lang="en-US" altLang="zh-TW" sz="2000" dirty="0">
                <a:solidFill>
                  <a:schemeClr val="folHlink"/>
                </a:solidFill>
                <a:latin typeface="Times New Roman" pitchFamily="18" charset="0"/>
              </a:rPr>
              <a:t>DFS</a:t>
            </a:r>
            <a:r>
              <a:rPr lang="en-US" altLang="zh-TW" sz="2000" dirty="0">
                <a:latin typeface="Times New Roman" pitchFamily="18" charset="0"/>
              </a:rPr>
              <a:t> formula.   Indeed, many properties of DFT can be derived from those of DFS.  The representation through samples of the DTFT is in effect a representation of a finite length sequence by a periodic sequence. </a:t>
            </a:r>
            <a:r>
              <a:rPr lang="en-US" altLang="zh-TW" sz="2000" dirty="0">
                <a:latin typeface="Times New Roman" pitchFamily="18" charset="0"/>
                <a:sym typeface="Wingdings" pitchFamily="2" charset="2"/>
              </a:rPr>
              <a:t> </a:t>
            </a:r>
            <a:r>
              <a:rPr lang="en-US" altLang="zh-TW" sz="2000" b="1" dirty="0">
                <a:solidFill>
                  <a:schemeClr val="hlink"/>
                </a:solidFill>
                <a:latin typeface="Times New Roman" pitchFamily="18" charset="0"/>
                <a:sym typeface="Wingdings" pitchFamily="2" charset="2"/>
              </a:rPr>
              <a:t>inherent periodicity in DFT </a:t>
            </a:r>
            <a:r>
              <a:rPr lang="en-US" altLang="zh-TW" sz="2000" dirty="0">
                <a:latin typeface="Times New Roman" pitchFamily="18" charset="0"/>
                <a:sym typeface="Wingdings" pitchFamily="2" charset="2"/>
              </a:rPr>
              <a:t> </a:t>
            </a:r>
            <a:r>
              <a:rPr lang="en-US" altLang="zh-TW" sz="2000" dirty="0">
                <a:solidFill>
                  <a:schemeClr val="folHlink"/>
                </a:solidFill>
                <a:latin typeface="Times New Roman" pitchFamily="18" charset="0"/>
                <a:sym typeface="Wingdings" pitchFamily="2" charset="2"/>
              </a:rPr>
              <a:t>aliasing/wraparound</a:t>
            </a:r>
            <a:r>
              <a:rPr lang="en-US" altLang="zh-TW" sz="2000" dirty="0">
                <a:latin typeface="Times New Roman" pitchFamily="18" charset="0"/>
                <a:sym typeface="Wingdings" pitchFamily="2" charset="2"/>
              </a:rPr>
              <a:t> problem in the time-domain</a:t>
            </a:r>
            <a:endParaRPr lang="en-US" altLang="zh-TW" sz="2000" dirty="0">
              <a:latin typeface="Times New Roman" pitchFamily="18" charset="0"/>
            </a:endParaRPr>
          </a:p>
          <a:p>
            <a:pPr>
              <a:lnSpc>
                <a:spcPct val="90000"/>
              </a:lnSpc>
              <a:tabLst>
                <a:tab pos="2424113" algn="l"/>
              </a:tabLst>
            </a:pPr>
            <a:endParaRPr lang="zh-TW" altLang="en-US" sz="2000" dirty="0"/>
          </a:p>
        </p:txBody>
      </p:sp>
      <p:pic>
        <p:nvPicPr>
          <p:cNvPr id="63492" name="Picture 4"/>
          <p:cNvPicPr>
            <a:picLocks noChangeAspect="1" noChangeArrowheads="1"/>
          </p:cNvPicPr>
          <p:nvPr/>
        </p:nvPicPr>
        <p:blipFill>
          <a:blip r:embed="rId3" cstate="print"/>
          <a:srcRect/>
          <a:stretch>
            <a:fillRect/>
          </a:stretch>
        </p:blipFill>
        <p:spPr bwMode="auto">
          <a:xfrm>
            <a:off x="1692275" y="2767013"/>
            <a:ext cx="5543550" cy="1382712"/>
          </a:xfrm>
          <a:prstGeom prst="rect">
            <a:avLst/>
          </a:prstGeom>
          <a:noFill/>
          <a:ln w="9525">
            <a:noFill/>
            <a:miter lim="800000"/>
            <a:headEnd/>
            <a:tailEnd/>
          </a:ln>
          <a:effectLst/>
        </p:spPr>
      </p:pic>
      <p:graphicFrame>
        <p:nvGraphicFramePr>
          <p:cNvPr id="63493" name="Object 5"/>
          <p:cNvGraphicFramePr>
            <a:graphicFrameLocks noChangeAspect="1"/>
          </p:cNvGraphicFramePr>
          <p:nvPr/>
        </p:nvGraphicFramePr>
        <p:xfrm>
          <a:off x="1692275" y="4149725"/>
          <a:ext cx="3671888" cy="428625"/>
        </p:xfrm>
        <a:graphic>
          <a:graphicData uri="http://schemas.openxmlformats.org/presentationml/2006/ole">
            <p:oleObj spid="_x0000_s149506" name="Equation" r:id="rId4" imgW="1955520" imgH="228600" progId="Equation.DSMT4">
              <p:embed/>
            </p:oleObj>
          </a:graphicData>
        </a:graphic>
      </p:graphicFrame>
      <p:sp>
        <p:nvSpPr>
          <p:cNvPr id="63494" name="Rectangle 6"/>
          <p:cNvSpPr>
            <a:spLocks noChangeArrowheads="1"/>
          </p:cNvSpPr>
          <p:nvPr/>
        </p:nvSpPr>
        <p:spPr bwMode="auto">
          <a:xfrm>
            <a:off x="1511300" y="2754313"/>
            <a:ext cx="5895975" cy="1349375"/>
          </a:xfrm>
          <a:prstGeom prst="rect">
            <a:avLst/>
          </a:prstGeom>
          <a:noFill/>
          <a:ln w="9525" algn="ctr">
            <a:solidFill>
              <a:schemeClr val="hlink"/>
            </a:solidFill>
            <a:miter lim="800000"/>
            <a:headEnd/>
            <a:tailEnd/>
          </a:ln>
          <a:effectLst/>
        </p:spPr>
        <p:txBody>
          <a:bodyPr wrap="none" anchor="ctr"/>
          <a:lstStyle/>
          <a:p>
            <a:endParaRPr lang="zh-TW" altLang="en-US"/>
          </a:p>
        </p:txBody>
      </p:sp>
      <p:sp>
        <p:nvSpPr>
          <p:cNvPr id="63495" name="Text Box 7"/>
          <p:cNvSpPr txBox="1">
            <a:spLocks noChangeArrowheads="1"/>
          </p:cNvSpPr>
          <p:nvPr/>
        </p:nvSpPr>
        <p:spPr bwMode="auto">
          <a:xfrm>
            <a:off x="7497763" y="3024188"/>
            <a:ext cx="1260475" cy="641350"/>
          </a:xfrm>
          <a:prstGeom prst="rect">
            <a:avLst/>
          </a:prstGeom>
          <a:noFill/>
          <a:ln w="9525" algn="ctr">
            <a:noFill/>
            <a:miter lim="800000"/>
            <a:headEnd/>
            <a:tailEnd/>
          </a:ln>
          <a:effectLst/>
        </p:spPr>
        <p:txBody>
          <a:bodyPr>
            <a:spAutoFit/>
          </a:bodyPr>
          <a:lstStyle/>
          <a:p>
            <a:pPr algn="l">
              <a:spcBef>
                <a:spcPct val="50000"/>
              </a:spcBef>
            </a:pPr>
            <a:r>
              <a:rPr lang="en-US" altLang="zh-TW">
                <a:solidFill>
                  <a:schemeClr val="folHlink"/>
                </a:solidFill>
                <a:latin typeface="Times New Roman" pitchFamily="18" charset="0"/>
              </a:rPr>
              <a:t>(both </a:t>
            </a:r>
            <a:r>
              <a:rPr lang="en-US" altLang="zh-TW" i="1">
                <a:solidFill>
                  <a:schemeClr val="folHlink"/>
                </a:solidFill>
                <a:latin typeface="Times New Roman" pitchFamily="18" charset="0"/>
              </a:rPr>
              <a:t>N</a:t>
            </a:r>
            <a:r>
              <a:rPr lang="en-US" altLang="zh-TW">
                <a:solidFill>
                  <a:schemeClr val="folHlink"/>
                </a:solidFill>
                <a:latin typeface="Times New Roman" pitchFamily="18" charset="0"/>
              </a:rPr>
              <a:t> points)</a:t>
            </a:r>
          </a:p>
        </p:txBody>
      </p:sp>
      <p:sp>
        <p:nvSpPr>
          <p:cNvPr id="7" name="投影片編號版面配置區 6"/>
          <p:cNvSpPr>
            <a:spLocks noGrp="1"/>
          </p:cNvSpPr>
          <p:nvPr>
            <p:ph type="sldNum" sz="quarter" idx="12"/>
          </p:nvPr>
        </p:nvSpPr>
        <p:spPr/>
        <p:txBody>
          <a:bodyPr/>
          <a:lstStyle/>
          <a:p>
            <a:fld id="{F0E44AF5-040C-4A77-9C07-FD1A8D25ABBD}" type="slidenum">
              <a:rPr lang="zh-TW" altLang="en-US" smtClean="0"/>
              <a:pPr/>
              <a:t>143</a:t>
            </a:fld>
            <a:endParaRPr lang="zh-TW" altLang="en-US"/>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62" name="Object 2"/>
          <p:cNvGraphicFramePr>
            <a:graphicFrameLocks noChangeAspect="1"/>
          </p:cNvGraphicFramePr>
          <p:nvPr/>
        </p:nvGraphicFramePr>
        <p:xfrm>
          <a:off x="1601788" y="1854200"/>
          <a:ext cx="6526212" cy="4845050"/>
        </p:xfrm>
        <a:graphic>
          <a:graphicData uri="http://schemas.openxmlformats.org/presentationml/2006/ole">
            <p:oleObj spid="_x0000_s150530" name="Equation" r:id="rId3" imgW="4140000" imgH="3073320" progId="Equation.DSMT4">
              <p:embed/>
            </p:oleObj>
          </a:graphicData>
        </a:graphic>
      </p:graphicFrame>
      <p:sp>
        <p:nvSpPr>
          <p:cNvPr id="92163" name="Text Box 3"/>
          <p:cNvSpPr txBox="1">
            <a:spLocks noChangeArrowheads="1"/>
          </p:cNvSpPr>
          <p:nvPr/>
        </p:nvSpPr>
        <p:spPr bwMode="auto">
          <a:xfrm>
            <a:off x="1187450" y="1268413"/>
            <a:ext cx="7273925" cy="457200"/>
          </a:xfrm>
          <a:prstGeom prst="rect">
            <a:avLst/>
          </a:prstGeom>
          <a:noFill/>
          <a:ln w="9525" algn="ctr">
            <a:noFill/>
            <a:miter lim="800000"/>
            <a:headEnd/>
            <a:tailEnd/>
          </a:ln>
          <a:effectLst/>
        </p:spPr>
        <p:txBody>
          <a:bodyPr>
            <a:spAutoFit/>
          </a:bodyPr>
          <a:lstStyle/>
          <a:p>
            <a:pPr algn="l">
              <a:spcBef>
                <a:spcPct val="50000"/>
              </a:spcBef>
            </a:pPr>
            <a:r>
              <a:rPr lang="en-US" altLang="zh-TW" sz="2400">
                <a:solidFill>
                  <a:schemeClr val="folHlink"/>
                </a:solidFill>
              </a:rPr>
              <a:t>Approximating other Fourier transforms using DFT</a:t>
            </a: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144</a:t>
            </a:fld>
            <a:endParaRPr lang="zh-TW" altLang="en-US"/>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type="body" idx="1"/>
          </p:nvPr>
        </p:nvSpPr>
        <p:spPr>
          <a:xfrm>
            <a:off x="746125" y="2636838"/>
            <a:ext cx="3348038" cy="2952750"/>
          </a:xfrm>
        </p:spPr>
        <p:txBody>
          <a:bodyPr>
            <a:normAutofit/>
          </a:bodyPr>
          <a:lstStyle/>
          <a:p>
            <a:pPr marL="0" indent="0">
              <a:lnSpc>
                <a:spcPct val="80000"/>
              </a:lnSpc>
              <a:buFont typeface="Wingdings" pitchFamily="2" charset="2"/>
              <a:buNone/>
            </a:pPr>
            <a:r>
              <a:rPr lang="en-US" altLang="zh-TW" sz="1800" b="1" i="1" dirty="0">
                <a:solidFill>
                  <a:schemeClr val="folHlink"/>
                </a:solidFill>
                <a:latin typeface="Times New Roman" pitchFamily="18" charset="0"/>
              </a:rPr>
              <a:t>Remark</a:t>
            </a:r>
            <a:r>
              <a:rPr lang="en-US" altLang="zh-TW" sz="1800" i="1" dirty="0">
                <a:latin typeface="Times New Roman" pitchFamily="18" charset="0"/>
              </a:rPr>
              <a:t>: </a:t>
            </a:r>
          </a:p>
          <a:p>
            <a:pPr marL="0" indent="0">
              <a:lnSpc>
                <a:spcPct val="80000"/>
              </a:lnSpc>
            </a:pPr>
            <a:r>
              <a:rPr lang="en-US" altLang="zh-TW" sz="1800" dirty="0">
                <a:latin typeface="Times New Roman" pitchFamily="18" charset="0"/>
              </a:rPr>
              <a:t>This is </a:t>
            </a:r>
            <a:r>
              <a:rPr lang="en-US" altLang="zh-TW" sz="1800" i="1" dirty="0">
                <a:solidFill>
                  <a:schemeClr val="hlink"/>
                </a:solidFill>
                <a:latin typeface="Times New Roman" pitchFamily="18" charset="0"/>
              </a:rPr>
              <a:t>circular</a:t>
            </a:r>
            <a:r>
              <a:rPr lang="en-US" altLang="zh-TW" sz="1800" i="1" dirty="0">
                <a:latin typeface="Times New Roman" pitchFamily="18" charset="0"/>
              </a:rPr>
              <a:t> </a:t>
            </a:r>
            <a:r>
              <a:rPr lang="en-US" altLang="zh-TW" sz="1800" dirty="0">
                <a:latin typeface="Times New Roman" pitchFamily="18" charset="0"/>
              </a:rPr>
              <a:t>shift not </a:t>
            </a:r>
            <a:r>
              <a:rPr lang="en-US" altLang="zh-TW" sz="1800" i="1" dirty="0">
                <a:solidFill>
                  <a:schemeClr val="folHlink"/>
                </a:solidFill>
                <a:latin typeface="Times New Roman" pitchFamily="18" charset="0"/>
              </a:rPr>
              <a:t>linear</a:t>
            </a:r>
            <a:r>
              <a:rPr lang="en-US" altLang="zh-TW" sz="1800" i="1" dirty="0">
                <a:latin typeface="Times New Roman" pitchFamily="18" charset="0"/>
              </a:rPr>
              <a:t> </a:t>
            </a:r>
            <a:r>
              <a:rPr lang="en-US" altLang="zh-TW" sz="1800" dirty="0">
                <a:latin typeface="Times New Roman" pitchFamily="18" charset="0"/>
              </a:rPr>
              <a:t>shift. </a:t>
            </a:r>
            <a:r>
              <a:rPr lang="en-US" altLang="zh-TW" sz="1800" dirty="0">
                <a:latin typeface="Times New Roman" pitchFamily="18" charset="0"/>
                <a:sym typeface="Wingdings" pitchFamily="2" charset="2"/>
              </a:rPr>
              <a:t> </a:t>
            </a:r>
            <a:r>
              <a:rPr lang="en-US" altLang="zh-TW" sz="1800" dirty="0">
                <a:latin typeface="Times New Roman" pitchFamily="18" charset="0"/>
              </a:rPr>
              <a:t>Linear shift of a periodic sequence = circular shift of a finite sequence.</a:t>
            </a:r>
          </a:p>
          <a:p>
            <a:pPr marL="0" indent="0">
              <a:lnSpc>
                <a:spcPct val="80000"/>
              </a:lnSpc>
            </a:pPr>
            <a:endParaRPr lang="en-US" altLang="zh-TW" sz="1800" dirty="0">
              <a:latin typeface="Times New Roman" pitchFamily="18" charset="0"/>
            </a:endParaRPr>
          </a:p>
          <a:p>
            <a:pPr marL="0" indent="0">
              <a:lnSpc>
                <a:spcPct val="80000"/>
              </a:lnSpc>
            </a:pPr>
            <a:r>
              <a:rPr lang="en-US" altLang="zh-TW" sz="1800" dirty="0">
                <a:latin typeface="Times New Roman" pitchFamily="18" charset="0"/>
              </a:rPr>
              <a:t>The inherent periodicity is usually implemented as </a:t>
            </a:r>
            <a:r>
              <a:rPr lang="en-US" altLang="zh-TW" sz="1800" dirty="0">
                <a:solidFill>
                  <a:schemeClr val="hlink"/>
                </a:solidFill>
                <a:latin typeface="Times New Roman" pitchFamily="18" charset="0"/>
              </a:rPr>
              <a:t>circular buffers</a:t>
            </a:r>
            <a:r>
              <a:rPr lang="en-US" altLang="zh-TW" sz="1800" dirty="0">
                <a:latin typeface="Times New Roman" pitchFamily="18" charset="0"/>
              </a:rPr>
              <a:t> in DSP hardware along with special pointers.</a:t>
            </a:r>
          </a:p>
          <a:p>
            <a:pPr marL="0" indent="0">
              <a:lnSpc>
                <a:spcPct val="80000"/>
              </a:lnSpc>
            </a:pPr>
            <a:endParaRPr lang="zh-TW" altLang="en-US" sz="1800" dirty="0">
              <a:latin typeface="Times New Roman" pitchFamily="18" charset="0"/>
            </a:endParaRPr>
          </a:p>
        </p:txBody>
      </p:sp>
      <p:pic>
        <p:nvPicPr>
          <p:cNvPr id="44036" name="Picture 4"/>
          <p:cNvPicPr>
            <a:picLocks noChangeAspect="1" noChangeArrowheads="1"/>
          </p:cNvPicPr>
          <p:nvPr/>
        </p:nvPicPr>
        <p:blipFill>
          <a:blip r:embed="rId2" cstate="print"/>
          <a:srcRect/>
          <a:stretch>
            <a:fillRect/>
          </a:stretch>
        </p:blipFill>
        <p:spPr bwMode="auto">
          <a:xfrm>
            <a:off x="4211638" y="1052513"/>
            <a:ext cx="4473575" cy="5545137"/>
          </a:xfrm>
          <a:prstGeom prst="rect">
            <a:avLst/>
          </a:prstGeom>
          <a:noFill/>
          <a:ln w="9525">
            <a:noFill/>
            <a:miter lim="800000"/>
            <a:headEnd/>
            <a:tailEnd/>
          </a:ln>
          <a:effectLst/>
        </p:spPr>
      </p:pic>
      <p:sp>
        <p:nvSpPr>
          <p:cNvPr id="44037" name="Rectangle 5"/>
          <p:cNvSpPr>
            <a:spLocks noChangeArrowheads="1"/>
          </p:cNvSpPr>
          <p:nvPr/>
        </p:nvSpPr>
        <p:spPr bwMode="auto">
          <a:xfrm>
            <a:off x="6397625" y="4941888"/>
            <a:ext cx="288925" cy="647700"/>
          </a:xfrm>
          <a:prstGeom prst="rect">
            <a:avLst/>
          </a:prstGeom>
          <a:noFill/>
          <a:ln w="9525" algn="ctr">
            <a:solidFill>
              <a:schemeClr val="hlink"/>
            </a:solidFill>
            <a:miter lim="800000"/>
            <a:headEnd/>
            <a:tailEnd/>
          </a:ln>
          <a:effectLst/>
        </p:spPr>
        <p:txBody>
          <a:bodyPr wrap="none" anchor="ctr"/>
          <a:lstStyle/>
          <a:p>
            <a:endParaRPr lang="zh-TW" altLang="en-US"/>
          </a:p>
        </p:txBody>
      </p:sp>
      <p:sp>
        <p:nvSpPr>
          <p:cNvPr id="44038" name="Line 6"/>
          <p:cNvSpPr>
            <a:spLocks noChangeShapeType="1"/>
          </p:cNvSpPr>
          <p:nvPr/>
        </p:nvSpPr>
        <p:spPr bwMode="auto">
          <a:xfrm flipV="1">
            <a:off x="6686550" y="4643438"/>
            <a:ext cx="225425" cy="315912"/>
          </a:xfrm>
          <a:prstGeom prst="line">
            <a:avLst/>
          </a:prstGeom>
          <a:noFill/>
          <a:ln w="9525">
            <a:solidFill>
              <a:schemeClr val="hlink"/>
            </a:solidFill>
            <a:round/>
            <a:headEnd/>
            <a:tailEnd type="triangle" w="med" len="med"/>
          </a:ln>
          <a:effectLst/>
        </p:spPr>
        <p:txBody>
          <a:bodyPr wrap="none" anchor="ctr"/>
          <a:lstStyle/>
          <a:p>
            <a:endParaRPr lang="zh-TW" altLang="en-US"/>
          </a:p>
        </p:txBody>
      </p:sp>
      <p:sp>
        <p:nvSpPr>
          <p:cNvPr id="44039" name="Text Box 7"/>
          <p:cNvSpPr txBox="1">
            <a:spLocks noChangeArrowheads="1"/>
          </p:cNvSpPr>
          <p:nvPr/>
        </p:nvSpPr>
        <p:spPr bwMode="auto">
          <a:xfrm>
            <a:off x="6867525" y="4464050"/>
            <a:ext cx="1439863" cy="304800"/>
          </a:xfrm>
          <a:prstGeom prst="rect">
            <a:avLst/>
          </a:prstGeom>
          <a:noFill/>
          <a:ln w="9525" algn="ctr">
            <a:noFill/>
            <a:miter lim="800000"/>
            <a:headEnd/>
            <a:tailEnd/>
          </a:ln>
          <a:effectLst/>
        </p:spPr>
        <p:txBody>
          <a:bodyPr>
            <a:spAutoFit/>
          </a:bodyPr>
          <a:lstStyle/>
          <a:p>
            <a:pPr algn="l">
              <a:spcBef>
                <a:spcPct val="50000"/>
              </a:spcBef>
            </a:pPr>
            <a:r>
              <a:rPr lang="en-US" altLang="zh-TW" sz="1400">
                <a:solidFill>
                  <a:schemeClr val="hlink"/>
                </a:solidFill>
                <a:latin typeface="Times New Roman" pitchFamily="18" charset="0"/>
              </a:rPr>
              <a:t>Wrap-around</a:t>
            </a:r>
          </a:p>
        </p:txBody>
      </p:sp>
      <p:sp>
        <p:nvSpPr>
          <p:cNvPr id="7" name="投影片編號版面配置區 6"/>
          <p:cNvSpPr>
            <a:spLocks noGrp="1"/>
          </p:cNvSpPr>
          <p:nvPr>
            <p:ph type="sldNum" sz="quarter" idx="12"/>
          </p:nvPr>
        </p:nvSpPr>
        <p:spPr/>
        <p:txBody>
          <a:bodyPr/>
          <a:lstStyle/>
          <a:p>
            <a:fld id="{F0E44AF5-040C-4A77-9C07-FD1A8D25ABBD}" type="slidenum">
              <a:rPr lang="zh-TW" altLang="en-US" smtClean="0"/>
              <a:pPr/>
              <a:t>145</a:t>
            </a:fld>
            <a:endParaRPr lang="zh-TW" altLang="en-US"/>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body" idx="1"/>
          </p:nvPr>
        </p:nvSpPr>
        <p:spPr>
          <a:xfrm>
            <a:off x="773113" y="2079625"/>
            <a:ext cx="7848600" cy="1008063"/>
          </a:xfrm>
        </p:spPr>
        <p:txBody>
          <a:bodyPr/>
          <a:lstStyle/>
          <a:p>
            <a:pPr marL="0" indent="0">
              <a:lnSpc>
                <a:spcPct val="80000"/>
              </a:lnSpc>
              <a:buFont typeface="Wingdings" pitchFamily="2" charset="2"/>
              <a:buNone/>
            </a:pPr>
            <a:r>
              <a:rPr lang="en-US" altLang="zh-TW" sz="2000" b="1">
                <a:solidFill>
                  <a:schemeClr val="hlink"/>
                </a:solidFill>
                <a:latin typeface="Times New Roman" pitchFamily="18" charset="0"/>
              </a:rPr>
              <a:t>Circular Buffer</a:t>
            </a:r>
            <a:r>
              <a:rPr lang="en-US" altLang="zh-TW" sz="2000">
                <a:latin typeface="Times New Roman" pitchFamily="18" charset="0"/>
              </a:rPr>
              <a:t>: FFT-based processing &amp; wave-table synthesis </a:t>
            </a:r>
          </a:p>
          <a:p>
            <a:pPr marL="0" indent="0">
              <a:lnSpc>
                <a:spcPct val="80000"/>
              </a:lnSpc>
              <a:buFont typeface="Wingdings" pitchFamily="2" charset="2"/>
              <a:buNone/>
            </a:pPr>
            <a:endParaRPr lang="en-US" altLang="zh-TW" sz="2000">
              <a:latin typeface="Times New Roman" pitchFamily="18" charset="0"/>
            </a:endParaRPr>
          </a:p>
          <a:p>
            <a:pPr marL="0" indent="0">
              <a:lnSpc>
                <a:spcPct val="80000"/>
              </a:lnSpc>
              <a:buFont typeface="Wingdings" pitchFamily="2" charset="2"/>
              <a:buNone/>
            </a:pPr>
            <a:r>
              <a:rPr lang="en-US" altLang="zh-TW" sz="2000" i="1">
                <a:latin typeface="Times New Roman" pitchFamily="18" charset="0"/>
              </a:rPr>
              <a:t>Ex.</a:t>
            </a:r>
            <a:r>
              <a:rPr lang="en-US" altLang="zh-TW" sz="2000">
                <a:latin typeface="Times New Roman" pitchFamily="18" charset="0"/>
              </a:rPr>
              <a:t> </a:t>
            </a:r>
            <a:r>
              <a:rPr lang="en-US" altLang="zh-TW" sz="2000">
                <a:solidFill>
                  <a:schemeClr val="folHlink"/>
                </a:solidFill>
                <a:latin typeface="Times New Roman" pitchFamily="18" charset="0"/>
              </a:rPr>
              <a:t>Audio Digital Signal Processor</a:t>
            </a:r>
            <a:r>
              <a:rPr lang="en-US" altLang="zh-TW" sz="2000">
                <a:latin typeface="Times New Roman" pitchFamily="18" charset="0"/>
              </a:rPr>
              <a:t> ADSP21065L </a:t>
            </a:r>
          </a:p>
          <a:p>
            <a:pPr marL="0" indent="0">
              <a:lnSpc>
                <a:spcPct val="80000"/>
              </a:lnSpc>
              <a:buFont typeface="Wingdings" pitchFamily="2" charset="2"/>
              <a:buNone/>
            </a:pPr>
            <a:endParaRPr lang="zh-TW" altLang="en-US" sz="2000">
              <a:latin typeface="Times New Roman" pitchFamily="18" charset="0"/>
            </a:endParaRPr>
          </a:p>
        </p:txBody>
      </p:sp>
      <p:pic>
        <p:nvPicPr>
          <p:cNvPr id="121860" name="Picture 4"/>
          <p:cNvPicPr>
            <a:picLocks noChangeAspect="1" noChangeArrowheads="1"/>
          </p:cNvPicPr>
          <p:nvPr/>
        </p:nvPicPr>
        <p:blipFill>
          <a:blip r:embed="rId2" cstate="print"/>
          <a:srcRect t="14949"/>
          <a:stretch>
            <a:fillRect/>
          </a:stretch>
        </p:blipFill>
        <p:spPr bwMode="auto">
          <a:xfrm>
            <a:off x="657225" y="3248025"/>
            <a:ext cx="7920038" cy="2989263"/>
          </a:xfrm>
          <a:prstGeom prst="rect">
            <a:avLst/>
          </a:prstGeom>
          <a:noFill/>
          <a:ln w="9525" algn="ctr">
            <a:noFill/>
            <a:miter lim="800000"/>
            <a:headEnd/>
            <a:tailEnd/>
          </a:ln>
          <a:effectLst/>
        </p:spPr>
      </p:pic>
      <p:sp>
        <p:nvSpPr>
          <p:cNvPr id="4" name="投影片編號版面配置區 3"/>
          <p:cNvSpPr>
            <a:spLocks noGrp="1"/>
          </p:cNvSpPr>
          <p:nvPr>
            <p:ph type="sldNum" sz="quarter" idx="12"/>
          </p:nvPr>
        </p:nvSpPr>
        <p:spPr/>
        <p:txBody>
          <a:bodyPr/>
          <a:lstStyle/>
          <a:p>
            <a:fld id="{F0E44AF5-040C-4A77-9C07-FD1A8D25ABBD}" type="slidenum">
              <a:rPr lang="zh-TW" altLang="en-US" smtClean="0"/>
              <a:pPr/>
              <a:t>146</a:t>
            </a:fld>
            <a:endParaRPr lang="zh-TW" altLang="en-US"/>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1138" name="Object 2"/>
          <p:cNvGraphicFramePr>
            <a:graphicFrameLocks noChangeAspect="1"/>
          </p:cNvGraphicFramePr>
          <p:nvPr/>
        </p:nvGraphicFramePr>
        <p:xfrm>
          <a:off x="1285875" y="1863725"/>
          <a:ext cx="6537325" cy="2573338"/>
        </p:xfrm>
        <a:graphic>
          <a:graphicData uri="http://schemas.openxmlformats.org/presentationml/2006/ole">
            <p:oleObj spid="_x0000_s151554" name="Equation" r:id="rId3" imgW="3936960" imgH="1549080" progId="Equation.DSMT4">
              <p:embed/>
            </p:oleObj>
          </a:graphicData>
        </a:graphic>
      </p:graphicFrame>
      <p:sp>
        <p:nvSpPr>
          <p:cNvPr id="91139" name="Text Box 3"/>
          <p:cNvSpPr txBox="1">
            <a:spLocks noChangeArrowheads="1"/>
          </p:cNvSpPr>
          <p:nvPr/>
        </p:nvSpPr>
        <p:spPr bwMode="auto">
          <a:xfrm>
            <a:off x="1116013" y="1243013"/>
            <a:ext cx="4464050" cy="457200"/>
          </a:xfrm>
          <a:prstGeom prst="rect">
            <a:avLst/>
          </a:prstGeom>
          <a:noFill/>
          <a:ln w="9525">
            <a:noFill/>
            <a:miter lim="800000"/>
            <a:headEnd/>
            <a:tailEnd/>
          </a:ln>
          <a:effectLst/>
        </p:spPr>
        <p:txBody>
          <a:bodyPr>
            <a:spAutoFit/>
          </a:bodyPr>
          <a:lstStyle/>
          <a:p>
            <a:pPr algn="l">
              <a:buClr>
                <a:schemeClr val="folHlink"/>
              </a:buClr>
              <a:buFont typeface="Wingdings" pitchFamily="2" charset="2"/>
              <a:buChar char="n"/>
            </a:pPr>
            <a:r>
              <a:rPr lang="en-US" altLang="zh-TW" sz="2400" b="1"/>
              <a:t>Circular Convolution</a:t>
            </a:r>
            <a:endParaRPr lang="zh-TW" altLang="en-US" sz="2000"/>
          </a:p>
        </p:txBody>
      </p:sp>
      <p:graphicFrame>
        <p:nvGraphicFramePr>
          <p:cNvPr id="91140" name="Object 4"/>
          <p:cNvGraphicFramePr>
            <a:graphicFrameLocks noChangeAspect="1"/>
          </p:cNvGraphicFramePr>
          <p:nvPr/>
        </p:nvGraphicFramePr>
        <p:xfrm>
          <a:off x="1247775" y="5734050"/>
          <a:ext cx="4703763" cy="719138"/>
        </p:xfrm>
        <a:graphic>
          <a:graphicData uri="http://schemas.openxmlformats.org/presentationml/2006/ole">
            <p:oleObj spid="_x0000_s151555" name="Equation" r:id="rId4" imgW="2577960" imgH="393480" progId="Equation.DSMT4">
              <p:embed/>
            </p:oleObj>
          </a:graphicData>
        </a:graphic>
      </p:graphicFrame>
      <p:graphicFrame>
        <p:nvGraphicFramePr>
          <p:cNvPr id="91141" name="Object 5"/>
          <p:cNvGraphicFramePr>
            <a:graphicFrameLocks noChangeAspect="1"/>
          </p:cNvGraphicFramePr>
          <p:nvPr/>
        </p:nvGraphicFramePr>
        <p:xfrm>
          <a:off x="1258888" y="4581525"/>
          <a:ext cx="5545137" cy="1169988"/>
        </p:xfrm>
        <a:graphic>
          <a:graphicData uri="http://schemas.openxmlformats.org/presentationml/2006/ole">
            <p:oleObj spid="_x0000_s151556" name="Equation" r:id="rId5" imgW="3251160" imgH="685800" progId="Equation.DSMT4">
              <p:embed/>
            </p:oleObj>
          </a:graphicData>
        </a:graphic>
      </p:graphicFrame>
      <p:sp>
        <p:nvSpPr>
          <p:cNvPr id="91142" name="AutoShape 6"/>
          <p:cNvSpPr>
            <a:spLocks noChangeArrowheads="1"/>
          </p:cNvSpPr>
          <p:nvPr/>
        </p:nvSpPr>
        <p:spPr bwMode="auto">
          <a:xfrm>
            <a:off x="1331913" y="1089025"/>
            <a:ext cx="225425" cy="179388"/>
          </a:xfrm>
          <a:prstGeom prst="star5">
            <a:avLst/>
          </a:prstGeom>
          <a:solidFill>
            <a:schemeClr val="accent1"/>
          </a:solidFill>
          <a:ln w="9525" algn="ctr">
            <a:solidFill>
              <a:schemeClr val="tx1"/>
            </a:solidFill>
            <a:miter lim="800000"/>
            <a:headEnd/>
            <a:tailEnd/>
          </a:ln>
          <a:effectLst/>
        </p:spPr>
        <p:txBody>
          <a:bodyPr wrap="none" anchor="ctr"/>
          <a:lstStyle/>
          <a:p>
            <a:endParaRPr lang="zh-TW" altLang="en-US"/>
          </a:p>
        </p:txBody>
      </p:sp>
      <p:sp>
        <p:nvSpPr>
          <p:cNvPr id="7" name="投影片編號版面配置區 6"/>
          <p:cNvSpPr>
            <a:spLocks noGrp="1"/>
          </p:cNvSpPr>
          <p:nvPr>
            <p:ph type="sldNum" sz="quarter" idx="12"/>
          </p:nvPr>
        </p:nvSpPr>
        <p:spPr/>
        <p:txBody>
          <a:bodyPr/>
          <a:lstStyle/>
          <a:p>
            <a:fld id="{F0E44AF5-040C-4A77-9C07-FD1A8D25ABBD}" type="slidenum">
              <a:rPr lang="zh-TW" altLang="en-US" smtClean="0"/>
              <a:pPr/>
              <a:t>147</a:t>
            </a:fld>
            <a:endParaRPr lang="zh-TW" altLang="en-US"/>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1241425" y="1133475"/>
            <a:ext cx="7291388" cy="633413"/>
          </a:xfrm>
        </p:spPr>
        <p:txBody>
          <a:bodyPr>
            <a:normAutofit/>
          </a:bodyPr>
          <a:lstStyle/>
          <a:p>
            <a:r>
              <a:rPr lang="en-US" altLang="zh-TW" sz="3200" b="1" dirty="0"/>
              <a:t>8.7 Linear Convolution using DFT</a:t>
            </a:r>
            <a:endParaRPr lang="zh-TW" altLang="en-US" sz="3200" dirty="0"/>
          </a:p>
        </p:txBody>
      </p:sp>
      <p:sp>
        <p:nvSpPr>
          <p:cNvPr id="50184" name="Text Box 8"/>
          <p:cNvSpPr txBox="1">
            <a:spLocks noChangeArrowheads="1"/>
          </p:cNvSpPr>
          <p:nvPr/>
        </p:nvSpPr>
        <p:spPr bwMode="auto">
          <a:xfrm>
            <a:off x="1042988" y="2060575"/>
            <a:ext cx="7489825" cy="4543425"/>
          </a:xfrm>
          <a:prstGeom prst="rect">
            <a:avLst/>
          </a:prstGeom>
          <a:noFill/>
          <a:ln w="9525">
            <a:noFill/>
            <a:miter lim="800000"/>
            <a:headEnd/>
            <a:tailEnd/>
          </a:ln>
          <a:effectLst/>
        </p:spPr>
        <p:txBody>
          <a:bodyPr>
            <a:spAutoFit/>
          </a:bodyPr>
          <a:lstStyle/>
          <a:p>
            <a:pPr marL="263525" indent="-263525" algn="l">
              <a:buFont typeface="Wingdings" pitchFamily="2" charset="2"/>
              <a:buChar char="l"/>
            </a:pPr>
            <a:r>
              <a:rPr lang="en-US" altLang="zh-TW" sz="2000">
                <a:latin typeface="Times New Roman" pitchFamily="18" charset="0"/>
              </a:rPr>
              <a:t>Many applications involves implementing </a:t>
            </a:r>
            <a:r>
              <a:rPr lang="en-US" altLang="zh-TW" sz="2000">
                <a:solidFill>
                  <a:schemeClr val="hlink"/>
                </a:solidFill>
                <a:latin typeface="Times New Roman" pitchFamily="18" charset="0"/>
              </a:rPr>
              <a:t>LTI filtering</a:t>
            </a:r>
            <a:r>
              <a:rPr lang="en-US" altLang="zh-TW" sz="2000">
                <a:latin typeface="Times New Roman" pitchFamily="18" charset="0"/>
              </a:rPr>
              <a:t> operations, i.e., we wish to implement a </a:t>
            </a:r>
            <a:r>
              <a:rPr lang="en-US" altLang="zh-TW" sz="2000">
                <a:solidFill>
                  <a:schemeClr val="folHlink"/>
                </a:solidFill>
                <a:latin typeface="Times New Roman" pitchFamily="18" charset="0"/>
              </a:rPr>
              <a:t>linear convolution</a:t>
            </a:r>
            <a:r>
              <a:rPr lang="en-US" altLang="zh-TW" sz="2000">
                <a:latin typeface="Times New Roman" pitchFamily="18" charset="0"/>
              </a:rPr>
              <a:t> of two sequences, e.g., in filtering speech, audio, radar signals, etc.  Only that</a:t>
            </a:r>
            <a:r>
              <a:rPr lang="en-US" altLang="zh-TW" sz="2000">
                <a:latin typeface="Times New Roman" pitchFamily="18" charset="0"/>
                <a:sym typeface="Wingdings" pitchFamily="2" charset="2"/>
              </a:rPr>
              <a:t> we must make sure that the </a:t>
            </a:r>
            <a:r>
              <a:rPr lang="en-US" altLang="zh-TW" sz="2000">
                <a:solidFill>
                  <a:schemeClr val="folHlink"/>
                </a:solidFill>
                <a:latin typeface="Times New Roman" pitchFamily="18" charset="0"/>
                <a:sym typeface="Wingdings" pitchFamily="2" charset="2"/>
              </a:rPr>
              <a:t>circular convolution</a:t>
            </a:r>
            <a:r>
              <a:rPr lang="en-US" altLang="zh-TW" sz="2000">
                <a:latin typeface="Times New Roman" pitchFamily="18" charset="0"/>
                <a:sym typeface="Wingdings" pitchFamily="2" charset="2"/>
              </a:rPr>
              <a:t> has the same effect of </a:t>
            </a:r>
            <a:r>
              <a:rPr lang="en-US" altLang="zh-TW" sz="2000">
                <a:solidFill>
                  <a:schemeClr val="folHlink"/>
                </a:solidFill>
                <a:latin typeface="Times New Roman" pitchFamily="18" charset="0"/>
                <a:sym typeface="Wingdings" pitchFamily="2" charset="2"/>
              </a:rPr>
              <a:t>linear convolution</a:t>
            </a:r>
            <a:r>
              <a:rPr lang="en-US" altLang="zh-TW" sz="2000">
                <a:latin typeface="Times New Roman" pitchFamily="18" charset="0"/>
                <a:sym typeface="Wingdings" pitchFamily="2" charset="2"/>
              </a:rPr>
              <a:t>.</a:t>
            </a:r>
          </a:p>
          <a:p>
            <a:pPr marL="263525" indent="-263525" algn="l">
              <a:buFont typeface="Wingdings" pitchFamily="2" charset="2"/>
              <a:buChar char="l"/>
            </a:pPr>
            <a:endParaRPr lang="en-US" altLang="zh-TW" sz="2000">
              <a:latin typeface="Times New Roman" pitchFamily="18" charset="0"/>
            </a:endParaRPr>
          </a:p>
          <a:p>
            <a:pPr marL="263525" indent="-263525" algn="l">
              <a:buFont typeface="Wingdings" pitchFamily="2" charset="2"/>
              <a:buChar char="l"/>
            </a:pPr>
            <a:r>
              <a:rPr lang="en-US" altLang="zh-TW" sz="2000">
                <a:latin typeface="Times New Roman" pitchFamily="18" charset="0"/>
              </a:rPr>
              <a:t>There are fast algorithms (</a:t>
            </a:r>
            <a:r>
              <a:rPr lang="en-US" altLang="zh-TW" sz="2000">
                <a:solidFill>
                  <a:schemeClr val="hlink"/>
                </a:solidFill>
                <a:latin typeface="Times New Roman" pitchFamily="18" charset="0"/>
              </a:rPr>
              <a:t>FFT</a:t>
            </a:r>
            <a:r>
              <a:rPr lang="en-US" altLang="zh-TW" sz="2000">
                <a:latin typeface="Times New Roman" pitchFamily="18" charset="0"/>
              </a:rPr>
              <a:t>) available for DFT computation (Ch.9): Butterfly operations, Radix-2,</a:t>
            </a:r>
            <a:r>
              <a:rPr lang="en-US" altLang="zh-TW"/>
              <a:t> </a:t>
            </a:r>
            <a:r>
              <a:rPr lang="en-US" altLang="zh-TW" sz="2000">
                <a:latin typeface="Times New Roman" pitchFamily="18" charset="0"/>
              </a:rPr>
              <a:t>Complexity: </a:t>
            </a:r>
            <a:r>
              <a:rPr lang="en-US" altLang="zh-TW" sz="2000" i="1">
                <a:latin typeface="Times New Roman" pitchFamily="18" charset="0"/>
              </a:rPr>
              <a:t>N </a:t>
            </a:r>
            <a:r>
              <a:rPr lang="en-US" altLang="zh-TW" sz="2000" baseline="30000">
                <a:latin typeface="Times New Roman" pitchFamily="18" charset="0"/>
              </a:rPr>
              <a:t>2</a:t>
            </a:r>
            <a:r>
              <a:rPr lang="en-US" altLang="zh-TW" sz="2000">
                <a:latin typeface="Times New Roman" pitchFamily="18" charset="0"/>
              </a:rPr>
              <a:t> </a:t>
            </a:r>
            <a:r>
              <a:rPr lang="en-US" altLang="zh-TW" sz="2000">
                <a:latin typeface="Times New Roman" pitchFamily="18" charset="0"/>
                <a:sym typeface="Wingdings" pitchFamily="2" charset="2"/>
              </a:rPr>
              <a:t> </a:t>
            </a:r>
            <a:r>
              <a:rPr lang="en-US" altLang="zh-TW" sz="2000" i="1">
                <a:latin typeface="Times New Roman" pitchFamily="18" charset="0"/>
                <a:sym typeface="Wingdings" pitchFamily="2" charset="2"/>
              </a:rPr>
              <a:t>N</a:t>
            </a:r>
            <a:r>
              <a:rPr lang="en-US" altLang="zh-TW" sz="2000">
                <a:latin typeface="Times New Roman" pitchFamily="18" charset="0"/>
                <a:sym typeface="Wingdings" pitchFamily="2" charset="2"/>
              </a:rPr>
              <a:t> log</a:t>
            </a:r>
            <a:r>
              <a:rPr lang="en-US" altLang="zh-TW" sz="2000" baseline="-25000">
                <a:latin typeface="Times New Roman" pitchFamily="18" charset="0"/>
                <a:sym typeface="Wingdings" pitchFamily="2" charset="2"/>
              </a:rPr>
              <a:t>2</a:t>
            </a:r>
            <a:r>
              <a:rPr lang="en-US" altLang="zh-TW" sz="2000" i="1">
                <a:latin typeface="Times New Roman" pitchFamily="18" charset="0"/>
                <a:sym typeface="Wingdings" pitchFamily="2" charset="2"/>
              </a:rPr>
              <a:t>N</a:t>
            </a:r>
            <a:r>
              <a:rPr lang="en-US" altLang="zh-TW" sz="2000">
                <a:latin typeface="Times New Roman" pitchFamily="18" charset="0"/>
                <a:sym typeface="Wingdings" pitchFamily="2" charset="2"/>
              </a:rPr>
              <a:t>, e.g. </a:t>
            </a:r>
            <a:r>
              <a:rPr lang="en-US" altLang="zh-TW" sz="2000" i="1">
                <a:latin typeface="Times New Roman" pitchFamily="18" charset="0"/>
                <a:sym typeface="Wingdings" pitchFamily="2" charset="2"/>
              </a:rPr>
              <a:t>N </a:t>
            </a:r>
            <a:r>
              <a:rPr lang="en-US" altLang="zh-TW" sz="2000">
                <a:latin typeface="Times New Roman" pitchFamily="18" charset="0"/>
                <a:sym typeface="Wingdings" pitchFamily="2" charset="2"/>
              </a:rPr>
              <a:t>= 1024, </a:t>
            </a:r>
            <a:r>
              <a:rPr lang="en-US" altLang="zh-TW" sz="2000" i="1">
                <a:latin typeface="Times New Roman" pitchFamily="18" charset="0"/>
              </a:rPr>
              <a:t>N </a:t>
            </a:r>
            <a:r>
              <a:rPr lang="en-US" altLang="zh-TW" sz="2000" baseline="30000">
                <a:latin typeface="Times New Roman" pitchFamily="18" charset="0"/>
              </a:rPr>
              <a:t>2</a:t>
            </a:r>
            <a:r>
              <a:rPr lang="en-US" altLang="zh-TW" sz="2000">
                <a:latin typeface="Times New Roman" pitchFamily="18" charset="0"/>
              </a:rPr>
              <a:t> </a:t>
            </a:r>
            <a:r>
              <a:rPr lang="en-US" altLang="zh-TW" sz="2000">
                <a:latin typeface="Times New Roman" pitchFamily="18" charset="0"/>
                <a:sym typeface="Wingdings" pitchFamily="2" charset="2"/>
              </a:rPr>
              <a:t>: </a:t>
            </a:r>
            <a:r>
              <a:rPr lang="en-US" altLang="zh-TW" sz="2000" i="1">
                <a:latin typeface="Times New Roman" pitchFamily="18" charset="0"/>
                <a:sym typeface="Wingdings" pitchFamily="2" charset="2"/>
              </a:rPr>
              <a:t>N</a:t>
            </a:r>
            <a:r>
              <a:rPr lang="en-US" altLang="zh-TW" sz="2000">
                <a:latin typeface="Times New Roman" pitchFamily="18" charset="0"/>
                <a:sym typeface="Wingdings" pitchFamily="2" charset="2"/>
              </a:rPr>
              <a:t> log</a:t>
            </a:r>
            <a:r>
              <a:rPr lang="en-US" altLang="zh-TW" sz="2000" baseline="-25000">
                <a:latin typeface="Times New Roman" pitchFamily="18" charset="0"/>
                <a:sym typeface="Wingdings" pitchFamily="2" charset="2"/>
              </a:rPr>
              <a:t>2</a:t>
            </a:r>
            <a:r>
              <a:rPr lang="en-US" altLang="zh-TW" sz="2000" i="1">
                <a:latin typeface="Times New Roman" pitchFamily="18" charset="0"/>
                <a:sym typeface="Wingdings" pitchFamily="2" charset="2"/>
              </a:rPr>
              <a:t>N</a:t>
            </a:r>
            <a:r>
              <a:rPr lang="en-US" altLang="zh-TW" sz="2000">
                <a:latin typeface="Times New Roman" pitchFamily="18" charset="0"/>
                <a:sym typeface="Wingdings" pitchFamily="2" charset="2"/>
              </a:rPr>
              <a:t> = 100:1.</a:t>
            </a:r>
          </a:p>
          <a:p>
            <a:pPr marL="263525" indent="-263525" algn="l">
              <a:buFont typeface="Wingdings" pitchFamily="2" charset="2"/>
              <a:buChar char="l"/>
            </a:pPr>
            <a:endParaRPr lang="en-US" altLang="zh-TW" sz="2000">
              <a:latin typeface="Times New Roman" pitchFamily="18" charset="0"/>
              <a:sym typeface="Wingdings" pitchFamily="2" charset="2"/>
            </a:endParaRPr>
          </a:p>
          <a:p>
            <a:pPr marL="263525" indent="-263525" algn="l">
              <a:buClr>
                <a:schemeClr val="tx1"/>
              </a:buClr>
              <a:buFont typeface="Wingdings" pitchFamily="2" charset="2"/>
              <a:buChar char="l"/>
            </a:pPr>
            <a:r>
              <a:rPr lang="en-US" altLang="zh-TW" sz="2000">
                <a:solidFill>
                  <a:schemeClr val="hlink"/>
                </a:solidFill>
                <a:latin typeface="Times New Roman" pitchFamily="18" charset="0"/>
              </a:rPr>
              <a:t>Procedure</a:t>
            </a:r>
            <a:r>
              <a:rPr lang="en-US" altLang="zh-TW" sz="2000">
                <a:latin typeface="Times New Roman" pitchFamily="18" charset="0"/>
              </a:rPr>
              <a:t> of </a:t>
            </a:r>
            <a:r>
              <a:rPr lang="en-US" altLang="zh-TW" sz="2000">
                <a:solidFill>
                  <a:schemeClr val="folHlink"/>
                </a:solidFill>
                <a:latin typeface="Times New Roman" pitchFamily="18" charset="0"/>
              </a:rPr>
              <a:t>circular convolution</a:t>
            </a:r>
            <a:r>
              <a:rPr lang="en-US" altLang="zh-TW" sz="2000">
                <a:latin typeface="Times New Roman" pitchFamily="18" charset="0"/>
              </a:rPr>
              <a:t> using </a:t>
            </a:r>
            <a:r>
              <a:rPr lang="en-US" altLang="zh-TW" sz="2000">
                <a:solidFill>
                  <a:schemeClr val="folHlink"/>
                </a:solidFill>
                <a:latin typeface="Times New Roman" pitchFamily="18" charset="0"/>
              </a:rPr>
              <a:t>DFT/FFT</a:t>
            </a:r>
            <a:r>
              <a:rPr lang="en-US" altLang="zh-TW" sz="2000">
                <a:latin typeface="Times New Roman" pitchFamily="18" charset="0"/>
              </a:rPr>
              <a:t>:</a:t>
            </a:r>
          </a:p>
          <a:p>
            <a:pPr marL="263525" indent="-263525" algn="l">
              <a:buFont typeface="Wingdings" pitchFamily="2" charset="2"/>
              <a:buAutoNum type="arabicPeriod"/>
            </a:pPr>
            <a:r>
              <a:rPr lang="en-US" altLang="zh-TW">
                <a:latin typeface="Times New Roman" pitchFamily="18" charset="0"/>
              </a:rPr>
              <a:t>Compute the </a:t>
            </a:r>
            <a:r>
              <a:rPr lang="en-US" altLang="zh-TW" i="1">
                <a:latin typeface="Times New Roman" pitchFamily="18" charset="0"/>
              </a:rPr>
              <a:t>N</a:t>
            </a:r>
            <a:r>
              <a:rPr lang="en-US" altLang="zh-TW">
                <a:latin typeface="Times New Roman" pitchFamily="18" charset="0"/>
              </a:rPr>
              <a:t>-point </a:t>
            </a:r>
            <a:r>
              <a:rPr lang="en-US" altLang="zh-TW" i="1">
                <a:solidFill>
                  <a:schemeClr val="folHlink"/>
                </a:solidFill>
                <a:latin typeface="Times New Roman" pitchFamily="18" charset="0"/>
              </a:rPr>
              <a:t>DFT</a:t>
            </a:r>
            <a:r>
              <a:rPr lang="en-US" altLang="zh-TW">
                <a:latin typeface="Times New Roman" pitchFamily="18" charset="0"/>
              </a:rPr>
              <a:t> of </a:t>
            </a:r>
            <a:r>
              <a:rPr lang="en-US" altLang="zh-TW" i="1">
                <a:latin typeface="Times New Roman" pitchFamily="18" charset="0"/>
              </a:rPr>
              <a:t>x</a:t>
            </a:r>
            <a:r>
              <a:rPr lang="en-US" altLang="zh-TW" baseline="-25000">
                <a:latin typeface="Times New Roman" pitchFamily="18" charset="0"/>
              </a:rPr>
              <a:t>1</a:t>
            </a:r>
            <a:r>
              <a:rPr lang="en-US" altLang="zh-TW">
                <a:latin typeface="Times New Roman" pitchFamily="18" charset="0"/>
              </a:rPr>
              <a:t>[</a:t>
            </a:r>
            <a:r>
              <a:rPr lang="en-US" altLang="zh-TW" i="1">
                <a:latin typeface="Times New Roman" pitchFamily="18" charset="0"/>
              </a:rPr>
              <a:t>n</a:t>
            </a:r>
            <a:r>
              <a:rPr lang="en-US" altLang="zh-TW">
                <a:latin typeface="Times New Roman" pitchFamily="18" charset="0"/>
              </a:rPr>
              <a:t>] and </a:t>
            </a:r>
            <a:r>
              <a:rPr lang="en-US" altLang="zh-TW" i="1">
                <a:latin typeface="Times New Roman" pitchFamily="18" charset="0"/>
              </a:rPr>
              <a:t>x</a:t>
            </a:r>
            <a:r>
              <a:rPr lang="en-US" altLang="zh-TW" baseline="-25000">
                <a:latin typeface="Times New Roman" pitchFamily="18" charset="0"/>
              </a:rPr>
              <a:t>2</a:t>
            </a:r>
            <a:r>
              <a:rPr lang="en-US" altLang="zh-TW">
                <a:latin typeface="Times New Roman" pitchFamily="18" charset="0"/>
              </a:rPr>
              <a:t>[</a:t>
            </a:r>
            <a:r>
              <a:rPr lang="en-US" altLang="zh-TW" i="1">
                <a:latin typeface="Times New Roman" pitchFamily="18" charset="0"/>
              </a:rPr>
              <a:t>n</a:t>
            </a:r>
            <a:r>
              <a:rPr lang="en-US" altLang="zh-TW">
                <a:latin typeface="Times New Roman" pitchFamily="18" charset="0"/>
              </a:rPr>
              <a:t>] separately → </a:t>
            </a:r>
            <a:r>
              <a:rPr lang="en-US" altLang="zh-TW" i="1">
                <a:latin typeface="Times New Roman" pitchFamily="18" charset="0"/>
              </a:rPr>
              <a:t>X</a:t>
            </a:r>
            <a:r>
              <a:rPr lang="en-US" altLang="zh-TW" baseline="-25000">
                <a:latin typeface="Times New Roman" pitchFamily="18" charset="0"/>
              </a:rPr>
              <a:t>1</a:t>
            </a:r>
            <a:r>
              <a:rPr lang="en-US" altLang="zh-TW">
                <a:latin typeface="Times New Roman" pitchFamily="18" charset="0"/>
              </a:rPr>
              <a:t>[</a:t>
            </a:r>
            <a:r>
              <a:rPr lang="en-US" altLang="zh-TW" i="1">
                <a:latin typeface="Times New Roman" pitchFamily="18" charset="0"/>
              </a:rPr>
              <a:t>k</a:t>
            </a:r>
            <a:r>
              <a:rPr lang="en-US" altLang="zh-TW">
                <a:latin typeface="Times New Roman" pitchFamily="18" charset="0"/>
              </a:rPr>
              <a:t>] and </a:t>
            </a:r>
            <a:r>
              <a:rPr lang="en-US" altLang="zh-TW" i="1">
                <a:latin typeface="Times New Roman" pitchFamily="18" charset="0"/>
              </a:rPr>
              <a:t>X</a:t>
            </a:r>
            <a:r>
              <a:rPr lang="en-US" altLang="zh-TW" baseline="-25000">
                <a:latin typeface="Times New Roman" pitchFamily="18" charset="0"/>
              </a:rPr>
              <a:t>2</a:t>
            </a:r>
            <a:r>
              <a:rPr lang="en-US" altLang="zh-TW">
                <a:latin typeface="Times New Roman" pitchFamily="18" charset="0"/>
              </a:rPr>
              <a:t>[</a:t>
            </a:r>
            <a:r>
              <a:rPr lang="en-US" altLang="zh-TW" i="1">
                <a:latin typeface="Times New Roman" pitchFamily="18" charset="0"/>
              </a:rPr>
              <a:t>k</a:t>
            </a:r>
            <a:r>
              <a:rPr lang="en-US" altLang="zh-TW">
                <a:latin typeface="Times New Roman" pitchFamily="18" charset="0"/>
              </a:rPr>
              <a:t>]</a:t>
            </a:r>
          </a:p>
          <a:p>
            <a:pPr marL="263525" indent="-263525" algn="l">
              <a:buFont typeface="Wingdings" pitchFamily="2" charset="2"/>
              <a:buAutoNum type="arabicPeriod"/>
            </a:pPr>
            <a:r>
              <a:rPr lang="en-US" altLang="zh-TW">
                <a:latin typeface="Times New Roman" pitchFamily="18" charset="0"/>
              </a:rPr>
              <a:t>Compute the </a:t>
            </a:r>
            <a:r>
              <a:rPr lang="en-US" altLang="zh-TW">
                <a:solidFill>
                  <a:schemeClr val="folHlink"/>
                </a:solidFill>
                <a:latin typeface="Times New Roman" pitchFamily="18" charset="0"/>
              </a:rPr>
              <a:t>product</a:t>
            </a:r>
            <a:r>
              <a:rPr lang="en-US" altLang="zh-TW">
                <a:latin typeface="Times New Roman" pitchFamily="18" charset="0"/>
              </a:rPr>
              <a:t> </a:t>
            </a:r>
            <a:r>
              <a:rPr lang="en-US" altLang="zh-TW" i="1">
                <a:latin typeface="Times New Roman" pitchFamily="18" charset="0"/>
              </a:rPr>
              <a:t>X</a:t>
            </a:r>
            <a:r>
              <a:rPr lang="en-US" altLang="zh-TW" baseline="-25000">
                <a:latin typeface="Times New Roman" pitchFamily="18" charset="0"/>
              </a:rPr>
              <a:t>3</a:t>
            </a:r>
            <a:r>
              <a:rPr lang="en-US" altLang="zh-TW">
                <a:latin typeface="Times New Roman" pitchFamily="18" charset="0"/>
              </a:rPr>
              <a:t>[</a:t>
            </a:r>
            <a:r>
              <a:rPr lang="en-US" altLang="zh-TW" i="1">
                <a:latin typeface="Times New Roman" pitchFamily="18" charset="0"/>
              </a:rPr>
              <a:t>k</a:t>
            </a:r>
            <a:r>
              <a:rPr lang="en-US" altLang="zh-TW">
                <a:latin typeface="Times New Roman" pitchFamily="18" charset="0"/>
              </a:rPr>
              <a:t>] = </a:t>
            </a:r>
            <a:r>
              <a:rPr lang="en-US" altLang="zh-TW" i="1">
                <a:latin typeface="Times New Roman" pitchFamily="18" charset="0"/>
              </a:rPr>
              <a:t>X</a:t>
            </a:r>
            <a:r>
              <a:rPr lang="en-US" altLang="zh-TW" baseline="-25000">
                <a:latin typeface="Times New Roman" pitchFamily="18" charset="0"/>
              </a:rPr>
              <a:t>1</a:t>
            </a:r>
            <a:r>
              <a:rPr lang="en-US" altLang="zh-TW">
                <a:latin typeface="Times New Roman" pitchFamily="18" charset="0"/>
              </a:rPr>
              <a:t>[</a:t>
            </a:r>
            <a:r>
              <a:rPr lang="en-US" altLang="zh-TW" i="1">
                <a:latin typeface="Times New Roman" pitchFamily="18" charset="0"/>
              </a:rPr>
              <a:t>k</a:t>
            </a:r>
            <a:r>
              <a:rPr lang="en-US" altLang="zh-TW">
                <a:latin typeface="Times New Roman" pitchFamily="18" charset="0"/>
              </a:rPr>
              <a:t>] </a:t>
            </a:r>
            <a:r>
              <a:rPr lang="en-US" altLang="zh-TW" i="1">
                <a:latin typeface="Times New Roman" pitchFamily="18" charset="0"/>
              </a:rPr>
              <a:t>X</a:t>
            </a:r>
            <a:r>
              <a:rPr lang="en-US" altLang="zh-TW" baseline="-25000">
                <a:latin typeface="Times New Roman" pitchFamily="18" charset="0"/>
              </a:rPr>
              <a:t>2</a:t>
            </a:r>
            <a:r>
              <a:rPr lang="en-US" altLang="zh-TW">
                <a:latin typeface="Times New Roman" pitchFamily="18" charset="0"/>
              </a:rPr>
              <a:t>[</a:t>
            </a:r>
            <a:r>
              <a:rPr lang="en-US" altLang="zh-TW" i="1">
                <a:latin typeface="Times New Roman" pitchFamily="18" charset="0"/>
              </a:rPr>
              <a:t>k</a:t>
            </a:r>
            <a:r>
              <a:rPr lang="en-US" altLang="zh-TW">
                <a:latin typeface="Times New Roman" pitchFamily="18" charset="0"/>
              </a:rPr>
              <a:t>]</a:t>
            </a:r>
          </a:p>
          <a:p>
            <a:pPr marL="263525" indent="-263525" algn="l">
              <a:buFont typeface="Wingdings" pitchFamily="2" charset="2"/>
              <a:buAutoNum type="arabicPeriod"/>
            </a:pPr>
            <a:r>
              <a:rPr lang="en-US" altLang="zh-TW">
                <a:latin typeface="Times New Roman" pitchFamily="18" charset="0"/>
              </a:rPr>
              <a:t>Compute the </a:t>
            </a:r>
            <a:r>
              <a:rPr lang="en-US" altLang="zh-TW" i="1">
                <a:latin typeface="Times New Roman" pitchFamily="18" charset="0"/>
              </a:rPr>
              <a:t>N</a:t>
            </a:r>
            <a:r>
              <a:rPr lang="en-US" altLang="zh-TW">
                <a:latin typeface="Times New Roman" pitchFamily="18" charset="0"/>
              </a:rPr>
              <a:t>-point </a:t>
            </a:r>
            <a:r>
              <a:rPr lang="en-US" altLang="zh-TW" i="1">
                <a:solidFill>
                  <a:schemeClr val="folHlink"/>
                </a:solidFill>
                <a:latin typeface="Times New Roman" pitchFamily="18" charset="0"/>
              </a:rPr>
              <a:t>IDFT</a:t>
            </a:r>
            <a:r>
              <a:rPr lang="en-US" altLang="zh-TW">
                <a:latin typeface="Times New Roman" pitchFamily="18" charset="0"/>
              </a:rPr>
              <a:t> of </a:t>
            </a:r>
            <a:r>
              <a:rPr lang="en-US" altLang="zh-TW" i="1">
                <a:latin typeface="Times New Roman" pitchFamily="18" charset="0"/>
              </a:rPr>
              <a:t>X</a:t>
            </a:r>
            <a:r>
              <a:rPr lang="en-US" altLang="zh-TW" baseline="-25000">
                <a:latin typeface="Times New Roman" pitchFamily="18" charset="0"/>
              </a:rPr>
              <a:t>3</a:t>
            </a:r>
            <a:r>
              <a:rPr lang="en-US" altLang="zh-TW">
                <a:latin typeface="Times New Roman" pitchFamily="18" charset="0"/>
              </a:rPr>
              <a:t>[</a:t>
            </a:r>
            <a:r>
              <a:rPr lang="en-US" altLang="zh-TW" i="1">
                <a:latin typeface="Times New Roman" pitchFamily="18" charset="0"/>
              </a:rPr>
              <a:t>k</a:t>
            </a:r>
            <a:r>
              <a:rPr lang="en-US" altLang="zh-TW">
                <a:latin typeface="Times New Roman" pitchFamily="18" charset="0"/>
              </a:rPr>
              <a:t>] → </a:t>
            </a:r>
            <a:r>
              <a:rPr lang="en-US" altLang="zh-TW" i="1">
                <a:latin typeface="Times New Roman" pitchFamily="18" charset="0"/>
              </a:rPr>
              <a:t>x</a:t>
            </a:r>
            <a:r>
              <a:rPr lang="en-US" altLang="zh-TW" baseline="-25000">
                <a:latin typeface="Times New Roman" pitchFamily="18" charset="0"/>
              </a:rPr>
              <a:t>3</a:t>
            </a:r>
            <a:r>
              <a:rPr lang="en-US" altLang="zh-TW">
                <a:latin typeface="Times New Roman" pitchFamily="18" charset="0"/>
              </a:rPr>
              <a:t>[</a:t>
            </a:r>
            <a:r>
              <a:rPr lang="en-US" altLang="zh-TW" i="1">
                <a:latin typeface="Times New Roman" pitchFamily="18" charset="0"/>
              </a:rPr>
              <a:t>n</a:t>
            </a:r>
            <a:r>
              <a:rPr lang="en-US" altLang="zh-TW">
                <a:latin typeface="Times New Roman" pitchFamily="18" charset="0"/>
              </a:rPr>
              <a:t>]</a:t>
            </a:r>
          </a:p>
          <a:p>
            <a:pPr marL="263525" indent="-263525" algn="l"/>
            <a:endParaRPr lang="zh-TW" altLang="en-US">
              <a:latin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148</a:t>
            </a:fld>
            <a:endParaRPr lang="zh-TW" altLang="en-US"/>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p:cNvPicPr>
            <a:picLocks noChangeAspect="1" noChangeArrowheads="1"/>
          </p:cNvPicPr>
          <p:nvPr/>
        </p:nvPicPr>
        <p:blipFill>
          <a:blip r:embed="rId3" cstate="print"/>
          <a:srcRect/>
          <a:stretch>
            <a:fillRect/>
          </a:stretch>
        </p:blipFill>
        <p:spPr bwMode="auto">
          <a:xfrm>
            <a:off x="4500563" y="549275"/>
            <a:ext cx="4575175" cy="6119813"/>
          </a:xfrm>
          <a:prstGeom prst="rect">
            <a:avLst/>
          </a:prstGeom>
          <a:noFill/>
          <a:ln w="9525">
            <a:noFill/>
            <a:miter lim="800000"/>
            <a:headEnd/>
            <a:tailEnd/>
          </a:ln>
          <a:effectLst/>
        </p:spPr>
      </p:pic>
      <p:graphicFrame>
        <p:nvGraphicFramePr>
          <p:cNvPr id="95235" name="Object 3"/>
          <p:cNvGraphicFramePr>
            <a:graphicFrameLocks noChangeAspect="1"/>
          </p:cNvGraphicFramePr>
          <p:nvPr/>
        </p:nvGraphicFramePr>
        <p:xfrm>
          <a:off x="558800" y="2368550"/>
          <a:ext cx="4238625" cy="3849688"/>
        </p:xfrm>
        <a:graphic>
          <a:graphicData uri="http://schemas.openxmlformats.org/presentationml/2006/ole">
            <p:oleObj spid="_x0000_s152578" name="Equation" r:id="rId4" imgW="2501640" imgH="2273040" progId="Equation.DSMT4">
              <p:embed/>
            </p:oleObj>
          </a:graphicData>
        </a:graphic>
      </p:graphicFrame>
      <p:sp>
        <p:nvSpPr>
          <p:cNvPr id="95236" name="Text Box 4"/>
          <p:cNvSpPr txBox="1">
            <a:spLocks noChangeArrowheads="1"/>
          </p:cNvSpPr>
          <p:nvPr/>
        </p:nvSpPr>
        <p:spPr bwMode="auto">
          <a:xfrm>
            <a:off x="1285875" y="1358900"/>
            <a:ext cx="3106738" cy="457200"/>
          </a:xfrm>
          <a:prstGeom prst="rect">
            <a:avLst/>
          </a:prstGeom>
          <a:noFill/>
          <a:ln w="9525" algn="ctr">
            <a:noFill/>
            <a:miter lim="800000"/>
            <a:headEnd/>
            <a:tailEnd/>
          </a:ln>
          <a:effectLst/>
        </p:spPr>
        <p:txBody>
          <a:bodyPr>
            <a:spAutoFit/>
          </a:bodyPr>
          <a:lstStyle/>
          <a:p>
            <a:pPr algn="l">
              <a:spcBef>
                <a:spcPct val="50000"/>
              </a:spcBef>
            </a:pPr>
            <a:r>
              <a:rPr lang="en-US" altLang="zh-TW" sz="2400">
                <a:solidFill>
                  <a:schemeClr val="folHlink"/>
                </a:solidFill>
              </a:rPr>
              <a:t>Linear Convolution</a:t>
            </a:r>
          </a:p>
        </p:txBody>
      </p:sp>
      <p:sp>
        <p:nvSpPr>
          <p:cNvPr id="5" name="投影片編號版面配置區 4"/>
          <p:cNvSpPr>
            <a:spLocks noGrp="1"/>
          </p:cNvSpPr>
          <p:nvPr>
            <p:ph type="sldNum" sz="quarter" idx="12"/>
          </p:nvPr>
        </p:nvSpPr>
        <p:spPr/>
        <p:txBody>
          <a:bodyPr/>
          <a:lstStyle/>
          <a:p>
            <a:fld id="{F0E44AF5-040C-4A77-9C07-FD1A8D25ABBD}" type="slidenum">
              <a:rPr lang="zh-TW" altLang="en-US" smtClean="0"/>
              <a:pPr/>
              <a:t>149</a:t>
            </a:fld>
            <a:endParaRPr lang="zh-TW"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投影片編號版面配置區 4"/>
          <p:cNvSpPr>
            <a:spLocks noGrp="1"/>
          </p:cNvSpPr>
          <p:nvPr>
            <p:ph type="sldNum" sz="quarter" idx="12"/>
          </p:nvPr>
        </p:nvSpPr>
        <p:spPr>
          <a:noFill/>
        </p:spPr>
        <p:txBody>
          <a:bodyPr/>
          <a:lstStyle/>
          <a:p>
            <a:fld id="{3DB76061-C25C-4861-A63D-8B198A5F79C7}" type="slidenum">
              <a:rPr lang="zh-TW" altLang="en-US" smtClean="0">
                <a:ea typeface="新細明體" charset="-120"/>
              </a:rPr>
              <a:pPr/>
              <a:t>15</a:t>
            </a:fld>
            <a:endParaRPr lang="en-US" altLang="zh-TW" smtClean="0">
              <a:ea typeface="新細明體" charset="-120"/>
            </a:endParaRPr>
          </a:p>
        </p:txBody>
      </p:sp>
      <p:sp>
        <p:nvSpPr>
          <p:cNvPr id="66565" name="Rectangle 2"/>
          <p:cNvSpPr>
            <a:spLocks noChangeArrowheads="1"/>
          </p:cNvSpPr>
          <p:nvPr/>
        </p:nvSpPr>
        <p:spPr bwMode="auto">
          <a:xfrm>
            <a:off x="0" y="3305175"/>
            <a:ext cx="9144000" cy="0"/>
          </a:xfrm>
          <a:prstGeom prst="rect">
            <a:avLst/>
          </a:prstGeom>
          <a:noFill/>
          <a:ln w="9525">
            <a:noFill/>
            <a:miter lim="800000"/>
            <a:headEnd/>
            <a:tailEnd/>
          </a:ln>
        </p:spPr>
        <p:txBody>
          <a:bodyPr wrap="none" anchor="ctr">
            <a:spAutoFit/>
          </a:bodyPr>
          <a:lstStyle/>
          <a:p>
            <a:endParaRPr lang="zh-TW" altLang="en-US"/>
          </a:p>
        </p:txBody>
      </p:sp>
      <p:graphicFrame>
        <p:nvGraphicFramePr>
          <p:cNvPr id="66562" name="Object 3"/>
          <p:cNvGraphicFramePr>
            <a:graphicFrameLocks noChangeAspect="1"/>
          </p:cNvGraphicFramePr>
          <p:nvPr/>
        </p:nvGraphicFramePr>
        <p:xfrm>
          <a:off x="468313" y="466725"/>
          <a:ext cx="8351837" cy="1449388"/>
        </p:xfrm>
        <a:graphic>
          <a:graphicData uri="http://schemas.openxmlformats.org/presentationml/2006/ole">
            <p:oleObj spid="_x0000_s13314" name="Equation" r:id="rId3" imgW="4140000" imgH="736560" progId="Equation.DSMT4">
              <p:embed/>
            </p:oleObj>
          </a:graphicData>
        </a:graphic>
      </p:graphicFrame>
      <p:graphicFrame>
        <p:nvGraphicFramePr>
          <p:cNvPr id="66563" name="Object 4"/>
          <p:cNvGraphicFramePr>
            <a:graphicFrameLocks noChangeAspect="1"/>
          </p:cNvGraphicFramePr>
          <p:nvPr>
            <p:ph/>
          </p:nvPr>
        </p:nvGraphicFramePr>
        <p:xfrm>
          <a:off x="306388" y="2278063"/>
          <a:ext cx="8718550" cy="4117975"/>
        </p:xfrm>
        <a:graphic>
          <a:graphicData uri="http://schemas.openxmlformats.org/presentationml/2006/ole">
            <p:oleObj spid="_x0000_s13315" name="Equation" r:id="rId4" imgW="4330440" imgH="2044440" progId="Equation.DSMT4">
              <p:embed/>
            </p:oleObj>
          </a:graphicData>
        </a:graphic>
      </p:graphicFrame>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8786" name="Object 2"/>
          <p:cNvGraphicFramePr>
            <a:graphicFrameLocks noChangeAspect="1"/>
          </p:cNvGraphicFramePr>
          <p:nvPr/>
        </p:nvGraphicFramePr>
        <p:xfrm>
          <a:off x="898525" y="2017713"/>
          <a:ext cx="7561263" cy="1974850"/>
        </p:xfrm>
        <a:graphic>
          <a:graphicData uri="http://schemas.openxmlformats.org/presentationml/2006/ole">
            <p:oleObj spid="_x0000_s156674" name="Equation" r:id="rId3" imgW="4279680" imgH="1117440" progId="Equation.DSMT4">
              <p:embed/>
            </p:oleObj>
          </a:graphicData>
        </a:graphic>
      </p:graphicFrame>
      <p:sp>
        <p:nvSpPr>
          <p:cNvPr id="118787" name="Text Box 3"/>
          <p:cNvSpPr txBox="1">
            <a:spLocks noChangeArrowheads="1"/>
          </p:cNvSpPr>
          <p:nvPr/>
        </p:nvSpPr>
        <p:spPr bwMode="auto">
          <a:xfrm>
            <a:off x="1187450" y="1316038"/>
            <a:ext cx="5473700" cy="519112"/>
          </a:xfrm>
          <a:prstGeom prst="rect">
            <a:avLst/>
          </a:prstGeom>
          <a:noFill/>
          <a:ln w="9525" algn="ctr">
            <a:noFill/>
            <a:miter lim="800000"/>
            <a:headEnd/>
            <a:tailEnd/>
          </a:ln>
          <a:effectLst/>
        </p:spPr>
        <p:txBody>
          <a:bodyPr>
            <a:spAutoFit/>
          </a:bodyPr>
          <a:lstStyle/>
          <a:p>
            <a:pPr algn="l">
              <a:spcBef>
                <a:spcPct val="50000"/>
              </a:spcBef>
            </a:pPr>
            <a:r>
              <a:rPr lang="en-US" altLang="zh-TW" sz="2800" b="1">
                <a:solidFill>
                  <a:schemeClr val="tx2"/>
                </a:solidFill>
              </a:rPr>
              <a:t>Block convolution using DFT</a:t>
            </a:r>
          </a:p>
        </p:txBody>
      </p:sp>
      <p:sp>
        <p:nvSpPr>
          <p:cNvPr id="118788" name="Rectangle 4"/>
          <p:cNvSpPr>
            <a:spLocks noChangeArrowheads="1"/>
          </p:cNvSpPr>
          <p:nvPr/>
        </p:nvSpPr>
        <p:spPr bwMode="auto">
          <a:xfrm>
            <a:off x="827088" y="4005263"/>
            <a:ext cx="7750175" cy="2530475"/>
          </a:xfrm>
          <a:prstGeom prst="rect">
            <a:avLst/>
          </a:prstGeom>
          <a:noFill/>
          <a:ln w="9525" algn="ctr">
            <a:noFill/>
            <a:miter lim="800000"/>
            <a:headEnd/>
            <a:tailEnd/>
          </a:ln>
          <a:effectLst/>
        </p:spPr>
        <p:txBody>
          <a:bodyPr>
            <a:spAutoFit/>
          </a:bodyPr>
          <a:lstStyle/>
          <a:p>
            <a:pPr marL="457200" indent="-457200" algn="l">
              <a:buFont typeface="Wingdings" pitchFamily="2" charset="2"/>
              <a:buChar char="l"/>
            </a:pPr>
            <a:r>
              <a:rPr lang="en-US" altLang="zh-TW" sz="2000">
                <a:latin typeface="Times New Roman" pitchFamily="18" charset="0"/>
              </a:rPr>
              <a:t>Main reason of using </a:t>
            </a:r>
            <a:r>
              <a:rPr lang="en-US" altLang="zh-TW" sz="2000">
                <a:solidFill>
                  <a:schemeClr val="hlink"/>
                </a:solidFill>
                <a:latin typeface="Times New Roman" pitchFamily="18" charset="0"/>
              </a:rPr>
              <a:t>block convolution</a:t>
            </a:r>
            <a:r>
              <a:rPr lang="en-US" altLang="zh-TW" sz="2000">
                <a:latin typeface="Times New Roman" pitchFamily="18" charset="0"/>
              </a:rPr>
              <a:t> instead of </a:t>
            </a:r>
            <a:r>
              <a:rPr lang="en-US" altLang="zh-TW" sz="2000">
                <a:solidFill>
                  <a:schemeClr val="hlink"/>
                </a:solidFill>
                <a:latin typeface="Times New Roman" pitchFamily="18" charset="0"/>
              </a:rPr>
              <a:t>linear convolution</a:t>
            </a:r>
            <a:r>
              <a:rPr lang="en-US" altLang="zh-TW" sz="2000">
                <a:latin typeface="Times New Roman" pitchFamily="18" charset="0"/>
              </a:rPr>
              <a:t> </a:t>
            </a:r>
            <a:r>
              <a:rPr lang="en-US" altLang="zh-TW" sz="2000">
                <a:latin typeface="Times New Roman" pitchFamily="18" charset="0"/>
                <a:sym typeface="Wingdings" pitchFamily="2" charset="2"/>
              </a:rPr>
              <a:t> </a:t>
            </a:r>
            <a:r>
              <a:rPr lang="en-US" altLang="zh-TW" sz="2000">
                <a:solidFill>
                  <a:schemeClr val="folHlink"/>
                </a:solidFill>
                <a:latin typeface="Times New Roman" pitchFamily="18" charset="0"/>
                <a:sym typeface="Wingdings" pitchFamily="2" charset="2"/>
              </a:rPr>
              <a:t>computation efficiency:</a:t>
            </a:r>
          </a:p>
          <a:p>
            <a:pPr marL="457200" indent="-457200" algn="l"/>
            <a:endParaRPr lang="en-US" altLang="zh-TW" sz="2000">
              <a:solidFill>
                <a:schemeClr val="hlink"/>
              </a:solidFill>
              <a:latin typeface="Times New Roman" pitchFamily="18" charset="0"/>
            </a:endParaRPr>
          </a:p>
          <a:p>
            <a:pPr marL="457200" indent="-457200" algn="l">
              <a:buClr>
                <a:schemeClr val="tx1"/>
              </a:buClr>
              <a:buFont typeface="Wingdings" pitchFamily="2" charset="2"/>
              <a:buChar char="l"/>
            </a:pPr>
            <a:r>
              <a:rPr lang="en-US" altLang="zh-TW" sz="2000">
                <a:solidFill>
                  <a:schemeClr val="hlink"/>
                </a:solidFill>
                <a:latin typeface="Times New Roman" pitchFamily="18" charset="0"/>
              </a:rPr>
              <a:t>Problems </a:t>
            </a:r>
            <a:r>
              <a:rPr lang="en-US" altLang="zh-TW" sz="2000">
                <a:latin typeface="Times New Roman" pitchFamily="18" charset="0"/>
              </a:rPr>
              <a:t>associated with </a:t>
            </a:r>
            <a:r>
              <a:rPr lang="en-US" altLang="zh-TW" sz="2000">
                <a:solidFill>
                  <a:schemeClr val="folHlink"/>
                </a:solidFill>
                <a:latin typeface="Times New Roman" pitchFamily="18" charset="0"/>
              </a:rPr>
              <a:t>block convolution</a:t>
            </a:r>
            <a:r>
              <a:rPr lang="en-US" altLang="zh-TW" sz="2000">
                <a:latin typeface="Times New Roman" pitchFamily="18" charset="0"/>
              </a:rPr>
              <a:t> : </a:t>
            </a:r>
          </a:p>
          <a:p>
            <a:pPr marL="898525" lvl="1" indent="-457200" algn="l">
              <a:buFontTx/>
              <a:buAutoNum type="alphaLcParenBoth"/>
            </a:pPr>
            <a:r>
              <a:rPr lang="en-US" altLang="zh-TW" sz="2000">
                <a:latin typeface="Times New Roman" pitchFamily="18" charset="0"/>
              </a:rPr>
              <a:t>Time aliasing:</a:t>
            </a:r>
            <a:endParaRPr lang="en-US" altLang="zh-TW" sz="2000">
              <a:latin typeface="Times New Roman" pitchFamily="18" charset="0"/>
              <a:sym typeface="Wingdings" pitchFamily="2" charset="2"/>
            </a:endParaRPr>
          </a:p>
          <a:p>
            <a:pPr marL="898525" lvl="1" indent="-457200" algn="l"/>
            <a:r>
              <a:rPr lang="en-US" altLang="zh-TW" sz="2000">
                <a:latin typeface="Times New Roman" pitchFamily="18" charset="0"/>
                <a:sym typeface="Wingdings" pitchFamily="2" charset="2"/>
              </a:rPr>
              <a:t> </a:t>
            </a:r>
            <a:endParaRPr lang="en-US" altLang="zh-TW" sz="2000">
              <a:latin typeface="Times New Roman" pitchFamily="18" charset="0"/>
            </a:endParaRPr>
          </a:p>
          <a:p>
            <a:pPr marL="898525" lvl="1" indent="-457200" algn="l"/>
            <a:r>
              <a:rPr lang="en-US" altLang="zh-TW" sz="2000">
                <a:latin typeface="Times New Roman" pitchFamily="18" charset="0"/>
              </a:rPr>
              <a:t>(b) Very long sequence </a:t>
            </a:r>
            <a:r>
              <a:rPr lang="en-US" altLang="zh-TW" sz="2000">
                <a:latin typeface="Times New Roman" pitchFamily="18" charset="0"/>
                <a:sym typeface="Wingdings" pitchFamily="2" charset="2"/>
              </a:rPr>
              <a:t> segmentation, choice of time frame</a:t>
            </a:r>
          </a:p>
          <a:p>
            <a:pPr marL="898525" lvl="1" indent="-457200" algn="l"/>
            <a:r>
              <a:rPr lang="en-US" altLang="zh-TW" sz="2000">
                <a:latin typeface="Times New Roman" pitchFamily="18" charset="0"/>
                <a:sym typeface="Wingdings" pitchFamily="2" charset="2"/>
              </a:rPr>
              <a:t>(c) Delay corresponding to the first block</a:t>
            </a:r>
            <a:endParaRPr lang="en-US" altLang="zh-TW" sz="2000">
              <a:latin typeface="Times New Roman" pitchFamily="18" charset="0"/>
            </a:endParaRPr>
          </a:p>
        </p:txBody>
      </p:sp>
      <p:graphicFrame>
        <p:nvGraphicFramePr>
          <p:cNvPr id="118789" name="Object 5"/>
          <p:cNvGraphicFramePr>
            <a:graphicFrameLocks noChangeAspect="1"/>
          </p:cNvGraphicFramePr>
          <p:nvPr/>
        </p:nvGraphicFramePr>
        <p:xfrm>
          <a:off x="1557338" y="5588000"/>
          <a:ext cx="7110412" cy="315913"/>
        </p:xfrm>
        <a:graphic>
          <a:graphicData uri="http://schemas.openxmlformats.org/presentationml/2006/ole">
            <p:oleObj spid="_x0000_s156675" name="Equation" r:id="rId4" imgW="4572000" imgH="203040" progId="Equation.DSMT4">
              <p:embed/>
            </p:oleObj>
          </a:graphicData>
        </a:graphic>
      </p:graphicFrame>
      <p:graphicFrame>
        <p:nvGraphicFramePr>
          <p:cNvPr id="118790" name="Object 6"/>
          <p:cNvGraphicFramePr>
            <a:graphicFrameLocks noChangeAspect="1"/>
          </p:cNvGraphicFramePr>
          <p:nvPr/>
        </p:nvGraphicFramePr>
        <p:xfrm>
          <a:off x="4167188" y="4365625"/>
          <a:ext cx="2611437" cy="323850"/>
        </p:xfrm>
        <a:graphic>
          <a:graphicData uri="http://schemas.openxmlformats.org/presentationml/2006/ole">
            <p:oleObj spid="_x0000_s156676" name="Equation" r:id="rId5" imgW="1841400" imgH="228600" progId="Equation.DSMT4">
              <p:embed/>
            </p:oleObj>
          </a:graphicData>
        </a:graphic>
      </p:graphicFrame>
      <p:sp>
        <p:nvSpPr>
          <p:cNvPr id="7" name="投影片編號版面配置區 6"/>
          <p:cNvSpPr>
            <a:spLocks noGrp="1"/>
          </p:cNvSpPr>
          <p:nvPr>
            <p:ph type="sldNum" sz="quarter" idx="12"/>
          </p:nvPr>
        </p:nvSpPr>
        <p:spPr/>
        <p:txBody>
          <a:bodyPr/>
          <a:lstStyle/>
          <a:p>
            <a:fld id="{F0E44AF5-040C-4A77-9C07-FD1A8D25ABBD}" type="slidenum">
              <a:rPr lang="zh-TW" altLang="en-US" smtClean="0"/>
              <a:pPr/>
              <a:t>150</a:t>
            </a:fld>
            <a:endParaRPr lang="zh-TW" altLang="en-US"/>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type="body" idx="1"/>
          </p:nvPr>
        </p:nvSpPr>
        <p:spPr>
          <a:xfrm>
            <a:off x="1196975" y="1882775"/>
            <a:ext cx="7767638" cy="2851150"/>
          </a:xfrm>
        </p:spPr>
        <p:txBody>
          <a:bodyPr/>
          <a:lstStyle/>
          <a:p>
            <a:pPr>
              <a:buFont typeface="Wingdings" pitchFamily="2" charset="2"/>
              <a:buNone/>
            </a:pPr>
            <a:r>
              <a:rPr lang="en-US" altLang="zh-TW" sz="2000"/>
              <a:t>Block convolution of very long sequences</a:t>
            </a:r>
          </a:p>
          <a:p>
            <a:pPr lvl="1"/>
            <a:r>
              <a:rPr lang="en-US" altLang="zh-TW" sz="2000">
                <a:solidFill>
                  <a:schemeClr val="hlink"/>
                </a:solidFill>
                <a:latin typeface="Times New Roman" pitchFamily="18" charset="0"/>
              </a:rPr>
              <a:t>Method 1</a:t>
            </a:r>
            <a:r>
              <a:rPr lang="en-US" altLang="zh-TW" sz="2000">
                <a:latin typeface="Times New Roman" pitchFamily="18" charset="0"/>
              </a:rPr>
              <a:t> – </a:t>
            </a:r>
            <a:r>
              <a:rPr lang="en-US" altLang="zh-TW" sz="2000" b="1">
                <a:solidFill>
                  <a:schemeClr val="folHlink"/>
                </a:solidFill>
                <a:latin typeface="Times New Roman" pitchFamily="18" charset="0"/>
              </a:rPr>
              <a:t>Overlap and Add ( </a:t>
            </a:r>
            <a:r>
              <a:rPr lang="en-US" altLang="zh-TW" sz="2000" i="1">
                <a:solidFill>
                  <a:schemeClr val="hlink"/>
                </a:solidFill>
                <a:latin typeface="Times New Roman" pitchFamily="18" charset="0"/>
              </a:rPr>
              <a:t>N</a:t>
            </a:r>
            <a:r>
              <a:rPr lang="en-US" altLang="zh-TW" sz="2000">
                <a:solidFill>
                  <a:schemeClr val="hlink"/>
                </a:solidFill>
                <a:latin typeface="Times New Roman" pitchFamily="18" charset="0"/>
              </a:rPr>
              <a:t> = </a:t>
            </a:r>
            <a:r>
              <a:rPr lang="en-US" altLang="zh-TW" sz="2000" i="1">
                <a:solidFill>
                  <a:schemeClr val="hlink"/>
                </a:solidFill>
                <a:latin typeface="Times New Roman" pitchFamily="18" charset="0"/>
              </a:rPr>
              <a:t>L</a:t>
            </a:r>
            <a:r>
              <a:rPr lang="en-US" altLang="zh-TW" sz="2000">
                <a:solidFill>
                  <a:schemeClr val="hlink"/>
                </a:solidFill>
                <a:latin typeface="Times New Roman" pitchFamily="18" charset="0"/>
              </a:rPr>
              <a:t> + </a:t>
            </a:r>
            <a:r>
              <a:rPr lang="en-US" altLang="zh-TW" sz="2000" i="1">
                <a:solidFill>
                  <a:schemeClr val="hlink"/>
                </a:solidFill>
                <a:latin typeface="Times New Roman" pitchFamily="18" charset="0"/>
              </a:rPr>
              <a:t>P</a:t>
            </a:r>
            <a:r>
              <a:rPr lang="en-US" altLang="zh-TW" sz="2000">
                <a:solidFill>
                  <a:schemeClr val="hlink"/>
                </a:solidFill>
                <a:latin typeface="Times New Roman" pitchFamily="18" charset="0"/>
              </a:rPr>
              <a:t> – 1</a:t>
            </a:r>
            <a:r>
              <a:rPr lang="en-US" altLang="zh-TW" sz="2000" b="1">
                <a:solidFill>
                  <a:schemeClr val="folHlink"/>
                </a:solidFill>
                <a:latin typeface="Times New Roman" pitchFamily="18" charset="0"/>
              </a:rPr>
              <a:t> )</a:t>
            </a:r>
            <a:endParaRPr lang="en-US" altLang="zh-TW" sz="2000">
              <a:solidFill>
                <a:schemeClr val="folHlink"/>
              </a:solidFill>
              <a:latin typeface="Times New Roman" pitchFamily="18" charset="0"/>
            </a:endParaRPr>
          </a:p>
          <a:p>
            <a:pPr lvl="1">
              <a:buFont typeface="Wingdings" pitchFamily="2" charset="2"/>
              <a:buNone/>
            </a:pPr>
            <a:r>
              <a:rPr lang="en-US" altLang="zh-TW" sz="2000">
                <a:latin typeface="Times New Roman" pitchFamily="18" charset="0"/>
              </a:rPr>
              <a:t>	</a:t>
            </a:r>
            <a:r>
              <a:rPr lang="en-US" altLang="zh-TW" sz="2000">
                <a:solidFill>
                  <a:schemeClr val="folHlink"/>
                </a:solidFill>
                <a:latin typeface="Times New Roman" pitchFamily="18" charset="0"/>
              </a:rPr>
              <a:t>Partition</a:t>
            </a:r>
            <a:r>
              <a:rPr lang="en-US" altLang="zh-TW" sz="2000">
                <a:latin typeface="Times New Roman" pitchFamily="18" charset="0"/>
              </a:rPr>
              <a:t> the long input sequence into sections of shorter length. For example, the filter impulse response </a:t>
            </a:r>
            <a:r>
              <a:rPr lang="en-US" altLang="zh-TW" sz="2000" i="1">
                <a:latin typeface="Times New Roman" pitchFamily="18" charset="0"/>
              </a:rPr>
              <a:t>h </a:t>
            </a:r>
            <a:r>
              <a:rPr lang="en-US" altLang="zh-TW" sz="2000">
                <a:latin typeface="Times New Roman" pitchFamily="18" charset="0"/>
              </a:rPr>
              <a:t>[</a:t>
            </a:r>
            <a:r>
              <a:rPr lang="en-US" altLang="zh-TW" sz="2000" i="1">
                <a:latin typeface="Times New Roman" pitchFamily="18" charset="0"/>
              </a:rPr>
              <a:t>n</a:t>
            </a:r>
            <a:r>
              <a:rPr lang="en-US" altLang="zh-TW" sz="2000">
                <a:latin typeface="Times New Roman" pitchFamily="18" charset="0"/>
              </a:rPr>
              <a:t>]</a:t>
            </a:r>
            <a:r>
              <a:rPr lang="en-US" altLang="zh-TW" sz="2000" i="1">
                <a:latin typeface="Times New Roman" pitchFamily="18" charset="0"/>
              </a:rPr>
              <a:t> </a:t>
            </a:r>
            <a:r>
              <a:rPr lang="en-US" altLang="zh-TW" sz="2000">
                <a:latin typeface="Times New Roman" pitchFamily="18" charset="0"/>
              </a:rPr>
              <a:t>has finite length</a:t>
            </a:r>
            <a:r>
              <a:rPr lang="en-US" altLang="zh-TW" sz="2000" i="1">
                <a:latin typeface="Times New Roman" pitchFamily="18" charset="0"/>
              </a:rPr>
              <a:t> P</a:t>
            </a:r>
            <a:r>
              <a:rPr lang="en-US" altLang="zh-TW" sz="2000">
                <a:latin typeface="Times New Roman" pitchFamily="18" charset="0"/>
              </a:rPr>
              <a:t> and the input data </a:t>
            </a:r>
            <a:r>
              <a:rPr lang="en-US" altLang="zh-TW" sz="2000" i="1">
                <a:latin typeface="Times New Roman" pitchFamily="18" charset="0"/>
              </a:rPr>
              <a:t>x </a:t>
            </a:r>
            <a:r>
              <a:rPr lang="en-US" altLang="zh-TW" sz="2000">
                <a:latin typeface="Times New Roman" pitchFamily="18" charset="0"/>
              </a:rPr>
              <a:t>[</a:t>
            </a:r>
            <a:r>
              <a:rPr lang="en-US" altLang="zh-TW" sz="2000" i="1">
                <a:latin typeface="Times New Roman" pitchFamily="18" charset="0"/>
              </a:rPr>
              <a:t>n</a:t>
            </a:r>
            <a:r>
              <a:rPr lang="en-US" altLang="zh-TW" sz="2000">
                <a:latin typeface="Times New Roman" pitchFamily="18" charset="0"/>
              </a:rPr>
              <a:t>]</a:t>
            </a:r>
            <a:r>
              <a:rPr lang="en-US" altLang="zh-TW" sz="2000" i="1">
                <a:latin typeface="Times New Roman" pitchFamily="18" charset="0"/>
              </a:rPr>
              <a:t> </a:t>
            </a:r>
            <a:r>
              <a:rPr lang="en-US" altLang="zh-TW" sz="2000">
                <a:latin typeface="Times New Roman" pitchFamily="18" charset="0"/>
              </a:rPr>
              <a:t>is nearly “infinite”.</a:t>
            </a:r>
          </a:p>
          <a:p>
            <a:pPr lvl="1">
              <a:buFont typeface="Wingdings" pitchFamily="2" charset="2"/>
              <a:buNone/>
            </a:pPr>
            <a:endParaRPr lang="zh-TW" altLang="en-US" sz="2000">
              <a:latin typeface="Times New Roman" pitchFamily="18" charset="0"/>
            </a:endParaRPr>
          </a:p>
        </p:txBody>
      </p:sp>
      <p:pic>
        <p:nvPicPr>
          <p:cNvPr id="67589" name="Picture 5"/>
          <p:cNvPicPr>
            <a:picLocks noChangeAspect="1" noChangeArrowheads="1"/>
          </p:cNvPicPr>
          <p:nvPr/>
        </p:nvPicPr>
        <p:blipFill>
          <a:blip r:embed="rId3" cstate="print"/>
          <a:srcRect/>
          <a:stretch>
            <a:fillRect/>
          </a:stretch>
        </p:blipFill>
        <p:spPr bwMode="auto">
          <a:xfrm>
            <a:off x="1908175" y="3776663"/>
            <a:ext cx="6480175" cy="804862"/>
          </a:xfrm>
          <a:prstGeom prst="rect">
            <a:avLst/>
          </a:prstGeom>
          <a:noFill/>
          <a:ln w="9525">
            <a:noFill/>
            <a:miter lim="800000"/>
            <a:headEnd/>
            <a:tailEnd/>
          </a:ln>
          <a:effectLst/>
        </p:spPr>
      </p:pic>
      <p:sp>
        <p:nvSpPr>
          <p:cNvPr id="67591" name="Text Box 7"/>
          <p:cNvSpPr txBox="1">
            <a:spLocks noChangeArrowheads="1"/>
          </p:cNvSpPr>
          <p:nvPr/>
        </p:nvSpPr>
        <p:spPr bwMode="auto">
          <a:xfrm>
            <a:off x="1619250" y="5294313"/>
            <a:ext cx="6769100" cy="366712"/>
          </a:xfrm>
          <a:prstGeom prst="rect">
            <a:avLst/>
          </a:prstGeom>
          <a:noFill/>
          <a:ln w="9525" algn="ctr">
            <a:noFill/>
            <a:miter lim="800000"/>
            <a:headEnd/>
            <a:tailEnd/>
          </a:ln>
          <a:effectLst/>
        </p:spPr>
        <p:txBody>
          <a:bodyPr>
            <a:spAutoFit/>
          </a:bodyPr>
          <a:lstStyle/>
          <a:p>
            <a:pPr algn="l">
              <a:spcBef>
                <a:spcPct val="50000"/>
              </a:spcBef>
            </a:pPr>
            <a:endParaRPr lang="zh-TW" altLang="en-US"/>
          </a:p>
        </p:txBody>
      </p:sp>
      <p:graphicFrame>
        <p:nvGraphicFramePr>
          <p:cNvPr id="67593" name="Object 9"/>
          <p:cNvGraphicFramePr>
            <a:graphicFrameLocks noChangeAspect="1"/>
          </p:cNvGraphicFramePr>
          <p:nvPr/>
        </p:nvGraphicFramePr>
        <p:xfrm>
          <a:off x="1106488" y="4743450"/>
          <a:ext cx="7775575" cy="665163"/>
        </p:xfrm>
        <a:graphic>
          <a:graphicData uri="http://schemas.openxmlformats.org/presentationml/2006/ole">
            <p:oleObj spid="_x0000_s157698" name="Equation" r:id="rId4" imgW="5041800" imgH="431640" progId="Equation.DSMT4">
              <p:embed/>
            </p:oleObj>
          </a:graphicData>
        </a:graphic>
      </p:graphicFrame>
      <p:sp>
        <p:nvSpPr>
          <p:cNvPr id="67594" name="Text Box 10"/>
          <p:cNvSpPr txBox="1">
            <a:spLocks noChangeArrowheads="1"/>
          </p:cNvSpPr>
          <p:nvPr/>
        </p:nvSpPr>
        <p:spPr bwMode="auto">
          <a:xfrm>
            <a:off x="1150938" y="1314450"/>
            <a:ext cx="6030912" cy="519113"/>
          </a:xfrm>
          <a:prstGeom prst="rect">
            <a:avLst/>
          </a:prstGeom>
          <a:noFill/>
          <a:ln w="9525" algn="ctr">
            <a:noFill/>
            <a:miter lim="800000"/>
            <a:headEnd/>
            <a:tailEnd/>
          </a:ln>
          <a:effectLst/>
        </p:spPr>
        <p:txBody>
          <a:bodyPr>
            <a:spAutoFit/>
          </a:bodyPr>
          <a:lstStyle/>
          <a:p>
            <a:pPr algn="l">
              <a:spcBef>
                <a:spcPct val="50000"/>
              </a:spcBef>
            </a:pPr>
            <a:r>
              <a:rPr lang="en-US" altLang="zh-TW" sz="2800" b="1">
                <a:solidFill>
                  <a:schemeClr val="tx2"/>
                </a:solidFill>
              </a:rPr>
              <a:t>Block convolution using FFT</a:t>
            </a:r>
            <a:endParaRPr lang="zh-TW" altLang="en-US" sz="2800" b="1">
              <a:solidFill>
                <a:schemeClr val="tx2"/>
              </a:solidFill>
            </a:endParaRPr>
          </a:p>
        </p:txBody>
      </p:sp>
      <p:sp>
        <p:nvSpPr>
          <p:cNvPr id="7" name="投影片編號版面配置區 6"/>
          <p:cNvSpPr>
            <a:spLocks noGrp="1"/>
          </p:cNvSpPr>
          <p:nvPr>
            <p:ph type="sldNum" sz="quarter" idx="12"/>
          </p:nvPr>
        </p:nvSpPr>
        <p:spPr/>
        <p:txBody>
          <a:bodyPr/>
          <a:lstStyle/>
          <a:p>
            <a:fld id="{F0E44AF5-040C-4A77-9C07-FD1A8D25ABBD}" type="slidenum">
              <a:rPr lang="zh-TW" altLang="en-US" smtClean="0"/>
              <a:pPr/>
              <a:t>151</a:t>
            </a:fld>
            <a:endParaRPr lang="zh-TW" altLang="en-US"/>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body" idx="1"/>
          </p:nvPr>
        </p:nvSpPr>
        <p:spPr>
          <a:xfrm>
            <a:off x="657225" y="2081213"/>
            <a:ext cx="8145463" cy="403225"/>
          </a:xfrm>
        </p:spPr>
        <p:txBody>
          <a:bodyPr/>
          <a:lstStyle/>
          <a:p>
            <a:pPr marL="825500" lvl="1" indent="-646113">
              <a:lnSpc>
                <a:spcPct val="90000"/>
              </a:lnSpc>
              <a:buFont typeface="Wingdings" pitchFamily="2" charset="2"/>
              <a:buNone/>
            </a:pPr>
            <a:r>
              <a:rPr lang="en-US" altLang="zh-TW" sz="2000">
                <a:latin typeface="Times New Roman" pitchFamily="18" charset="0"/>
              </a:rPr>
              <a:t>Because convolution is an </a:t>
            </a:r>
            <a:r>
              <a:rPr lang="en-US" altLang="zh-TW" sz="2000">
                <a:solidFill>
                  <a:schemeClr val="folHlink"/>
                </a:solidFill>
                <a:latin typeface="Times New Roman" pitchFamily="18" charset="0"/>
              </a:rPr>
              <a:t>LTI</a:t>
            </a:r>
            <a:r>
              <a:rPr lang="en-US" altLang="zh-TW" sz="2000">
                <a:latin typeface="Times New Roman" pitchFamily="18" charset="0"/>
              </a:rPr>
              <a:t> operation, principle of </a:t>
            </a:r>
            <a:r>
              <a:rPr lang="en-US" altLang="zh-TW" sz="2000">
                <a:solidFill>
                  <a:schemeClr val="hlink"/>
                </a:solidFill>
                <a:latin typeface="Times New Roman" pitchFamily="18" charset="0"/>
              </a:rPr>
              <a:t>superposition</a:t>
            </a:r>
            <a:r>
              <a:rPr lang="en-US" altLang="zh-TW" sz="2000">
                <a:latin typeface="Times New Roman" pitchFamily="18" charset="0"/>
              </a:rPr>
              <a:t> applies.</a:t>
            </a:r>
            <a:endParaRPr lang="zh-TW" altLang="en-US" sz="2000">
              <a:latin typeface="Times New Roman" pitchFamily="18" charset="0"/>
            </a:endParaRPr>
          </a:p>
        </p:txBody>
      </p:sp>
      <p:pic>
        <p:nvPicPr>
          <p:cNvPr id="84996" name="Picture 4"/>
          <p:cNvPicPr>
            <a:picLocks noChangeAspect="1" noChangeArrowheads="1"/>
          </p:cNvPicPr>
          <p:nvPr/>
        </p:nvPicPr>
        <p:blipFill>
          <a:blip r:embed="rId2" cstate="print"/>
          <a:srcRect/>
          <a:stretch>
            <a:fillRect/>
          </a:stretch>
        </p:blipFill>
        <p:spPr bwMode="auto">
          <a:xfrm>
            <a:off x="1403350" y="2565400"/>
            <a:ext cx="6119813" cy="638175"/>
          </a:xfrm>
          <a:prstGeom prst="rect">
            <a:avLst/>
          </a:prstGeom>
          <a:noFill/>
          <a:ln w="9525">
            <a:noFill/>
            <a:miter lim="800000"/>
            <a:headEnd/>
            <a:tailEnd/>
          </a:ln>
          <a:effectLst/>
        </p:spPr>
      </p:pic>
      <p:pic>
        <p:nvPicPr>
          <p:cNvPr id="84997" name="Picture 5"/>
          <p:cNvPicPr>
            <a:picLocks noChangeAspect="1" noChangeArrowheads="1"/>
          </p:cNvPicPr>
          <p:nvPr/>
        </p:nvPicPr>
        <p:blipFill>
          <a:blip r:embed="rId3" cstate="print"/>
          <a:srcRect b="23175"/>
          <a:stretch>
            <a:fillRect/>
          </a:stretch>
        </p:blipFill>
        <p:spPr bwMode="auto">
          <a:xfrm>
            <a:off x="2087563" y="3068638"/>
            <a:ext cx="4572000" cy="2305050"/>
          </a:xfrm>
          <a:prstGeom prst="rect">
            <a:avLst/>
          </a:prstGeom>
          <a:noFill/>
          <a:ln w="9525">
            <a:noFill/>
            <a:miter lim="800000"/>
            <a:headEnd/>
            <a:tailEnd/>
          </a:ln>
          <a:effectLst/>
        </p:spPr>
      </p:pic>
      <p:sp>
        <p:nvSpPr>
          <p:cNvPr id="84998" name="Rectangle 6"/>
          <p:cNvSpPr>
            <a:spLocks noChangeArrowheads="1"/>
          </p:cNvSpPr>
          <p:nvPr/>
        </p:nvSpPr>
        <p:spPr bwMode="auto">
          <a:xfrm>
            <a:off x="881063" y="5518150"/>
            <a:ext cx="7831137" cy="701675"/>
          </a:xfrm>
          <a:prstGeom prst="rect">
            <a:avLst/>
          </a:prstGeom>
          <a:noFill/>
          <a:ln w="9525" algn="ctr">
            <a:noFill/>
            <a:miter lim="800000"/>
            <a:headEnd/>
            <a:tailEnd/>
          </a:ln>
          <a:effectLst/>
        </p:spPr>
        <p:txBody>
          <a:bodyPr>
            <a:spAutoFit/>
          </a:bodyPr>
          <a:lstStyle/>
          <a:p>
            <a:pPr marL="174625" indent="-174625" algn="l">
              <a:buFont typeface="Wingdings" pitchFamily="2" charset="2"/>
              <a:buChar char="l"/>
            </a:pPr>
            <a:r>
              <a:rPr lang="en-US" altLang="zh-TW" sz="2000">
                <a:latin typeface="Times New Roman" pitchFamily="18" charset="0"/>
              </a:rPr>
              <a:t> After </a:t>
            </a:r>
            <a:r>
              <a:rPr lang="en-US" altLang="zh-TW" sz="2000">
                <a:solidFill>
                  <a:schemeClr val="folHlink"/>
                </a:solidFill>
                <a:latin typeface="Times New Roman" pitchFamily="18" charset="0"/>
              </a:rPr>
              <a:t>zero-padding</a:t>
            </a:r>
            <a:r>
              <a:rPr lang="en-US" altLang="zh-TW" sz="2000">
                <a:latin typeface="Times New Roman" pitchFamily="18" charset="0"/>
              </a:rPr>
              <a:t>, the (</a:t>
            </a:r>
            <a:r>
              <a:rPr lang="en-US" altLang="zh-TW" sz="2000" i="1">
                <a:solidFill>
                  <a:schemeClr val="hlink"/>
                </a:solidFill>
                <a:latin typeface="Times New Roman" pitchFamily="18" charset="0"/>
              </a:rPr>
              <a:t>L</a:t>
            </a:r>
            <a:r>
              <a:rPr lang="en-US" altLang="zh-TW" sz="2000">
                <a:solidFill>
                  <a:schemeClr val="hlink"/>
                </a:solidFill>
                <a:latin typeface="Times New Roman" pitchFamily="18" charset="0"/>
              </a:rPr>
              <a:t>+</a:t>
            </a:r>
            <a:r>
              <a:rPr lang="en-US" altLang="zh-TW" sz="2000" i="1">
                <a:solidFill>
                  <a:schemeClr val="hlink"/>
                </a:solidFill>
                <a:latin typeface="Times New Roman" pitchFamily="18" charset="0"/>
              </a:rPr>
              <a:t>P</a:t>
            </a:r>
            <a:r>
              <a:rPr lang="en-US" altLang="zh-TW" sz="2000">
                <a:solidFill>
                  <a:schemeClr val="hlink"/>
                </a:solidFill>
                <a:latin typeface="Times New Roman" pitchFamily="18" charset="0"/>
              </a:rPr>
              <a:t>-1</a:t>
            </a:r>
            <a:r>
              <a:rPr lang="en-US" altLang="zh-TW" sz="2000">
                <a:latin typeface="Times New Roman" pitchFamily="18" charset="0"/>
              </a:rPr>
              <a:t>)-point DFT is used.  In each DFT block, circular convolution = linear convolution. </a:t>
            </a:r>
            <a:r>
              <a:rPr lang="en-US" altLang="zh-TW" sz="2000">
                <a:latin typeface="Times New Roman" pitchFamily="18" charset="0"/>
                <a:sym typeface="Wingdings" pitchFamily="2" charset="2"/>
              </a:rPr>
              <a:t> </a:t>
            </a:r>
            <a:r>
              <a:rPr lang="en-US" altLang="zh-TW" sz="2000">
                <a:solidFill>
                  <a:schemeClr val="hlink"/>
                </a:solidFill>
                <a:latin typeface="Times New Roman" pitchFamily="18" charset="0"/>
                <a:sym typeface="Wingdings" pitchFamily="2" charset="2"/>
              </a:rPr>
              <a:t>no wrap-around errors</a:t>
            </a:r>
            <a:r>
              <a:rPr lang="en-US" altLang="zh-TW" sz="2000">
                <a:latin typeface="Times New Roman" pitchFamily="18" charset="0"/>
                <a:sym typeface="Wingdings" pitchFamily="2" charset="2"/>
              </a:rPr>
              <a:t>.</a:t>
            </a:r>
            <a:endParaRPr lang="zh-TW" altLang="en-US" sz="2000">
              <a:latin typeface="Times New Roman" pitchFamily="18" charset="0"/>
            </a:endParaRPr>
          </a:p>
        </p:txBody>
      </p:sp>
      <p:sp>
        <p:nvSpPr>
          <p:cNvPr id="6" name="投影片編號版面配置區 5"/>
          <p:cNvSpPr>
            <a:spLocks noGrp="1"/>
          </p:cNvSpPr>
          <p:nvPr>
            <p:ph type="sldNum" sz="quarter" idx="12"/>
          </p:nvPr>
        </p:nvSpPr>
        <p:spPr/>
        <p:txBody>
          <a:bodyPr/>
          <a:lstStyle/>
          <a:p>
            <a:fld id="{F0E44AF5-040C-4A77-9C07-FD1A8D25ABBD}" type="slidenum">
              <a:rPr lang="zh-TW" altLang="en-US" smtClean="0"/>
              <a:pPr/>
              <a:t>152</a:t>
            </a:fld>
            <a:endParaRPr lang="zh-TW" altLang="en-US"/>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5" name="Picture 5"/>
          <p:cNvPicPr>
            <a:picLocks noChangeAspect="1" noChangeArrowheads="1"/>
          </p:cNvPicPr>
          <p:nvPr/>
        </p:nvPicPr>
        <p:blipFill>
          <a:blip r:embed="rId2" cstate="print"/>
          <a:srcRect b="12408"/>
          <a:stretch>
            <a:fillRect/>
          </a:stretch>
        </p:blipFill>
        <p:spPr bwMode="auto">
          <a:xfrm>
            <a:off x="4356100" y="476250"/>
            <a:ext cx="4551363" cy="5905500"/>
          </a:xfrm>
          <a:prstGeom prst="rect">
            <a:avLst/>
          </a:prstGeom>
          <a:noFill/>
          <a:ln w="9525">
            <a:noFill/>
            <a:miter lim="800000"/>
            <a:headEnd/>
            <a:tailEnd/>
          </a:ln>
          <a:effectLst/>
        </p:spPr>
      </p:pic>
      <p:sp>
        <p:nvSpPr>
          <p:cNvPr id="61446" name="Text Box 6"/>
          <p:cNvSpPr txBox="1">
            <a:spLocks noChangeArrowheads="1"/>
          </p:cNvSpPr>
          <p:nvPr/>
        </p:nvSpPr>
        <p:spPr bwMode="auto">
          <a:xfrm>
            <a:off x="179388" y="2205038"/>
            <a:ext cx="4392612" cy="4024312"/>
          </a:xfrm>
          <a:prstGeom prst="rect">
            <a:avLst/>
          </a:prstGeom>
          <a:noFill/>
          <a:ln w="9525">
            <a:noFill/>
            <a:miter lim="800000"/>
            <a:headEnd/>
            <a:tailEnd/>
          </a:ln>
          <a:effectLst/>
        </p:spPr>
        <p:txBody>
          <a:bodyPr>
            <a:spAutoFit/>
          </a:bodyPr>
          <a:lstStyle/>
          <a:p>
            <a:pPr marL="261938" indent="-261938" algn="l">
              <a:buFont typeface="Wingdings" pitchFamily="2" charset="2"/>
              <a:buChar char="l"/>
            </a:pPr>
            <a:r>
              <a:rPr lang="en-US" altLang="zh-TW" sz="2000" i="1">
                <a:latin typeface="Times New Roman" pitchFamily="18" charset="0"/>
              </a:rPr>
              <a:t> y</a:t>
            </a:r>
            <a:r>
              <a:rPr lang="en-US" altLang="zh-TW" sz="2000" i="1" baseline="-25000">
                <a:latin typeface="Times New Roman" pitchFamily="18" charset="0"/>
              </a:rPr>
              <a:t>r</a:t>
            </a:r>
            <a:r>
              <a:rPr lang="en-US" altLang="zh-TW" sz="2000">
                <a:latin typeface="Times New Roman" pitchFamily="18" charset="0"/>
              </a:rPr>
              <a:t>[</a:t>
            </a:r>
            <a:r>
              <a:rPr lang="en-US" altLang="zh-TW" sz="2000" i="1">
                <a:latin typeface="Times New Roman" pitchFamily="18" charset="0"/>
              </a:rPr>
              <a:t>n</a:t>
            </a:r>
            <a:r>
              <a:rPr lang="en-US" altLang="zh-TW" sz="2000">
                <a:latin typeface="Times New Roman" pitchFamily="18" charset="0"/>
              </a:rPr>
              <a:t>]</a:t>
            </a:r>
            <a:r>
              <a:rPr lang="en-US" altLang="zh-TW" sz="2000" i="1">
                <a:latin typeface="Times New Roman" pitchFamily="18" charset="0"/>
              </a:rPr>
              <a:t> </a:t>
            </a:r>
            <a:r>
              <a:rPr lang="en-US" altLang="zh-TW" sz="2000">
                <a:latin typeface="Times New Roman" pitchFamily="18" charset="0"/>
              </a:rPr>
              <a:t>has (</a:t>
            </a:r>
            <a:r>
              <a:rPr lang="en-US" altLang="zh-TW" sz="2000" i="1">
                <a:solidFill>
                  <a:schemeClr val="folHlink"/>
                </a:solidFill>
                <a:latin typeface="Times New Roman" pitchFamily="18" charset="0"/>
              </a:rPr>
              <a:t>L</a:t>
            </a:r>
            <a:r>
              <a:rPr lang="en-US" altLang="zh-TW" sz="2000">
                <a:solidFill>
                  <a:schemeClr val="folHlink"/>
                </a:solidFill>
                <a:latin typeface="Times New Roman" pitchFamily="18" charset="0"/>
              </a:rPr>
              <a:t>+</a:t>
            </a:r>
            <a:r>
              <a:rPr lang="en-US" altLang="zh-TW" sz="2000" i="1">
                <a:solidFill>
                  <a:schemeClr val="folHlink"/>
                </a:solidFill>
                <a:latin typeface="Times New Roman" pitchFamily="18" charset="0"/>
              </a:rPr>
              <a:t>P</a:t>
            </a:r>
            <a:r>
              <a:rPr lang="en-US" altLang="zh-TW" sz="2000">
                <a:solidFill>
                  <a:schemeClr val="folHlink"/>
                </a:solidFill>
                <a:latin typeface="Times New Roman" pitchFamily="18" charset="0"/>
              </a:rPr>
              <a:t>-1)</a:t>
            </a:r>
            <a:r>
              <a:rPr lang="en-US" altLang="zh-TW" sz="2000" i="1">
                <a:latin typeface="Times New Roman" pitchFamily="18" charset="0"/>
              </a:rPr>
              <a:t> </a:t>
            </a:r>
            <a:r>
              <a:rPr lang="en-US" altLang="zh-TW" sz="2000">
                <a:latin typeface="Times New Roman" pitchFamily="18" charset="0"/>
              </a:rPr>
              <a:t>data points; among them, the output that will overlap by (</a:t>
            </a:r>
            <a:r>
              <a:rPr lang="en-US" altLang="zh-TW" sz="2000" i="1">
                <a:latin typeface="Times New Roman" pitchFamily="18" charset="0"/>
              </a:rPr>
              <a:t>P</a:t>
            </a:r>
            <a:r>
              <a:rPr lang="en-US" altLang="zh-TW" sz="2000">
                <a:latin typeface="Times New Roman" pitchFamily="18" charset="0"/>
              </a:rPr>
              <a:t>-1) points should be added to the next section.</a:t>
            </a:r>
            <a:r>
              <a:rPr lang="en-US" altLang="zh-TW"/>
              <a:t> </a:t>
            </a:r>
            <a:r>
              <a:rPr lang="en-US" altLang="zh-TW" sz="2000">
                <a:latin typeface="Times New Roman" pitchFamily="18" charset="0"/>
              </a:rPr>
              <a:t>This is called the </a:t>
            </a:r>
            <a:r>
              <a:rPr lang="en-US" altLang="zh-TW" sz="2000">
                <a:solidFill>
                  <a:schemeClr val="folHlink"/>
                </a:solidFill>
                <a:latin typeface="Times New Roman" pitchFamily="18" charset="0"/>
              </a:rPr>
              <a:t>overlap-add method</a:t>
            </a:r>
            <a:r>
              <a:rPr lang="en-US" altLang="zh-TW" sz="2000">
                <a:latin typeface="Times New Roman" pitchFamily="18" charset="0"/>
              </a:rPr>
              <a:t>.</a:t>
            </a:r>
          </a:p>
          <a:p>
            <a:pPr marL="261938" indent="-261938" algn="l">
              <a:buClr>
                <a:schemeClr val="tx1"/>
              </a:buClr>
              <a:buFont typeface="Wingdings" pitchFamily="2" charset="2"/>
              <a:buChar char="l"/>
            </a:pPr>
            <a:r>
              <a:rPr lang="en-US" altLang="zh-TW" sz="2000">
                <a:latin typeface="Times New Roman" pitchFamily="18" charset="0"/>
              </a:rPr>
              <a:t>Inputs are</a:t>
            </a:r>
            <a:r>
              <a:rPr lang="en-US" altLang="zh-TW" sz="2000" i="1">
                <a:latin typeface="Times New Roman" pitchFamily="18" charset="0"/>
              </a:rPr>
              <a:t> </a:t>
            </a:r>
            <a:r>
              <a:rPr lang="en-US" altLang="zh-TW" sz="2000">
                <a:latin typeface="Times New Roman" pitchFamily="18" charset="0"/>
              </a:rPr>
              <a:t>not overlapped </a:t>
            </a:r>
            <a:r>
              <a:rPr lang="en-US" altLang="zh-TW" sz="2000">
                <a:latin typeface="Times New Roman" pitchFamily="18" charset="0"/>
                <a:sym typeface="Wingdings" pitchFamily="2" charset="2"/>
              </a:rPr>
              <a:t> </a:t>
            </a:r>
            <a:r>
              <a:rPr lang="en-US" altLang="zh-TW" sz="2000">
                <a:solidFill>
                  <a:schemeClr val="folHlink"/>
                </a:solidFill>
                <a:latin typeface="Times New Roman" pitchFamily="18" charset="0"/>
              </a:rPr>
              <a:t>overlap</a:t>
            </a:r>
            <a:r>
              <a:rPr lang="en-US" altLang="zh-TW" sz="2000">
                <a:latin typeface="Times New Roman" pitchFamily="18" charset="0"/>
              </a:rPr>
              <a:t> and </a:t>
            </a:r>
            <a:r>
              <a:rPr lang="en-US" altLang="zh-TW" sz="2000">
                <a:solidFill>
                  <a:schemeClr val="folHlink"/>
                </a:solidFill>
                <a:latin typeface="Times New Roman" pitchFamily="18" charset="0"/>
              </a:rPr>
              <a:t>add</a:t>
            </a:r>
            <a:r>
              <a:rPr lang="en-US" altLang="zh-TW" sz="2000">
                <a:latin typeface="Times New Roman" pitchFamily="18" charset="0"/>
              </a:rPr>
              <a:t> the filtered </a:t>
            </a:r>
            <a:r>
              <a:rPr lang="en-US" altLang="zh-TW" sz="2000">
                <a:solidFill>
                  <a:schemeClr val="hlink"/>
                </a:solidFill>
                <a:latin typeface="Times New Roman" pitchFamily="18" charset="0"/>
              </a:rPr>
              <a:t>outputs</a:t>
            </a:r>
            <a:r>
              <a:rPr lang="en-US" altLang="zh-TW" sz="2000">
                <a:latin typeface="Times New Roman" pitchFamily="18" charset="0"/>
              </a:rPr>
              <a:t>.</a:t>
            </a:r>
          </a:p>
          <a:p>
            <a:pPr marL="261938" indent="-261938" algn="l">
              <a:buFont typeface="Wingdings" pitchFamily="2" charset="2"/>
              <a:buChar char="l"/>
            </a:pPr>
            <a:r>
              <a:rPr lang="en-US" altLang="zh-TW" sz="2000">
                <a:latin typeface="Times New Roman" pitchFamily="18" charset="0"/>
              </a:rPr>
              <a:t>This method can be quite memory-consuming because of </a:t>
            </a:r>
            <a:r>
              <a:rPr lang="en-US" altLang="zh-TW" sz="2000">
                <a:solidFill>
                  <a:schemeClr val="hlink"/>
                </a:solidFill>
                <a:latin typeface="Times New Roman" pitchFamily="18" charset="0"/>
              </a:rPr>
              <a:t>zero-padding.</a:t>
            </a:r>
          </a:p>
          <a:p>
            <a:pPr marL="261938" indent="-261938" algn="l">
              <a:buFont typeface="Wingdings" pitchFamily="2" charset="2"/>
              <a:buChar char="l"/>
            </a:pPr>
            <a:r>
              <a:rPr lang="en-US" altLang="zh-TW" sz="2000">
                <a:solidFill>
                  <a:schemeClr val="folHlink"/>
                </a:solidFill>
                <a:latin typeface="Times New Roman" pitchFamily="18" charset="0"/>
              </a:rPr>
              <a:t>Hop size = </a:t>
            </a:r>
            <a:r>
              <a:rPr lang="en-US" altLang="zh-TW" sz="2000" i="1">
                <a:solidFill>
                  <a:schemeClr val="folHlink"/>
                </a:solidFill>
                <a:latin typeface="Times New Roman" pitchFamily="18" charset="0"/>
              </a:rPr>
              <a:t>L</a:t>
            </a:r>
            <a:endParaRPr lang="en-US" altLang="zh-TW" sz="2000">
              <a:latin typeface="Times New Roman" pitchFamily="18" charset="0"/>
            </a:endParaRPr>
          </a:p>
          <a:p>
            <a:pPr marL="261938" indent="-261938" algn="l">
              <a:buFont typeface="Wingdings" pitchFamily="2" charset="2"/>
              <a:buChar char="l"/>
            </a:pPr>
            <a:r>
              <a:rPr lang="en-US" altLang="zh-TW" sz="2000">
                <a:solidFill>
                  <a:schemeClr val="folHlink"/>
                </a:solidFill>
                <a:latin typeface="Times New Roman" pitchFamily="18" charset="0"/>
              </a:rPr>
              <a:t>DFT size = </a:t>
            </a:r>
            <a:r>
              <a:rPr lang="en-US" altLang="zh-TW" sz="2000" i="1">
                <a:solidFill>
                  <a:schemeClr val="folHlink"/>
                </a:solidFill>
                <a:latin typeface="Times New Roman" pitchFamily="18" charset="0"/>
              </a:rPr>
              <a:t>L</a:t>
            </a:r>
            <a:r>
              <a:rPr lang="en-US" altLang="zh-TW" sz="2000">
                <a:solidFill>
                  <a:schemeClr val="folHlink"/>
                </a:solidFill>
                <a:latin typeface="Times New Roman" pitchFamily="18" charset="0"/>
              </a:rPr>
              <a:t>+</a:t>
            </a:r>
            <a:r>
              <a:rPr lang="en-US" altLang="zh-TW" sz="2000" i="1">
                <a:solidFill>
                  <a:schemeClr val="folHlink"/>
                </a:solidFill>
                <a:latin typeface="Times New Roman" pitchFamily="18" charset="0"/>
              </a:rPr>
              <a:t>P</a:t>
            </a:r>
            <a:r>
              <a:rPr lang="en-US" altLang="zh-TW" sz="2000">
                <a:solidFill>
                  <a:schemeClr val="folHlink"/>
                </a:solidFill>
                <a:latin typeface="Times New Roman" pitchFamily="18" charset="0"/>
              </a:rPr>
              <a:t>-1</a:t>
            </a:r>
          </a:p>
          <a:p>
            <a:pPr marL="261938" indent="-261938" algn="l"/>
            <a:endParaRPr lang="en-US" altLang="zh-TW" sz="2000">
              <a:solidFill>
                <a:schemeClr val="folHlink"/>
              </a:solidFill>
              <a:latin typeface="Times New Roman" pitchFamily="18" charset="0"/>
            </a:endParaRPr>
          </a:p>
          <a:p>
            <a:pPr marL="261938" indent="-261938" algn="l"/>
            <a:endParaRPr lang="zh-TW" altLang="en-US"/>
          </a:p>
        </p:txBody>
      </p:sp>
      <p:sp>
        <p:nvSpPr>
          <p:cNvPr id="61447" name="Oval 7"/>
          <p:cNvSpPr>
            <a:spLocks noChangeArrowheads="1"/>
          </p:cNvSpPr>
          <p:nvPr/>
        </p:nvSpPr>
        <p:spPr bwMode="auto">
          <a:xfrm>
            <a:off x="5795963" y="476250"/>
            <a:ext cx="863600" cy="576263"/>
          </a:xfrm>
          <a:prstGeom prst="ellipse">
            <a:avLst/>
          </a:prstGeom>
          <a:noFill/>
          <a:ln w="9525" algn="ctr">
            <a:solidFill>
              <a:schemeClr val="hlink"/>
            </a:solidFill>
            <a:round/>
            <a:headEnd/>
            <a:tailEnd/>
          </a:ln>
          <a:effectLst/>
        </p:spPr>
        <p:txBody>
          <a:bodyPr wrap="none" anchor="ctr"/>
          <a:lstStyle/>
          <a:p>
            <a:endParaRPr lang="zh-TW" altLang="en-US"/>
          </a:p>
        </p:txBody>
      </p:sp>
      <p:sp>
        <p:nvSpPr>
          <p:cNvPr id="61449" name="Line 9"/>
          <p:cNvSpPr>
            <a:spLocks noChangeShapeType="1"/>
          </p:cNvSpPr>
          <p:nvPr/>
        </p:nvSpPr>
        <p:spPr bwMode="auto">
          <a:xfrm>
            <a:off x="6588125" y="909638"/>
            <a:ext cx="431800" cy="142875"/>
          </a:xfrm>
          <a:prstGeom prst="line">
            <a:avLst/>
          </a:prstGeom>
          <a:noFill/>
          <a:ln w="9525">
            <a:solidFill>
              <a:schemeClr val="hlink"/>
            </a:solidFill>
            <a:round/>
            <a:headEnd/>
            <a:tailEnd type="triangle" w="med" len="med"/>
          </a:ln>
          <a:effectLst/>
        </p:spPr>
        <p:txBody>
          <a:bodyPr wrap="none" anchor="ctr"/>
          <a:lstStyle/>
          <a:p>
            <a:endParaRPr lang="zh-TW" altLang="en-US"/>
          </a:p>
        </p:txBody>
      </p:sp>
      <p:sp>
        <p:nvSpPr>
          <p:cNvPr id="61450" name="Text Box 10"/>
          <p:cNvSpPr txBox="1">
            <a:spLocks noChangeArrowheads="1"/>
          </p:cNvSpPr>
          <p:nvPr/>
        </p:nvSpPr>
        <p:spPr bwMode="auto">
          <a:xfrm>
            <a:off x="6948488" y="908050"/>
            <a:ext cx="1449387" cy="304800"/>
          </a:xfrm>
          <a:prstGeom prst="rect">
            <a:avLst/>
          </a:prstGeom>
          <a:noFill/>
          <a:ln w="9525" algn="ctr">
            <a:noFill/>
            <a:miter lim="800000"/>
            <a:headEnd/>
            <a:tailEnd/>
          </a:ln>
          <a:effectLst/>
        </p:spPr>
        <p:txBody>
          <a:bodyPr>
            <a:spAutoFit/>
          </a:bodyPr>
          <a:lstStyle/>
          <a:p>
            <a:pPr algn="l">
              <a:spcBef>
                <a:spcPct val="50000"/>
              </a:spcBef>
            </a:pPr>
            <a:r>
              <a:rPr lang="en-US" altLang="zh-TW" sz="1400" i="1">
                <a:solidFill>
                  <a:schemeClr val="hlink"/>
                </a:solidFill>
                <a:latin typeface="Times New Roman" pitchFamily="18" charset="0"/>
              </a:rPr>
              <a:t>P</a:t>
            </a:r>
            <a:r>
              <a:rPr lang="en-US" altLang="zh-TW" sz="1400">
                <a:solidFill>
                  <a:schemeClr val="hlink"/>
                </a:solidFill>
                <a:latin typeface="Times New Roman" pitchFamily="18" charset="0"/>
              </a:rPr>
              <a:t>-1 zeros padded</a:t>
            </a:r>
          </a:p>
        </p:txBody>
      </p:sp>
      <p:sp>
        <p:nvSpPr>
          <p:cNvPr id="61451" name="Text Box 11"/>
          <p:cNvSpPr txBox="1">
            <a:spLocks noChangeArrowheads="1"/>
          </p:cNvSpPr>
          <p:nvPr/>
        </p:nvSpPr>
        <p:spPr bwMode="auto">
          <a:xfrm>
            <a:off x="3987800" y="5160963"/>
            <a:ext cx="1169988" cy="517525"/>
          </a:xfrm>
          <a:prstGeom prst="rect">
            <a:avLst/>
          </a:prstGeom>
          <a:noFill/>
          <a:ln w="9525" algn="ctr">
            <a:noFill/>
            <a:miter lim="800000"/>
            <a:headEnd/>
            <a:tailEnd/>
          </a:ln>
          <a:effectLst/>
        </p:spPr>
        <p:txBody>
          <a:bodyPr>
            <a:spAutoFit/>
          </a:bodyPr>
          <a:lstStyle/>
          <a:p>
            <a:pPr algn="l">
              <a:spcBef>
                <a:spcPct val="50000"/>
              </a:spcBef>
            </a:pPr>
            <a:r>
              <a:rPr lang="en-US" altLang="zh-TW" sz="1400">
                <a:solidFill>
                  <a:schemeClr val="hlink"/>
                </a:solidFill>
                <a:latin typeface="Times New Roman" pitchFamily="18" charset="0"/>
              </a:rPr>
              <a:t>Overlapped by </a:t>
            </a:r>
            <a:r>
              <a:rPr lang="en-US" altLang="zh-TW" sz="1400" i="1">
                <a:solidFill>
                  <a:schemeClr val="hlink"/>
                </a:solidFill>
                <a:latin typeface="Times New Roman" pitchFamily="18" charset="0"/>
              </a:rPr>
              <a:t>P</a:t>
            </a:r>
            <a:r>
              <a:rPr lang="en-US" altLang="zh-TW" sz="1400">
                <a:solidFill>
                  <a:schemeClr val="hlink"/>
                </a:solidFill>
                <a:latin typeface="Times New Roman" pitchFamily="18" charset="0"/>
              </a:rPr>
              <a:t>-1 points</a:t>
            </a:r>
          </a:p>
        </p:txBody>
      </p:sp>
      <p:sp>
        <p:nvSpPr>
          <p:cNvPr id="61452" name="Line 12"/>
          <p:cNvSpPr>
            <a:spLocks noChangeShapeType="1"/>
          </p:cNvSpPr>
          <p:nvPr/>
        </p:nvSpPr>
        <p:spPr bwMode="auto">
          <a:xfrm flipV="1">
            <a:off x="5111750" y="5049838"/>
            <a:ext cx="900113" cy="269875"/>
          </a:xfrm>
          <a:prstGeom prst="line">
            <a:avLst/>
          </a:prstGeom>
          <a:noFill/>
          <a:ln w="9525">
            <a:solidFill>
              <a:schemeClr val="hlink"/>
            </a:solidFill>
            <a:round/>
            <a:headEnd/>
            <a:tailEnd type="triangle" w="med" len="med"/>
          </a:ln>
          <a:effectLst/>
        </p:spPr>
        <p:txBody>
          <a:bodyPr wrap="none" anchor="ctr"/>
          <a:lstStyle/>
          <a:p>
            <a:endParaRPr lang="zh-TW" altLang="en-US"/>
          </a:p>
        </p:txBody>
      </p:sp>
      <p:sp>
        <p:nvSpPr>
          <p:cNvPr id="9" name="投影片編號版面配置區 8"/>
          <p:cNvSpPr>
            <a:spLocks noGrp="1"/>
          </p:cNvSpPr>
          <p:nvPr>
            <p:ph type="sldNum" sz="quarter" idx="12"/>
          </p:nvPr>
        </p:nvSpPr>
        <p:spPr/>
        <p:txBody>
          <a:bodyPr/>
          <a:lstStyle/>
          <a:p>
            <a:fld id="{F0E44AF5-040C-4A77-9C07-FD1A8D25ABBD}" type="slidenum">
              <a:rPr lang="zh-TW" altLang="en-US" smtClean="0"/>
              <a:pPr/>
              <a:t>153</a:t>
            </a:fld>
            <a:endParaRPr lang="zh-TW" altLang="en-US"/>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3"/>
          <p:cNvSpPr>
            <a:spLocks noGrp="1" noChangeArrowheads="1"/>
          </p:cNvSpPr>
          <p:nvPr>
            <p:ph type="body" idx="1"/>
          </p:nvPr>
        </p:nvSpPr>
        <p:spPr>
          <a:xfrm>
            <a:off x="1042988" y="1879600"/>
            <a:ext cx="7912100" cy="3889375"/>
          </a:xfrm>
        </p:spPr>
        <p:txBody>
          <a:bodyPr/>
          <a:lstStyle/>
          <a:p>
            <a:pPr marL="87313" indent="0">
              <a:lnSpc>
                <a:spcPct val="90000"/>
              </a:lnSpc>
            </a:pPr>
            <a:r>
              <a:rPr lang="en-US" altLang="zh-TW" sz="2000">
                <a:solidFill>
                  <a:schemeClr val="hlink"/>
                </a:solidFill>
                <a:latin typeface="Times New Roman" pitchFamily="18" charset="0"/>
              </a:rPr>
              <a:t>Method 2</a:t>
            </a:r>
            <a:r>
              <a:rPr lang="en-US" altLang="zh-TW" sz="2000">
                <a:latin typeface="Times New Roman" pitchFamily="18" charset="0"/>
              </a:rPr>
              <a:t> – </a:t>
            </a:r>
            <a:r>
              <a:rPr lang="en-US" altLang="zh-TW" sz="2000" b="1">
                <a:solidFill>
                  <a:schemeClr val="folHlink"/>
                </a:solidFill>
                <a:latin typeface="Times New Roman" pitchFamily="18" charset="0"/>
              </a:rPr>
              <a:t>Overlap and Save </a:t>
            </a:r>
            <a:r>
              <a:rPr lang="en-US" altLang="zh-TW" sz="1800" b="1">
                <a:solidFill>
                  <a:schemeClr val="folHlink"/>
                </a:solidFill>
                <a:latin typeface="Times New Roman" pitchFamily="18" charset="0"/>
              </a:rPr>
              <a:t>( </a:t>
            </a:r>
            <a:r>
              <a:rPr lang="en-US" altLang="zh-TW" sz="1800" i="1">
                <a:solidFill>
                  <a:schemeClr val="hlink"/>
                </a:solidFill>
                <a:latin typeface="Times New Roman" pitchFamily="18" charset="0"/>
              </a:rPr>
              <a:t>N</a:t>
            </a:r>
            <a:r>
              <a:rPr lang="en-US" altLang="zh-TW" sz="1800">
                <a:solidFill>
                  <a:schemeClr val="hlink"/>
                </a:solidFill>
                <a:latin typeface="Times New Roman" pitchFamily="18" charset="0"/>
              </a:rPr>
              <a:t> = </a:t>
            </a:r>
            <a:r>
              <a:rPr lang="en-US" altLang="zh-TW" sz="1800" i="1">
                <a:solidFill>
                  <a:schemeClr val="hlink"/>
                </a:solidFill>
                <a:latin typeface="Times New Roman" pitchFamily="18" charset="0"/>
              </a:rPr>
              <a:t>L</a:t>
            </a:r>
            <a:r>
              <a:rPr lang="en-US" altLang="zh-TW" sz="1800">
                <a:solidFill>
                  <a:schemeClr val="hlink"/>
                </a:solidFill>
                <a:latin typeface="Times New Roman" pitchFamily="18" charset="0"/>
              </a:rPr>
              <a:t> </a:t>
            </a:r>
            <a:r>
              <a:rPr lang="en-US" altLang="zh-TW" sz="1800" b="1">
                <a:solidFill>
                  <a:schemeClr val="folHlink"/>
                </a:solidFill>
                <a:latin typeface="Times New Roman" pitchFamily="18" charset="0"/>
              </a:rPr>
              <a:t> )</a:t>
            </a:r>
            <a:endParaRPr lang="en-US" altLang="zh-TW" sz="2000">
              <a:solidFill>
                <a:schemeClr val="folHlink"/>
              </a:solidFill>
              <a:latin typeface="Times New Roman" pitchFamily="18" charset="0"/>
            </a:endParaRPr>
          </a:p>
          <a:p>
            <a:pPr marL="87313" indent="0">
              <a:lnSpc>
                <a:spcPct val="90000"/>
              </a:lnSpc>
              <a:buFont typeface="Wingdings" pitchFamily="2" charset="2"/>
              <a:buNone/>
            </a:pPr>
            <a:r>
              <a:rPr lang="en-US" altLang="zh-TW" sz="2000">
                <a:latin typeface="Times New Roman" pitchFamily="18" charset="0"/>
              </a:rPr>
              <a:t>Overlap and save input sections.  After computing</a:t>
            </a:r>
            <a:r>
              <a:rPr lang="en-US" altLang="zh-TW" sz="2000">
                <a:solidFill>
                  <a:schemeClr val="hlink"/>
                </a:solidFill>
                <a:latin typeface="Times New Roman" pitchFamily="18" charset="0"/>
              </a:rPr>
              <a:t> </a:t>
            </a:r>
            <a:r>
              <a:rPr lang="en-US" altLang="zh-TW" sz="2000" i="1">
                <a:solidFill>
                  <a:schemeClr val="hlink"/>
                </a:solidFill>
                <a:latin typeface="Times New Roman" pitchFamily="18" charset="0"/>
              </a:rPr>
              <a:t>L</a:t>
            </a:r>
            <a:r>
              <a:rPr lang="en-US" altLang="zh-TW" sz="2000">
                <a:solidFill>
                  <a:schemeClr val="hlink"/>
                </a:solidFill>
                <a:latin typeface="Times New Roman" pitchFamily="18" charset="0"/>
              </a:rPr>
              <a:t>-point </a:t>
            </a:r>
            <a:r>
              <a:rPr lang="en-US" altLang="zh-TW" sz="2000">
                <a:latin typeface="Times New Roman" pitchFamily="18" charset="0"/>
              </a:rPr>
              <a:t>DFT and IDFT, discard the first (</a:t>
            </a:r>
            <a:r>
              <a:rPr lang="en-US" altLang="zh-TW" sz="2000" i="1">
                <a:solidFill>
                  <a:schemeClr val="folHlink"/>
                </a:solidFill>
                <a:latin typeface="Times New Roman" pitchFamily="18" charset="0"/>
              </a:rPr>
              <a:t>P</a:t>
            </a:r>
            <a:r>
              <a:rPr lang="en-US" altLang="zh-TW" sz="2000">
                <a:solidFill>
                  <a:schemeClr val="folHlink"/>
                </a:solidFill>
                <a:latin typeface="Times New Roman" pitchFamily="18" charset="0"/>
              </a:rPr>
              <a:t>-1</a:t>
            </a:r>
            <a:r>
              <a:rPr lang="en-US" altLang="zh-TW" sz="2000">
                <a:latin typeface="Times New Roman" pitchFamily="18" charset="0"/>
              </a:rPr>
              <a:t>) </a:t>
            </a:r>
            <a:r>
              <a:rPr lang="en-US" altLang="zh-TW" sz="2000">
                <a:solidFill>
                  <a:schemeClr val="hlink"/>
                </a:solidFill>
                <a:latin typeface="Times New Roman" pitchFamily="18" charset="0"/>
              </a:rPr>
              <a:t>incorrect</a:t>
            </a:r>
            <a:r>
              <a:rPr lang="en-US" altLang="zh-TW" sz="2000">
                <a:latin typeface="Times New Roman" pitchFamily="18" charset="0"/>
              </a:rPr>
              <a:t> outputs.</a:t>
            </a:r>
          </a:p>
          <a:p>
            <a:pPr marL="87313" indent="0">
              <a:lnSpc>
                <a:spcPct val="90000"/>
              </a:lnSpc>
              <a:buFont typeface="Wingdings" pitchFamily="2" charset="2"/>
              <a:buNone/>
            </a:pPr>
            <a:r>
              <a:rPr lang="en-US" altLang="zh-TW" sz="2000">
                <a:latin typeface="Times New Roman" pitchFamily="18" charset="0"/>
              </a:rPr>
              <a:t>For each section (length </a:t>
            </a:r>
            <a:r>
              <a:rPr lang="en-US" altLang="zh-TW" sz="2000" i="1">
                <a:latin typeface="Times New Roman" pitchFamily="18" charset="0"/>
              </a:rPr>
              <a:t>L</a:t>
            </a:r>
            <a:r>
              <a:rPr lang="en-US" altLang="zh-TW" sz="2000">
                <a:latin typeface="Times New Roman" pitchFamily="18" charset="0"/>
              </a:rPr>
              <a:t>, which is also the DFT size </a:t>
            </a:r>
            <a:r>
              <a:rPr lang="en-US" altLang="zh-TW" sz="2000" i="1">
                <a:latin typeface="Times New Roman" pitchFamily="18" charset="0"/>
              </a:rPr>
              <a:t>N</a:t>
            </a:r>
            <a:r>
              <a:rPr lang="en-US" altLang="zh-TW" sz="2000">
                <a:latin typeface="Times New Roman" pitchFamily="18" charset="0"/>
              </a:rPr>
              <a:t>), we want to </a:t>
            </a:r>
            <a:r>
              <a:rPr lang="en-US" altLang="zh-TW" sz="2000">
                <a:solidFill>
                  <a:schemeClr val="hlink"/>
                </a:solidFill>
                <a:latin typeface="Times New Roman" pitchFamily="18" charset="0"/>
              </a:rPr>
              <a:t>save</a:t>
            </a:r>
            <a:r>
              <a:rPr lang="en-US" altLang="zh-TW" sz="2000">
                <a:latin typeface="Times New Roman" pitchFamily="18" charset="0"/>
              </a:rPr>
              <a:t> the correct data of length </a:t>
            </a:r>
            <a:r>
              <a:rPr lang="en-US" altLang="zh-TW" sz="2000" i="1">
                <a:latin typeface="Times New Roman" pitchFamily="18" charset="0"/>
              </a:rPr>
              <a:t>L </a:t>
            </a:r>
            <a:r>
              <a:rPr lang="en-US" altLang="zh-TW" sz="2000">
                <a:latin typeface="Times New Roman" pitchFamily="18" charset="0"/>
              </a:rPr>
              <a:t>- (</a:t>
            </a:r>
            <a:r>
              <a:rPr lang="en-US" altLang="zh-TW" sz="2000" i="1">
                <a:latin typeface="Times New Roman" pitchFamily="18" charset="0"/>
              </a:rPr>
              <a:t>P</a:t>
            </a:r>
            <a:r>
              <a:rPr lang="en-US" altLang="zh-TW" sz="2000">
                <a:latin typeface="Times New Roman" pitchFamily="18" charset="0"/>
              </a:rPr>
              <a:t>-1)</a:t>
            </a:r>
            <a:r>
              <a:rPr lang="en-US" altLang="zh-TW" sz="2000" i="1">
                <a:latin typeface="Times New Roman" pitchFamily="18" charset="0"/>
              </a:rPr>
              <a:t> </a:t>
            </a:r>
            <a:r>
              <a:rPr lang="en-US" altLang="zh-TW" sz="2000">
                <a:latin typeface="Times New Roman" pitchFamily="18" charset="0"/>
              </a:rPr>
              <a:t>points.</a:t>
            </a:r>
          </a:p>
          <a:p>
            <a:pPr marL="87313" indent="0">
              <a:lnSpc>
                <a:spcPct val="90000"/>
              </a:lnSpc>
              <a:buFont typeface="Wingdings" pitchFamily="2" charset="2"/>
              <a:buNone/>
            </a:pPr>
            <a:r>
              <a:rPr lang="en-US" altLang="zh-TW" sz="2000">
                <a:latin typeface="Times New Roman" pitchFamily="18" charset="0"/>
              </a:rPr>
              <a:t>Let </a:t>
            </a:r>
            <a:r>
              <a:rPr lang="en-US" altLang="zh-TW" sz="2000" i="1">
                <a:latin typeface="Times New Roman" pitchFamily="18" charset="0"/>
              </a:rPr>
              <a:t>h</a:t>
            </a:r>
            <a:r>
              <a:rPr lang="en-US" altLang="zh-TW" sz="2000">
                <a:latin typeface="Times New Roman" pitchFamily="18" charset="0"/>
              </a:rPr>
              <a:t>[</a:t>
            </a:r>
            <a:r>
              <a:rPr lang="en-US" altLang="zh-TW" sz="2000" i="1">
                <a:latin typeface="Times New Roman" pitchFamily="18" charset="0"/>
              </a:rPr>
              <a:t>n</a:t>
            </a:r>
            <a:r>
              <a:rPr lang="en-US" altLang="zh-TW" sz="2000">
                <a:latin typeface="Times New Roman" pitchFamily="18" charset="0"/>
              </a:rPr>
              <a:t>]</a:t>
            </a:r>
            <a:r>
              <a:rPr lang="en-US" altLang="zh-TW" sz="2000" i="1">
                <a:latin typeface="Times New Roman" pitchFamily="18" charset="0"/>
              </a:rPr>
              <a:t> </a:t>
            </a:r>
            <a:r>
              <a:rPr lang="en-US" altLang="zh-TW" sz="2000">
                <a:latin typeface="Times New Roman" pitchFamily="18" charset="0"/>
              </a:rPr>
              <a:t>of length </a:t>
            </a:r>
            <a:r>
              <a:rPr lang="en-US" altLang="zh-TW" sz="2000" i="1">
                <a:latin typeface="Times New Roman" pitchFamily="18" charset="0"/>
              </a:rPr>
              <a:t>P </a:t>
            </a:r>
            <a:r>
              <a:rPr lang="en-US" altLang="zh-TW" sz="2000">
                <a:latin typeface="Times New Roman" pitchFamily="18" charset="0"/>
              </a:rPr>
              <a:t>and </a:t>
            </a:r>
            <a:r>
              <a:rPr lang="en-US" altLang="zh-TW" sz="2000" i="1">
                <a:latin typeface="Times New Roman" pitchFamily="18" charset="0"/>
              </a:rPr>
              <a:t>x</a:t>
            </a:r>
            <a:r>
              <a:rPr lang="en-US" altLang="zh-TW" sz="2000" i="1" baseline="-25000">
                <a:latin typeface="Times New Roman" pitchFamily="18" charset="0"/>
              </a:rPr>
              <a:t>r</a:t>
            </a:r>
            <a:r>
              <a:rPr lang="en-US" altLang="zh-TW" sz="2000">
                <a:latin typeface="Times New Roman" pitchFamily="18" charset="0"/>
              </a:rPr>
              <a:t>[</a:t>
            </a:r>
            <a:r>
              <a:rPr lang="en-US" altLang="zh-TW" sz="2000" i="1">
                <a:latin typeface="Times New Roman" pitchFamily="18" charset="0"/>
              </a:rPr>
              <a:t>n</a:t>
            </a:r>
            <a:r>
              <a:rPr lang="en-US" altLang="zh-TW" sz="2000">
                <a:latin typeface="Times New Roman" pitchFamily="18" charset="0"/>
              </a:rPr>
              <a:t>] of length </a:t>
            </a:r>
            <a:r>
              <a:rPr lang="en-US" altLang="zh-TW" sz="2000" i="1">
                <a:latin typeface="Times New Roman" pitchFamily="18" charset="0"/>
              </a:rPr>
              <a:t>L &gt; P</a:t>
            </a:r>
            <a:r>
              <a:rPr lang="en-US" altLang="zh-TW" sz="2000">
                <a:latin typeface="Times New Roman" pitchFamily="18" charset="0"/>
              </a:rPr>
              <a:t>.   Then, </a:t>
            </a:r>
            <a:r>
              <a:rPr lang="en-US" altLang="zh-TW" sz="2000" i="1">
                <a:latin typeface="Times New Roman" pitchFamily="18" charset="0"/>
              </a:rPr>
              <a:t>y</a:t>
            </a:r>
            <a:r>
              <a:rPr lang="en-US" altLang="zh-TW" sz="2000" i="1" baseline="-25000">
                <a:latin typeface="Times New Roman" pitchFamily="18" charset="0"/>
              </a:rPr>
              <a:t>r</a:t>
            </a:r>
            <a:r>
              <a:rPr lang="en-US" altLang="zh-TW" sz="2000">
                <a:latin typeface="Times New Roman" pitchFamily="18" charset="0"/>
              </a:rPr>
              <a:t>[</a:t>
            </a:r>
            <a:r>
              <a:rPr lang="en-US" altLang="zh-TW" sz="2000" i="1">
                <a:latin typeface="Times New Roman" pitchFamily="18" charset="0"/>
              </a:rPr>
              <a:t>n</a:t>
            </a:r>
            <a:r>
              <a:rPr lang="en-US" altLang="zh-TW" sz="2000">
                <a:latin typeface="Times New Roman" pitchFamily="18" charset="0"/>
              </a:rPr>
              <a:t>]</a:t>
            </a:r>
            <a:r>
              <a:rPr lang="en-US" altLang="zh-TW" sz="2000" i="1">
                <a:latin typeface="Times New Roman" pitchFamily="18" charset="0"/>
              </a:rPr>
              <a:t> </a:t>
            </a:r>
            <a:r>
              <a:rPr lang="en-US" altLang="zh-TW" sz="2000">
                <a:latin typeface="Times New Roman" pitchFamily="18" charset="0"/>
              </a:rPr>
              <a:t>contains (</a:t>
            </a:r>
            <a:r>
              <a:rPr lang="en-US" altLang="zh-TW" sz="2000" i="1">
                <a:latin typeface="Times New Roman" pitchFamily="18" charset="0"/>
              </a:rPr>
              <a:t>P</a:t>
            </a:r>
            <a:r>
              <a:rPr lang="en-US" altLang="zh-TW" sz="2000">
                <a:latin typeface="Times New Roman" pitchFamily="18" charset="0"/>
              </a:rPr>
              <a:t>-1) incorrect points at the beginning.</a:t>
            </a:r>
          </a:p>
          <a:p>
            <a:pPr marL="87313" indent="0">
              <a:lnSpc>
                <a:spcPct val="90000"/>
              </a:lnSpc>
              <a:buFont typeface="Wingdings" pitchFamily="2" charset="2"/>
              <a:buNone/>
            </a:pPr>
            <a:r>
              <a:rPr lang="en-US" altLang="zh-TW" sz="2000">
                <a:latin typeface="Times New Roman" pitchFamily="18" charset="0"/>
              </a:rPr>
              <a:t>Therefore, we divide the </a:t>
            </a:r>
            <a:r>
              <a:rPr lang="en-US" altLang="zh-TW" sz="2000">
                <a:solidFill>
                  <a:schemeClr val="folHlink"/>
                </a:solidFill>
                <a:latin typeface="Times New Roman" pitchFamily="18" charset="0"/>
              </a:rPr>
              <a:t>input</a:t>
            </a:r>
            <a:r>
              <a:rPr lang="en-US" altLang="zh-TW" sz="2000">
                <a:latin typeface="Times New Roman" pitchFamily="18" charset="0"/>
              </a:rPr>
              <a:t> into sections of </a:t>
            </a:r>
            <a:r>
              <a:rPr lang="en-US" altLang="zh-TW" sz="2000">
                <a:solidFill>
                  <a:schemeClr val="folHlink"/>
                </a:solidFill>
                <a:latin typeface="Times New Roman" pitchFamily="18" charset="0"/>
              </a:rPr>
              <a:t>length </a:t>
            </a:r>
            <a:r>
              <a:rPr lang="en-US" altLang="zh-TW" sz="2000" i="1">
                <a:solidFill>
                  <a:schemeClr val="folHlink"/>
                </a:solidFill>
                <a:latin typeface="Times New Roman" pitchFamily="18" charset="0"/>
              </a:rPr>
              <a:t>L</a:t>
            </a:r>
            <a:r>
              <a:rPr lang="en-US" altLang="zh-TW" sz="2000" i="1">
                <a:latin typeface="Times New Roman" pitchFamily="18" charset="0"/>
              </a:rPr>
              <a:t> </a:t>
            </a:r>
            <a:r>
              <a:rPr lang="en-US" altLang="zh-TW" sz="2000">
                <a:latin typeface="Times New Roman" pitchFamily="18" charset="0"/>
              </a:rPr>
              <a:t>but each section </a:t>
            </a:r>
            <a:r>
              <a:rPr lang="en-US" altLang="zh-TW" sz="2000">
                <a:solidFill>
                  <a:schemeClr val="hlink"/>
                </a:solidFill>
                <a:latin typeface="Times New Roman" pitchFamily="18" charset="0"/>
              </a:rPr>
              <a:t>overlaps</a:t>
            </a:r>
            <a:r>
              <a:rPr lang="en-US" altLang="zh-TW" sz="2000">
                <a:latin typeface="Times New Roman" pitchFamily="18" charset="0"/>
              </a:rPr>
              <a:t> the preceding section by (</a:t>
            </a:r>
            <a:r>
              <a:rPr lang="en-US" altLang="zh-TW" sz="2000" i="1">
                <a:solidFill>
                  <a:schemeClr val="folHlink"/>
                </a:solidFill>
                <a:latin typeface="Times New Roman" pitchFamily="18" charset="0"/>
              </a:rPr>
              <a:t>P-</a:t>
            </a:r>
            <a:r>
              <a:rPr lang="en-US" altLang="zh-TW" sz="2000">
                <a:solidFill>
                  <a:schemeClr val="folHlink"/>
                </a:solidFill>
                <a:latin typeface="Times New Roman" pitchFamily="18" charset="0"/>
              </a:rPr>
              <a:t>1</a:t>
            </a:r>
            <a:r>
              <a:rPr lang="en-US" altLang="zh-TW" sz="2000">
                <a:latin typeface="Times New Roman" pitchFamily="18" charset="0"/>
              </a:rPr>
              <a:t>) points. (Fig. 8.24, P.588) </a:t>
            </a:r>
          </a:p>
          <a:p>
            <a:pPr marL="87313" indent="0">
              <a:lnSpc>
                <a:spcPct val="90000"/>
              </a:lnSpc>
              <a:buFont typeface="Wingdings" pitchFamily="2" charset="2"/>
              <a:buNone/>
            </a:pPr>
            <a:r>
              <a:rPr lang="en-US" altLang="zh-TW" sz="2000">
                <a:latin typeface="Times New Roman" pitchFamily="18" charset="0"/>
                <a:sym typeface="Wingdings" pitchFamily="2" charset="2"/>
              </a:rPr>
              <a:t> hop size = </a:t>
            </a:r>
            <a:r>
              <a:rPr lang="en-US" altLang="zh-TW" sz="2000" i="1">
                <a:latin typeface="Times New Roman" pitchFamily="18" charset="0"/>
                <a:sym typeface="Wingdings" pitchFamily="2" charset="2"/>
              </a:rPr>
              <a:t>L</a:t>
            </a:r>
            <a:r>
              <a:rPr lang="en-US" altLang="zh-TW" sz="2000">
                <a:latin typeface="Times New Roman" pitchFamily="18" charset="0"/>
                <a:sym typeface="Wingdings" pitchFamily="2" charset="2"/>
              </a:rPr>
              <a:t>-(</a:t>
            </a:r>
            <a:r>
              <a:rPr lang="en-US" altLang="zh-TW" sz="2000" i="1">
                <a:latin typeface="Times New Roman" pitchFamily="18" charset="0"/>
                <a:sym typeface="Wingdings" pitchFamily="2" charset="2"/>
              </a:rPr>
              <a:t>P-</a:t>
            </a:r>
            <a:r>
              <a:rPr lang="en-US" altLang="zh-TW" sz="2000">
                <a:latin typeface="Times New Roman" pitchFamily="18" charset="0"/>
                <a:sym typeface="Wingdings" pitchFamily="2" charset="2"/>
              </a:rPr>
              <a:t>1) = </a:t>
            </a:r>
            <a:r>
              <a:rPr lang="en-US" altLang="zh-TW" sz="2000" i="1">
                <a:latin typeface="Times New Roman" pitchFamily="18" charset="0"/>
                <a:sym typeface="Wingdings" pitchFamily="2" charset="2"/>
              </a:rPr>
              <a:t>L</a:t>
            </a:r>
            <a:r>
              <a:rPr lang="en-US" altLang="zh-TW" sz="2000">
                <a:latin typeface="Times New Roman" pitchFamily="18" charset="0"/>
                <a:sym typeface="Wingdings" pitchFamily="2" charset="2"/>
              </a:rPr>
              <a:t>-</a:t>
            </a:r>
            <a:r>
              <a:rPr lang="en-US" altLang="zh-TW" sz="2000" i="1">
                <a:latin typeface="Times New Roman" pitchFamily="18" charset="0"/>
                <a:sym typeface="Wingdings" pitchFamily="2" charset="2"/>
              </a:rPr>
              <a:t>P+</a:t>
            </a:r>
            <a:r>
              <a:rPr lang="en-US" altLang="zh-TW" sz="2000">
                <a:latin typeface="Times New Roman" pitchFamily="18" charset="0"/>
                <a:sym typeface="Wingdings" pitchFamily="2" charset="2"/>
              </a:rPr>
              <a:t>1 </a:t>
            </a:r>
            <a:endParaRPr lang="zh-TW" altLang="en-US" sz="2000">
              <a:latin typeface="Times New Roman" pitchFamily="18" charset="0"/>
              <a:sym typeface="Wingdings" pitchFamily="2" charset="2"/>
            </a:endParaRPr>
          </a:p>
        </p:txBody>
      </p:sp>
      <p:pic>
        <p:nvPicPr>
          <p:cNvPr id="68612" name="Picture 4"/>
          <p:cNvPicPr>
            <a:picLocks noChangeAspect="1" noChangeArrowheads="1"/>
          </p:cNvPicPr>
          <p:nvPr/>
        </p:nvPicPr>
        <p:blipFill>
          <a:blip r:embed="rId3" cstate="print"/>
          <a:srcRect/>
          <a:stretch>
            <a:fillRect/>
          </a:stretch>
        </p:blipFill>
        <p:spPr bwMode="auto">
          <a:xfrm>
            <a:off x="1836738" y="5008563"/>
            <a:ext cx="4895850" cy="355600"/>
          </a:xfrm>
          <a:prstGeom prst="rect">
            <a:avLst/>
          </a:prstGeom>
          <a:noFill/>
          <a:ln w="9525">
            <a:noFill/>
            <a:miter lim="800000"/>
            <a:headEnd/>
            <a:tailEnd/>
          </a:ln>
          <a:effectLst/>
        </p:spPr>
      </p:pic>
      <p:graphicFrame>
        <p:nvGraphicFramePr>
          <p:cNvPr id="68613" name="Object 5"/>
          <p:cNvGraphicFramePr>
            <a:graphicFrameLocks noChangeAspect="1"/>
          </p:cNvGraphicFramePr>
          <p:nvPr/>
        </p:nvGraphicFramePr>
        <p:xfrm>
          <a:off x="1962150" y="5364163"/>
          <a:ext cx="3600450" cy="800100"/>
        </p:xfrm>
        <a:graphic>
          <a:graphicData uri="http://schemas.openxmlformats.org/presentationml/2006/ole">
            <p:oleObj spid="_x0000_s158722" name="Equation" r:id="rId4" imgW="2057400" imgH="457200" progId="Equation.DSMT4">
              <p:embed/>
            </p:oleObj>
          </a:graphicData>
        </a:graphic>
      </p:graphicFrame>
      <p:sp>
        <p:nvSpPr>
          <p:cNvPr id="68614" name="Text Box 6"/>
          <p:cNvSpPr txBox="1">
            <a:spLocks noChangeArrowheads="1"/>
          </p:cNvSpPr>
          <p:nvPr/>
        </p:nvSpPr>
        <p:spPr bwMode="auto">
          <a:xfrm>
            <a:off x="5157788" y="5768975"/>
            <a:ext cx="2790825" cy="366713"/>
          </a:xfrm>
          <a:prstGeom prst="rect">
            <a:avLst/>
          </a:prstGeom>
          <a:noFill/>
          <a:ln w="9525" algn="ctr">
            <a:noFill/>
            <a:miter lim="800000"/>
            <a:headEnd/>
            <a:tailEnd/>
          </a:ln>
          <a:effectLst/>
        </p:spPr>
        <p:txBody>
          <a:bodyPr>
            <a:spAutoFit/>
          </a:bodyPr>
          <a:lstStyle/>
          <a:p>
            <a:pPr algn="l">
              <a:spcBef>
                <a:spcPct val="50000"/>
              </a:spcBef>
            </a:pPr>
            <a:r>
              <a:rPr lang="en-US" altLang="zh-TW">
                <a:solidFill>
                  <a:schemeClr val="folHlink"/>
                </a:solidFill>
                <a:sym typeface="Wingdings" pitchFamily="2" charset="2"/>
              </a:rPr>
              <a:t> </a:t>
            </a:r>
            <a:r>
              <a:rPr lang="en-US" altLang="zh-TW" i="1">
                <a:solidFill>
                  <a:schemeClr val="folHlink"/>
                </a:solidFill>
                <a:sym typeface="Wingdings" pitchFamily="2" charset="2"/>
              </a:rPr>
              <a:t>P </a:t>
            </a:r>
            <a:r>
              <a:rPr lang="en-US" altLang="zh-TW">
                <a:solidFill>
                  <a:schemeClr val="folHlink"/>
                </a:solidFill>
                <a:sym typeface="Wingdings" pitchFamily="2" charset="2"/>
              </a:rPr>
              <a:t>-1 points discarded</a:t>
            </a:r>
            <a:endParaRPr lang="en-US" altLang="zh-TW">
              <a:solidFill>
                <a:schemeClr val="folHlink"/>
              </a:solidFill>
            </a:endParaRPr>
          </a:p>
        </p:txBody>
      </p:sp>
      <p:sp>
        <p:nvSpPr>
          <p:cNvPr id="6" name="投影片編號版面配置區 5"/>
          <p:cNvSpPr>
            <a:spLocks noGrp="1"/>
          </p:cNvSpPr>
          <p:nvPr>
            <p:ph type="sldNum" sz="quarter" idx="12"/>
          </p:nvPr>
        </p:nvSpPr>
        <p:spPr/>
        <p:txBody>
          <a:bodyPr/>
          <a:lstStyle/>
          <a:p>
            <a:fld id="{F0E44AF5-040C-4A77-9C07-FD1A8D25ABBD}" type="slidenum">
              <a:rPr lang="zh-TW" altLang="en-US" smtClean="0"/>
              <a:pPr/>
              <a:t>154</a:t>
            </a:fld>
            <a:endParaRPr lang="zh-TW" altLang="en-US"/>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8" name="Picture 6"/>
          <p:cNvPicPr>
            <a:picLocks noChangeAspect="1" noChangeArrowheads="1"/>
          </p:cNvPicPr>
          <p:nvPr/>
        </p:nvPicPr>
        <p:blipFill>
          <a:blip r:embed="rId2" cstate="print"/>
          <a:srcRect/>
          <a:stretch>
            <a:fillRect/>
          </a:stretch>
        </p:blipFill>
        <p:spPr bwMode="auto">
          <a:xfrm>
            <a:off x="4427538" y="2587625"/>
            <a:ext cx="4679950" cy="4154488"/>
          </a:xfrm>
          <a:prstGeom prst="rect">
            <a:avLst/>
          </a:prstGeom>
          <a:noFill/>
          <a:ln w="9525">
            <a:noFill/>
            <a:miter lim="800000"/>
            <a:headEnd/>
            <a:tailEnd/>
          </a:ln>
          <a:effectLst/>
        </p:spPr>
      </p:pic>
      <p:pic>
        <p:nvPicPr>
          <p:cNvPr id="69637" name="Picture 5"/>
          <p:cNvPicPr>
            <a:picLocks noChangeAspect="1" noChangeArrowheads="1"/>
          </p:cNvPicPr>
          <p:nvPr/>
        </p:nvPicPr>
        <p:blipFill>
          <a:blip r:embed="rId3" cstate="print"/>
          <a:srcRect l="3986"/>
          <a:stretch>
            <a:fillRect/>
          </a:stretch>
        </p:blipFill>
        <p:spPr bwMode="auto">
          <a:xfrm>
            <a:off x="322263" y="2492375"/>
            <a:ext cx="4321175" cy="3551238"/>
          </a:xfrm>
          <a:prstGeom prst="rect">
            <a:avLst/>
          </a:prstGeom>
          <a:noFill/>
          <a:ln w="9525">
            <a:noFill/>
            <a:miter lim="800000"/>
            <a:headEnd/>
            <a:tailEnd/>
          </a:ln>
          <a:effectLst/>
        </p:spPr>
      </p:pic>
      <p:sp>
        <p:nvSpPr>
          <p:cNvPr id="69639" name="Rectangle 7"/>
          <p:cNvSpPr>
            <a:spLocks noChangeArrowheads="1"/>
          </p:cNvSpPr>
          <p:nvPr/>
        </p:nvSpPr>
        <p:spPr bwMode="auto">
          <a:xfrm>
            <a:off x="1152525" y="1752600"/>
            <a:ext cx="7424738" cy="641350"/>
          </a:xfrm>
          <a:prstGeom prst="rect">
            <a:avLst/>
          </a:prstGeom>
          <a:noFill/>
          <a:ln w="9525" algn="ctr">
            <a:noFill/>
            <a:miter lim="800000"/>
            <a:headEnd/>
            <a:tailEnd/>
          </a:ln>
          <a:effectLst/>
        </p:spPr>
        <p:txBody>
          <a:bodyPr>
            <a:spAutoFit/>
          </a:bodyPr>
          <a:lstStyle/>
          <a:p>
            <a:pPr marL="266700" indent="-266700" algn="l">
              <a:buClr>
                <a:schemeClr val="tx1"/>
              </a:buClr>
              <a:buFont typeface="Wingdings" pitchFamily="2" charset="2"/>
              <a:buChar char="l"/>
            </a:pPr>
            <a:r>
              <a:rPr lang="en-US" altLang="zh-TW">
                <a:latin typeface="Times New Roman" pitchFamily="18" charset="0"/>
              </a:rPr>
              <a:t>Inputs are</a:t>
            </a:r>
            <a:r>
              <a:rPr lang="en-US" altLang="zh-TW" i="1">
                <a:latin typeface="Times New Roman" pitchFamily="18" charset="0"/>
              </a:rPr>
              <a:t> </a:t>
            </a:r>
            <a:r>
              <a:rPr lang="en-US" altLang="zh-TW">
                <a:latin typeface="Times New Roman" pitchFamily="18" charset="0"/>
              </a:rPr>
              <a:t>overlapped </a:t>
            </a:r>
            <a:r>
              <a:rPr lang="en-US" altLang="zh-TW">
                <a:latin typeface="Times New Roman" pitchFamily="18" charset="0"/>
                <a:sym typeface="Wingdings" pitchFamily="2" charset="2"/>
              </a:rPr>
              <a:t></a:t>
            </a:r>
            <a:r>
              <a:rPr lang="en-US" altLang="zh-TW">
                <a:latin typeface="Times New Roman" pitchFamily="18" charset="0"/>
              </a:rPr>
              <a:t> </a:t>
            </a:r>
            <a:r>
              <a:rPr lang="en-US" altLang="zh-TW" i="1">
                <a:latin typeface="Times New Roman" pitchFamily="18" charset="0"/>
              </a:rPr>
              <a:t>L</a:t>
            </a:r>
            <a:r>
              <a:rPr lang="en-US" altLang="zh-TW">
                <a:latin typeface="Times New Roman" pitchFamily="18" charset="0"/>
              </a:rPr>
              <a:t>-point </a:t>
            </a:r>
            <a:r>
              <a:rPr lang="en-US" altLang="zh-TW">
                <a:solidFill>
                  <a:schemeClr val="folHlink"/>
                </a:solidFill>
                <a:latin typeface="Times New Roman" pitchFamily="18" charset="0"/>
              </a:rPr>
              <a:t>DFT</a:t>
            </a:r>
            <a:r>
              <a:rPr lang="en-US" altLang="zh-TW">
                <a:latin typeface="Times New Roman" pitchFamily="18" charset="0"/>
              </a:rPr>
              <a:t> </a:t>
            </a:r>
            <a:r>
              <a:rPr lang="en-US" altLang="zh-TW">
                <a:latin typeface="Times New Roman" pitchFamily="18" charset="0"/>
                <a:sym typeface="Wingdings" pitchFamily="2" charset="2"/>
              </a:rPr>
              <a:t> </a:t>
            </a:r>
            <a:r>
              <a:rPr lang="en-US" altLang="zh-TW">
                <a:latin typeface="Times New Roman" pitchFamily="18" charset="0"/>
              </a:rPr>
              <a:t>discard the first </a:t>
            </a:r>
            <a:r>
              <a:rPr lang="en-US" altLang="zh-TW">
                <a:solidFill>
                  <a:schemeClr val="folHlink"/>
                </a:solidFill>
                <a:latin typeface="Times New Roman" pitchFamily="18" charset="0"/>
              </a:rPr>
              <a:t>overlapped</a:t>
            </a:r>
            <a:r>
              <a:rPr lang="en-US" altLang="zh-TW">
                <a:latin typeface="Times New Roman" pitchFamily="18" charset="0"/>
              </a:rPr>
              <a:t> (</a:t>
            </a:r>
            <a:r>
              <a:rPr lang="en-US" altLang="zh-TW" i="1">
                <a:solidFill>
                  <a:schemeClr val="folHlink"/>
                </a:solidFill>
                <a:latin typeface="Times New Roman" pitchFamily="18" charset="0"/>
              </a:rPr>
              <a:t>P</a:t>
            </a:r>
            <a:r>
              <a:rPr lang="en-US" altLang="zh-TW">
                <a:solidFill>
                  <a:schemeClr val="folHlink"/>
                </a:solidFill>
                <a:latin typeface="Times New Roman" pitchFamily="18" charset="0"/>
              </a:rPr>
              <a:t> – 1</a:t>
            </a:r>
            <a:r>
              <a:rPr lang="en-US" altLang="zh-TW">
                <a:latin typeface="Times New Roman" pitchFamily="18" charset="0"/>
              </a:rPr>
              <a:t>) points and </a:t>
            </a:r>
            <a:r>
              <a:rPr lang="en-US" altLang="zh-TW">
                <a:solidFill>
                  <a:schemeClr val="folHlink"/>
                </a:solidFill>
                <a:latin typeface="Times New Roman" pitchFamily="18" charset="0"/>
              </a:rPr>
              <a:t>save</a:t>
            </a:r>
            <a:r>
              <a:rPr lang="en-US" altLang="zh-TW">
                <a:latin typeface="Times New Roman" pitchFamily="18" charset="0"/>
              </a:rPr>
              <a:t> the rest of the filtered </a:t>
            </a:r>
            <a:r>
              <a:rPr lang="en-US" altLang="zh-TW">
                <a:solidFill>
                  <a:schemeClr val="hlink"/>
                </a:solidFill>
                <a:latin typeface="Times New Roman" pitchFamily="18" charset="0"/>
              </a:rPr>
              <a:t>outputs</a:t>
            </a:r>
            <a:r>
              <a:rPr lang="en-US" altLang="zh-TW">
                <a:latin typeface="Times New Roman" pitchFamily="18" charset="0"/>
              </a:rPr>
              <a:t>.</a:t>
            </a:r>
            <a:endParaRPr lang="zh-TW" altLang="en-US">
              <a:latin typeface="Times New Roman" pitchFamily="18" charset="0"/>
            </a:endParaRPr>
          </a:p>
        </p:txBody>
      </p:sp>
      <p:sp>
        <p:nvSpPr>
          <p:cNvPr id="69640" name="Oval 8"/>
          <p:cNvSpPr>
            <a:spLocks noChangeArrowheads="1"/>
          </p:cNvSpPr>
          <p:nvPr/>
        </p:nvSpPr>
        <p:spPr bwMode="auto">
          <a:xfrm>
            <a:off x="395288" y="2924175"/>
            <a:ext cx="504825" cy="288925"/>
          </a:xfrm>
          <a:prstGeom prst="ellipse">
            <a:avLst/>
          </a:prstGeom>
          <a:noFill/>
          <a:ln w="9525" algn="ctr">
            <a:solidFill>
              <a:schemeClr val="hlink"/>
            </a:solidFill>
            <a:round/>
            <a:headEnd/>
            <a:tailEnd/>
          </a:ln>
          <a:effectLst/>
        </p:spPr>
        <p:txBody>
          <a:bodyPr wrap="none" anchor="ctr"/>
          <a:lstStyle/>
          <a:p>
            <a:endParaRPr lang="zh-TW" altLang="en-US"/>
          </a:p>
        </p:txBody>
      </p:sp>
      <p:sp>
        <p:nvSpPr>
          <p:cNvPr id="69642" name="Line 10"/>
          <p:cNvSpPr>
            <a:spLocks noChangeShapeType="1"/>
          </p:cNvSpPr>
          <p:nvPr/>
        </p:nvSpPr>
        <p:spPr bwMode="auto">
          <a:xfrm flipV="1">
            <a:off x="755650" y="2565400"/>
            <a:ext cx="215900" cy="358775"/>
          </a:xfrm>
          <a:prstGeom prst="line">
            <a:avLst/>
          </a:prstGeom>
          <a:noFill/>
          <a:ln w="9525">
            <a:solidFill>
              <a:schemeClr val="hlink"/>
            </a:solidFill>
            <a:round/>
            <a:headEnd/>
            <a:tailEnd type="triangle" w="med" len="med"/>
          </a:ln>
          <a:effectLst/>
        </p:spPr>
        <p:txBody>
          <a:bodyPr wrap="none" anchor="ctr"/>
          <a:lstStyle/>
          <a:p>
            <a:endParaRPr lang="zh-TW" altLang="en-US"/>
          </a:p>
        </p:txBody>
      </p:sp>
      <p:sp>
        <p:nvSpPr>
          <p:cNvPr id="69643" name="Text Box 11"/>
          <p:cNvSpPr txBox="1">
            <a:spLocks noChangeArrowheads="1"/>
          </p:cNvSpPr>
          <p:nvPr/>
        </p:nvSpPr>
        <p:spPr bwMode="auto">
          <a:xfrm>
            <a:off x="827088" y="2314575"/>
            <a:ext cx="4679950" cy="304800"/>
          </a:xfrm>
          <a:prstGeom prst="rect">
            <a:avLst/>
          </a:prstGeom>
          <a:noFill/>
          <a:ln w="9525" algn="ctr">
            <a:noFill/>
            <a:miter lim="800000"/>
            <a:headEnd/>
            <a:tailEnd/>
          </a:ln>
          <a:effectLst/>
        </p:spPr>
        <p:txBody>
          <a:bodyPr>
            <a:spAutoFit/>
          </a:bodyPr>
          <a:lstStyle/>
          <a:p>
            <a:pPr algn="l">
              <a:spcBef>
                <a:spcPct val="50000"/>
              </a:spcBef>
            </a:pPr>
            <a:r>
              <a:rPr lang="en-US" altLang="zh-TW" sz="1400">
                <a:solidFill>
                  <a:schemeClr val="hlink"/>
                </a:solidFill>
                <a:latin typeface="Times New Roman" pitchFamily="18" charset="0"/>
              </a:rPr>
              <a:t>Delayed by (</a:t>
            </a:r>
            <a:r>
              <a:rPr lang="en-US" altLang="zh-TW" sz="1400" i="1">
                <a:solidFill>
                  <a:schemeClr val="hlink"/>
                </a:solidFill>
                <a:latin typeface="Times New Roman" pitchFamily="18" charset="0"/>
              </a:rPr>
              <a:t>P</a:t>
            </a:r>
            <a:r>
              <a:rPr lang="en-US" altLang="zh-TW" sz="1400">
                <a:solidFill>
                  <a:schemeClr val="hlink"/>
                </a:solidFill>
                <a:latin typeface="Times New Roman" pitchFamily="18" charset="0"/>
              </a:rPr>
              <a:t>-1) samples and padded with zeros</a:t>
            </a:r>
          </a:p>
        </p:txBody>
      </p:sp>
      <p:sp>
        <p:nvSpPr>
          <p:cNvPr id="69644" name="Oval 12"/>
          <p:cNvSpPr>
            <a:spLocks noChangeArrowheads="1"/>
          </p:cNvSpPr>
          <p:nvPr/>
        </p:nvSpPr>
        <p:spPr bwMode="auto">
          <a:xfrm>
            <a:off x="1241425" y="3924300"/>
            <a:ext cx="855663" cy="495300"/>
          </a:xfrm>
          <a:prstGeom prst="ellipse">
            <a:avLst/>
          </a:prstGeom>
          <a:noFill/>
          <a:ln w="9525" algn="ctr">
            <a:solidFill>
              <a:schemeClr val="hlink"/>
            </a:solidFill>
            <a:round/>
            <a:headEnd/>
            <a:tailEnd/>
          </a:ln>
          <a:effectLst/>
        </p:spPr>
        <p:txBody>
          <a:bodyPr wrap="none" anchor="ctr"/>
          <a:lstStyle/>
          <a:p>
            <a:endParaRPr lang="zh-TW" altLang="en-US"/>
          </a:p>
        </p:txBody>
      </p:sp>
      <p:sp>
        <p:nvSpPr>
          <p:cNvPr id="69645" name="Line 13"/>
          <p:cNvSpPr>
            <a:spLocks noChangeShapeType="1"/>
          </p:cNvSpPr>
          <p:nvPr/>
        </p:nvSpPr>
        <p:spPr bwMode="auto">
          <a:xfrm flipH="1">
            <a:off x="1016000" y="4373563"/>
            <a:ext cx="360363" cy="225425"/>
          </a:xfrm>
          <a:prstGeom prst="line">
            <a:avLst/>
          </a:prstGeom>
          <a:noFill/>
          <a:ln w="9525">
            <a:solidFill>
              <a:schemeClr val="hlink"/>
            </a:solidFill>
            <a:round/>
            <a:headEnd/>
            <a:tailEnd type="triangle" w="med" len="med"/>
          </a:ln>
          <a:effectLst/>
        </p:spPr>
        <p:txBody>
          <a:bodyPr wrap="none" anchor="ctr"/>
          <a:lstStyle/>
          <a:p>
            <a:endParaRPr lang="zh-TW" altLang="en-US"/>
          </a:p>
        </p:txBody>
      </p:sp>
      <p:sp>
        <p:nvSpPr>
          <p:cNvPr id="69646" name="Text Box 14"/>
          <p:cNvSpPr txBox="1">
            <a:spLocks noChangeArrowheads="1"/>
          </p:cNvSpPr>
          <p:nvPr/>
        </p:nvSpPr>
        <p:spPr bwMode="auto">
          <a:xfrm>
            <a:off x="296863" y="4576763"/>
            <a:ext cx="1169987" cy="517525"/>
          </a:xfrm>
          <a:prstGeom prst="rect">
            <a:avLst/>
          </a:prstGeom>
          <a:noFill/>
          <a:ln w="9525" algn="ctr">
            <a:noFill/>
            <a:miter lim="800000"/>
            <a:headEnd/>
            <a:tailEnd/>
          </a:ln>
          <a:effectLst/>
        </p:spPr>
        <p:txBody>
          <a:bodyPr>
            <a:spAutoFit/>
          </a:bodyPr>
          <a:lstStyle/>
          <a:p>
            <a:pPr algn="l">
              <a:spcBef>
                <a:spcPct val="50000"/>
              </a:spcBef>
            </a:pPr>
            <a:r>
              <a:rPr lang="en-US" altLang="zh-TW" sz="1400">
                <a:solidFill>
                  <a:schemeClr val="hlink"/>
                </a:solidFill>
                <a:latin typeface="Times New Roman" pitchFamily="18" charset="0"/>
              </a:rPr>
              <a:t>Overlapped by </a:t>
            </a:r>
            <a:r>
              <a:rPr lang="en-US" altLang="zh-TW" sz="1400" i="1">
                <a:solidFill>
                  <a:schemeClr val="hlink"/>
                </a:solidFill>
                <a:latin typeface="Times New Roman" pitchFamily="18" charset="0"/>
              </a:rPr>
              <a:t>P</a:t>
            </a:r>
            <a:r>
              <a:rPr lang="en-US" altLang="zh-TW" sz="1400">
                <a:solidFill>
                  <a:schemeClr val="hlink"/>
                </a:solidFill>
                <a:latin typeface="Times New Roman" pitchFamily="18" charset="0"/>
              </a:rPr>
              <a:t>-1 points</a:t>
            </a:r>
          </a:p>
        </p:txBody>
      </p:sp>
      <p:sp>
        <p:nvSpPr>
          <p:cNvPr id="69647" name="Rectangle 15"/>
          <p:cNvSpPr>
            <a:spLocks noChangeArrowheads="1"/>
          </p:cNvSpPr>
          <p:nvPr/>
        </p:nvSpPr>
        <p:spPr bwMode="auto">
          <a:xfrm>
            <a:off x="296863" y="5364163"/>
            <a:ext cx="2160587" cy="642937"/>
          </a:xfrm>
          <a:prstGeom prst="rect">
            <a:avLst/>
          </a:prstGeom>
          <a:noFill/>
          <a:ln w="9525" algn="ctr">
            <a:noFill/>
            <a:miter lim="800000"/>
            <a:headEnd/>
            <a:tailEnd/>
          </a:ln>
          <a:effectLst/>
        </p:spPr>
        <p:txBody>
          <a:bodyPr>
            <a:spAutoFit/>
          </a:bodyPr>
          <a:lstStyle/>
          <a:p>
            <a:pPr algn="l">
              <a:lnSpc>
                <a:spcPct val="90000"/>
              </a:lnSpc>
              <a:spcBef>
                <a:spcPct val="20000"/>
              </a:spcBef>
              <a:buClr>
                <a:schemeClr val="folHlink"/>
              </a:buClr>
              <a:buSzPct val="60000"/>
              <a:buFont typeface="Wingdings" pitchFamily="2" charset="2"/>
              <a:buChar char="n"/>
            </a:pPr>
            <a:r>
              <a:rPr lang="en-US" altLang="zh-TW">
                <a:solidFill>
                  <a:schemeClr val="folHlink"/>
                </a:solidFill>
                <a:latin typeface="Times New Roman" pitchFamily="18" charset="0"/>
                <a:sym typeface="Wingdings" pitchFamily="2" charset="2"/>
              </a:rPr>
              <a:t> Hop size = </a:t>
            </a:r>
            <a:r>
              <a:rPr lang="en-US" altLang="zh-TW" i="1">
                <a:solidFill>
                  <a:schemeClr val="folHlink"/>
                </a:solidFill>
                <a:latin typeface="Times New Roman" pitchFamily="18" charset="0"/>
                <a:sym typeface="Wingdings" pitchFamily="2" charset="2"/>
              </a:rPr>
              <a:t>L</a:t>
            </a:r>
            <a:r>
              <a:rPr lang="en-US" altLang="zh-TW">
                <a:solidFill>
                  <a:schemeClr val="folHlink"/>
                </a:solidFill>
                <a:latin typeface="Times New Roman" pitchFamily="18" charset="0"/>
                <a:sym typeface="Wingdings" pitchFamily="2" charset="2"/>
              </a:rPr>
              <a:t>-</a:t>
            </a:r>
            <a:r>
              <a:rPr lang="en-US" altLang="zh-TW" i="1">
                <a:solidFill>
                  <a:schemeClr val="folHlink"/>
                </a:solidFill>
                <a:latin typeface="Times New Roman" pitchFamily="18" charset="0"/>
                <a:sym typeface="Wingdings" pitchFamily="2" charset="2"/>
              </a:rPr>
              <a:t>P+</a:t>
            </a:r>
            <a:r>
              <a:rPr lang="en-US" altLang="zh-TW">
                <a:solidFill>
                  <a:schemeClr val="folHlink"/>
                </a:solidFill>
                <a:latin typeface="Times New Roman" pitchFamily="18" charset="0"/>
                <a:sym typeface="Wingdings" pitchFamily="2" charset="2"/>
              </a:rPr>
              <a:t>1</a:t>
            </a:r>
          </a:p>
          <a:p>
            <a:pPr algn="l">
              <a:lnSpc>
                <a:spcPct val="90000"/>
              </a:lnSpc>
              <a:spcBef>
                <a:spcPct val="20000"/>
              </a:spcBef>
              <a:buClr>
                <a:schemeClr val="folHlink"/>
              </a:buClr>
              <a:buSzPct val="60000"/>
              <a:buFont typeface="Wingdings" pitchFamily="2" charset="2"/>
              <a:buChar char="n"/>
            </a:pPr>
            <a:r>
              <a:rPr lang="en-US" altLang="zh-TW">
                <a:solidFill>
                  <a:schemeClr val="folHlink"/>
                </a:solidFill>
                <a:latin typeface="Times New Roman" pitchFamily="18" charset="0"/>
                <a:sym typeface="Wingdings" pitchFamily="2" charset="2"/>
              </a:rPr>
              <a:t> DFT size = </a:t>
            </a:r>
            <a:r>
              <a:rPr lang="en-US" altLang="zh-TW" i="1">
                <a:solidFill>
                  <a:schemeClr val="folHlink"/>
                </a:solidFill>
                <a:latin typeface="Times New Roman" pitchFamily="18" charset="0"/>
                <a:sym typeface="Wingdings" pitchFamily="2" charset="2"/>
              </a:rPr>
              <a:t>L</a:t>
            </a:r>
            <a:endParaRPr lang="en-US" altLang="zh-TW">
              <a:solidFill>
                <a:schemeClr val="folHlink"/>
              </a:solidFill>
              <a:latin typeface="Times New Roman" pitchFamily="18" charset="0"/>
              <a:sym typeface="Wingdings" pitchFamily="2" charset="2"/>
            </a:endParaRPr>
          </a:p>
        </p:txBody>
      </p:sp>
      <p:sp>
        <p:nvSpPr>
          <p:cNvPr id="12" name="投影片編號版面配置區 11"/>
          <p:cNvSpPr>
            <a:spLocks noGrp="1"/>
          </p:cNvSpPr>
          <p:nvPr>
            <p:ph type="sldNum" sz="quarter" idx="12"/>
          </p:nvPr>
        </p:nvSpPr>
        <p:spPr/>
        <p:txBody>
          <a:bodyPr/>
          <a:lstStyle/>
          <a:p>
            <a:fld id="{F0E44AF5-040C-4A77-9C07-FD1A8D25ABBD}" type="slidenum">
              <a:rPr lang="zh-TW" altLang="en-US" smtClean="0"/>
              <a:pPr/>
              <a:t>155</a:t>
            </a:fld>
            <a:endParaRPr lang="zh-TW" altLang="en-US"/>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ext Box 2"/>
          <p:cNvSpPr txBox="1">
            <a:spLocks noChangeArrowheads="1"/>
          </p:cNvSpPr>
          <p:nvPr/>
        </p:nvSpPr>
        <p:spPr bwMode="auto">
          <a:xfrm>
            <a:off x="1376363" y="2058988"/>
            <a:ext cx="6696075" cy="4114800"/>
          </a:xfrm>
          <a:prstGeom prst="rect">
            <a:avLst/>
          </a:prstGeom>
          <a:noFill/>
          <a:ln w="9525">
            <a:noFill/>
            <a:miter lim="800000"/>
            <a:headEnd/>
            <a:tailEnd/>
          </a:ln>
          <a:effectLst/>
        </p:spPr>
        <p:txBody>
          <a:bodyPr>
            <a:spAutoFit/>
          </a:bodyPr>
          <a:lstStyle/>
          <a:p>
            <a:pPr marL="261938" indent="-261938" algn="l">
              <a:spcBef>
                <a:spcPct val="50000"/>
              </a:spcBef>
              <a:buFont typeface="Wingdings" pitchFamily="2" charset="2"/>
              <a:buNone/>
            </a:pPr>
            <a:r>
              <a:rPr lang="en-US" altLang="zh-TW" sz="2400">
                <a:solidFill>
                  <a:schemeClr val="folHlink"/>
                </a:solidFill>
                <a:latin typeface="Arial" charset="0"/>
              </a:rPr>
              <a:t>Remarks:</a:t>
            </a:r>
          </a:p>
          <a:p>
            <a:pPr marL="261938" indent="-261938" algn="l">
              <a:spcBef>
                <a:spcPct val="50000"/>
              </a:spcBef>
              <a:buFont typeface="Wingdings" pitchFamily="2" charset="2"/>
              <a:buChar char="l"/>
            </a:pPr>
            <a:r>
              <a:rPr lang="en-US" altLang="zh-TW" sz="2000">
                <a:latin typeface="Times New Roman" pitchFamily="18" charset="0"/>
              </a:rPr>
              <a:t>The </a:t>
            </a:r>
            <a:r>
              <a:rPr lang="en-US" altLang="zh-TW" sz="2000">
                <a:solidFill>
                  <a:schemeClr val="hlink"/>
                </a:solidFill>
                <a:latin typeface="Times New Roman" pitchFamily="18" charset="0"/>
              </a:rPr>
              <a:t>overlap-add </a:t>
            </a:r>
            <a:r>
              <a:rPr lang="en-US" altLang="zh-TW" sz="2000">
                <a:latin typeface="Times New Roman" pitchFamily="18" charset="0"/>
              </a:rPr>
              <a:t>method is easy to follow, but it requires </a:t>
            </a:r>
            <a:r>
              <a:rPr lang="en-US" altLang="zh-TW" sz="2000">
                <a:solidFill>
                  <a:schemeClr val="folHlink"/>
                </a:solidFill>
                <a:latin typeface="Times New Roman" pitchFamily="18" charset="0"/>
              </a:rPr>
              <a:t>zero-padding</a:t>
            </a:r>
            <a:r>
              <a:rPr lang="en-US" altLang="zh-TW" sz="2000">
                <a:latin typeface="Times New Roman" pitchFamily="18" charset="0"/>
              </a:rPr>
              <a:t>.  This could result in </a:t>
            </a:r>
            <a:r>
              <a:rPr lang="en-US" altLang="zh-TW" sz="2000">
                <a:solidFill>
                  <a:schemeClr val="folHlink"/>
                </a:solidFill>
                <a:latin typeface="Times New Roman" pitchFamily="18" charset="0"/>
              </a:rPr>
              <a:t>long </a:t>
            </a:r>
            <a:r>
              <a:rPr lang="en-US" altLang="zh-TW" sz="2000">
                <a:latin typeface="Times New Roman" pitchFamily="18" charset="0"/>
              </a:rPr>
              <a:t>FFT blocks, which is undesirable in terms of </a:t>
            </a:r>
            <a:r>
              <a:rPr lang="en-US" altLang="zh-TW" sz="2000">
                <a:solidFill>
                  <a:schemeClr val="folHlink"/>
                </a:solidFill>
                <a:latin typeface="Times New Roman" pitchFamily="18" charset="0"/>
              </a:rPr>
              <a:t>memory</a:t>
            </a:r>
            <a:r>
              <a:rPr lang="en-US" altLang="zh-TW" sz="2000">
                <a:latin typeface="Times New Roman" pitchFamily="18" charset="0"/>
              </a:rPr>
              <a:t> storage and induced </a:t>
            </a:r>
            <a:r>
              <a:rPr lang="en-US" altLang="zh-TW" sz="2000">
                <a:solidFill>
                  <a:schemeClr val="folHlink"/>
                </a:solidFill>
                <a:latin typeface="Times New Roman" pitchFamily="18" charset="0"/>
              </a:rPr>
              <a:t>delay</a:t>
            </a:r>
            <a:r>
              <a:rPr lang="en-US" altLang="zh-TW" sz="2000">
                <a:latin typeface="Times New Roman" pitchFamily="18" charset="0"/>
              </a:rPr>
              <a:t>.  Also, the addition of overlapped portions gives rise to extra computations.</a:t>
            </a:r>
          </a:p>
          <a:p>
            <a:pPr marL="261938" indent="-261938" algn="l">
              <a:spcBef>
                <a:spcPct val="50000"/>
              </a:spcBef>
              <a:buFont typeface="Wingdings" pitchFamily="2" charset="2"/>
              <a:buChar char="l"/>
            </a:pPr>
            <a:r>
              <a:rPr lang="en-US" altLang="zh-TW" sz="2000">
                <a:latin typeface="Times New Roman" pitchFamily="18" charset="0"/>
              </a:rPr>
              <a:t>The </a:t>
            </a:r>
            <a:r>
              <a:rPr lang="en-US" altLang="zh-TW" sz="2000">
                <a:solidFill>
                  <a:schemeClr val="hlink"/>
                </a:solidFill>
                <a:latin typeface="Times New Roman" pitchFamily="18" charset="0"/>
              </a:rPr>
              <a:t>overlap-save</a:t>
            </a:r>
            <a:r>
              <a:rPr lang="en-US" altLang="zh-TW" sz="2000">
                <a:latin typeface="Times New Roman" pitchFamily="18" charset="0"/>
              </a:rPr>
              <a:t> method requires </a:t>
            </a:r>
            <a:r>
              <a:rPr lang="en-US" altLang="zh-TW" sz="2000">
                <a:solidFill>
                  <a:schemeClr val="folHlink"/>
                </a:solidFill>
                <a:latin typeface="Times New Roman" pitchFamily="18" charset="0"/>
              </a:rPr>
              <a:t>no additions</a:t>
            </a:r>
            <a:r>
              <a:rPr lang="en-US" altLang="zh-TW" sz="2000">
                <a:latin typeface="Times New Roman" pitchFamily="18" charset="0"/>
              </a:rPr>
              <a:t> and </a:t>
            </a:r>
            <a:r>
              <a:rPr lang="en-US" altLang="zh-TW" sz="2000">
                <a:solidFill>
                  <a:schemeClr val="folHlink"/>
                </a:solidFill>
                <a:latin typeface="Times New Roman" pitchFamily="18" charset="0"/>
              </a:rPr>
              <a:t>shorter</a:t>
            </a:r>
            <a:r>
              <a:rPr lang="en-US" altLang="zh-TW" sz="2000">
                <a:latin typeface="Times New Roman" pitchFamily="18" charset="0"/>
              </a:rPr>
              <a:t> block length, at the cost of data truncation.  The method is thus more popular in that it is efficient and induces less delay.  However, the price to pay is that it takes more </a:t>
            </a:r>
            <a:r>
              <a:rPr lang="en-US" altLang="zh-TW" sz="2000">
                <a:solidFill>
                  <a:schemeClr val="folHlink"/>
                </a:solidFill>
                <a:latin typeface="Times New Roman" pitchFamily="18" charset="0"/>
              </a:rPr>
              <a:t>loops</a:t>
            </a:r>
            <a:r>
              <a:rPr lang="en-US" altLang="zh-TW" sz="2000">
                <a:latin typeface="Times New Roman" pitchFamily="18" charset="0"/>
              </a:rPr>
              <a:t> to process the entire signal because of its shorter block length and smaller hop size.</a:t>
            </a:r>
          </a:p>
        </p:txBody>
      </p:sp>
      <p:sp>
        <p:nvSpPr>
          <p:cNvPr id="3" name="投影片編號版面配置區 2"/>
          <p:cNvSpPr>
            <a:spLocks noGrp="1"/>
          </p:cNvSpPr>
          <p:nvPr>
            <p:ph type="sldNum" sz="quarter" idx="12"/>
          </p:nvPr>
        </p:nvSpPr>
        <p:spPr/>
        <p:txBody>
          <a:bodyPr/>
          <a:lstStyle/>
          <a:p>
            <a:fld id="{F0E44AF5-040C-4A77-9C07-FD1A8D25ABBD}" type="slidenum">
              <a:rPr lang="zh-TW" altLang="en-US" smtClean="0"/>
              <a:pPr/>
              <a:t>156</a:t>
            </a:fld>
            <a:endParaRPr lang="zh-TW" altLang="en-US"/>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ext Box 2"/>
          <p:cNvSpPr txBox="1">
            <a:spLocks noChangeArrowheads="1"/>
          </p:cNvSpPr>
          <p:nvPr/>
        </p:nvSpPr>
        <p:spPr bwMode="auto">
          <a:xfrm>
            <a:off x="1143000" y="667544"/>
            <a:ext cx="7659688" cy="457200"/>
          </a:xfrm>
          <a:prstGeom prst="rect">
            <a:avLst/>
          </a:prstGeom>
          <a:noFill/>
          <a:ln w="9525">
            <a:noFill/>
            <a:miter lim="800000"/>
            <a:headEnd/>
            <a:tailEnd/>
          </a:ln>
          <a:effectLst/>
        </p:spPr>
        <p:txBody>
          <a:bodyPr>
            <a:spAutoFit/>
          </a:bodyPr>
          <a:lstStyle/>
          <a:p>
            <a:pPr algn="l">
              <a:spcBef>
                <a:spcPct val="50000"/>
              </a:spcBef>
            </a:pPr>
            <a:r>
              <a:rPr lang="en-US" altLang="zh-TW" sz="2400" dirty="0" smtClean="0">
                <a:solidFill>
                  <a:schemeClr val="folHlink"/>
                </a:solidFill>
              </a:rPr>
              <a:t>Short-Time </a:t>
            </a:r>
            <a:r>
              <a:rPr lang="en-US" altLang="zh-TW" sz="2400" dirty="0">
                <a:solidFill>
                  <a:schemeClr val="folHlink"/>
                </a:solidFill>
              </a:rPr>
              <a:t>Fourier Transform (STFT)</a:t>
            </a:r>
          </a:p>
        </p:txBody>
      </p:sp>
      <p:sp>
        <p:nvSpPr>
          <p:cNvPr id="122883" name="Text Box 3"/>
          <p:cNvSpPr txBox="1">
            <a:spLocks noChangeArrowheads="1"/>
          </p:cNvSpPr>
          <p:nvPr/>
        </p:nvSpPr>
        <p:spPr bwMode="auto">
          <a:xfrm>
            <a:off x="1106488" y="1484784"/>
            <a:ext cx="7497960" cy="954107"/>
          </a:xfrm>
          <a:prstGeom prst="rect">
            <a:avLst/>
          </a:prstGeom>
          <a:noFill/>
          <a:ln w="9525" algn="ctr">
            <a:noFill/>
            <a:miter lim="800000"/>
            <a:headEnd/>
            <a:tailEnd/>
          </a:ln>
          <a:effectLst/>
        </p:spPr>
        <p:txBody>
          <a:bodyPr wrap="square">
            <a:spAutoFit/>
          </a:bodyPr>
          <a:lstStyle/>
          <a:p>
            <a:pPr marL="266700" indent="-266700" algn="l">
              <a:spcBef>
                <a:spcPct val="50000"/>
              </a:spcBef>
              <a:buFont typeface="Wingdings" pitchFamily="2" charset="2"/>
              <a:buChar char="à"/>
            </a:pPr>
            <a:r>
              <a:rPr lang="en-US" altLang="zh-TW" sz="1600" dirty="0">
                <a:latin typeface="Times New Roman" pitchFamily="18" charset="0"/>
                <a:sym typeface="Wingdings" pitchFamily="2" charset="2"/>
              </a:rPr>
              <a:t> For </a:t>
            </a:r>
            <a:r>
              <a:rPr lang="en-US" altLang="zh-TW" sz="1600" dirty="0" smtClean="0">
                <a:solidFill>
                  <a:srgbClr val="00B0F0"/>
                </a:solidFill>
                <a:latin typeface="Times New Roman" pitchFamily="18" charset="0"/>
                <a:sym typeface="Wingdings" pitchFamily="2" charset="2"/>
              </a:rPr>
              <a:t>long</a:t>
            </a:r>
            <a:r>
              <a:rPr lang="en-US" altLang="zh-TW" sz="1600" dirty="0" smtClean="0">
                <a:latin typeface="Times New Roman" pitchFamily="18" charset="0"/>
                <a:sym typeface="Wingdings" pitchFamily="2" charset="2"/>
              </a:rPr>
              <a:t> &amp; </a:t>
            </a:r>
            <a:r>
              <a:rPr lang="en-US" altLang="zh-TW" sz="1600" dirty="0" smtClean="0">
                <a:solidFill>
                  <a:srgbClr val="00B0F0"/>
                </a:solidFill>
                <a:latin typeface="Times New Roman" pitchFamily="18" charset="0"/>
                <a:sym typeface="Wingdings" pitchFamily="2" charset="2"/>
              </a:rPr>
              <a:t>non-stationary </a:t>
            </a:r>
            <a:r>
              <a:rPr lang="en-US" altLang="zh-TW" sz="1600" dirty="0">
                <a:latin typeface="Times New Roman" pitchFamily="18" charset="0"/>
                <a:sym typeface="Wingdings" pitchFamily="2" charset="2"/>
              </a:rPr>
              <a:t>signals such as speech, audio, radar, rotating machines, etc.</a:t>
            </a:r>
          </a:p>
          <a:p>
            <a:pPr marL="266700" indent="-266700" algn="l">
              <a:spcBef>
                <a:spcPct val="50000"/>
              </a:spcBef>
              <a:buFont typeface="Wingdings" pitchFamily="2" charset="2"/>
              <a:buChar char="à"/>
            </a:pPr>
            <a:r>
              <a:rPr lang="en-US" altLang="zh-TW" sz="1600" dirty="0">
                <a:latin typeface="Times New Roman" pitchFamily="18" charset="0"/>
              </a:rPr>
              <a:t> Instead of straightforward segmentation, a finite </a:t>
            </a:r>
            <a:r>
              <a:rPr lang="en-US" altLang="zh-TW" sz="1600" dirty="0">
                <a:solidFill>
                  <a:srgbClr val="00B0F0"/>
                </a:solidFill>
                <a:latin typeface="Times New Roman" pitchFamily="18" charset="0"/>
              </a:rPr>
              <a:t>window</a:t>
            </a:r>
            <a:r>
              <a:rPr lang="en-US" altLang="zh-TW" sz="1600" dirty="0">
                <a:latin typeface="Times New Roman" pitchFamily="18" charset="0"/>
              </a:rPr>
              <a:t> is employed to process the input time data prior to FFT</a:t>
            </a:r>
            <a:r>
              <a:rPr lang="en-US" altLang="zh-TW" sz="1600" dirty="0" smtClean="0">
                <a:latin typeface="Times New Roman" pitchFamily="18" charset="0"/>
              </a:rPr>
              <a:t>. </a:t>
            </a:r>
            <a:r>
              <a:rPr lang="en-US" altLang="zh-TW" sz="1600" dirty="0" smtClean="0">
                <a:latin typeface="Times New Roman" pitchFamily="18" charset="0"/>
                <a:sym typeface="Wingdings" pitchFamily="2" charset="2"/>
              </a:rPr>
              <a:t> Time-Frequency analysis (</a:t>
            </a:r>
            <a:r>
              <a:rPr lang="en-US" altLang="zh-TW" sz="1600" dirty="0" err="1" smtClean="0">
                <a:latin typeface="Times New Roman" pitchFamily="18" charset="0"/>
                <a:sym typeface="Wingdings" pitchFamily="2" charset="2"/>
              </a:rPr>
              <a:t>Matlab</a:t>
            </a:r>
            <a:r>
              <a:rPr lang="en-US" altLang="zh-TW" sz="1600" dirty="0" smtClean="0">
                <a:latin typeface="Times New Roman" pitchFamily="18" charset="0"/>
                <a:sym typeface="Wingdings" pitchFamily="2" charset="2"/>
              </a:rPr>
              <a:t>: spectrogram)</a:t>
            </a:r>
            <a:endParaRPr lang="en-US" altLang="zh-TW" sz="1600" dirty="0">
              <a:latin typeface="Times New Roman" pitchFamily="18" charset="0"/>
            </a:endParaRPr>
          </a:p>
        </p:txBody>
      </p:sp>
      <p:graphicFrame>
        <p:nvGraphicFramePr>
          <p:cNvPr id="122884" name="Object 4"/>
          <p:cNvGraphicFramePr>
            <a:graphicFrameLocks noChangeAspect="1"/>
          </p:cNvGraphicFramePr>
          <p:nvPr/>
        </p:nvGraphicFramePr>
        <p:xfrm>
          <a:off x="1043608" y="2564904"/>
          <a:ext cx="7367588" cy="1219200"/>
        </p:xfrm>
        <a:graphic>
          <a:graphicData uri="http://schemas.openxmlformats.org/presentationml/2006/ole">
            <p:oleObj spid="_x0000_s398338" name="Equation" r:id="rId3" imgW="5295600" imgH="876240" progId="Equation.DSMT4">
              <p:embed/>
            </p:oleObj>
          </a:graphicData>
        </a:graphic>
      </p:graphicFrame>
      <p:pic>
        <p:nvPicPr>
          <p:cNvPr id="122885" name="Picture 5"/>
          <p:cNvPicPr>
            <a:picLocks noChangeAspect="1" noChangeArrowheads="1"/>
          </p:cNvPicPr>
          <p:nvPr/>
        </p:nvPicPr>
        <p:blipFill>
          <a:blip r:embed="rId4" cstate="print"/>
          <a:srcRect/>
          <a:stretch>
            <a:fillRect/>
          </a:stretch>
        </p:blipFill>
        <p:spPr bwMode="auto">
          <a:xfrm>
            <a:off x="971550" y="4014788"/>
            <a:ext cx="4500563" cy="2730500"/>
          </a:xfrm>
          <a:prstGeom prst="rect">
            <a:avLst/>
          </a:prstGeom>
          <a:noFill/>
          <a:ln w="9525" algn="ctr">
            <a:noFill/>
            <a:miter lim="800000"/>
            <a:headEnd/>
            <a:tailEnd/>
          </a:ln>
          <a:effectLst/>
        </p:spPr>
      </p:pic>
      <p:pic>
        <p:nvPicPr>
          <p:cNvPr id="122886" name="Picture 6"/>
          <p:cNvPicPr>
            <a:picLocks noChangeAspect="1" noChangeArrowheads="1"/>
          </p:cNvPicPr>
          <p:nvPr/>
        </p:nvPicPr>
        <p:blipFill>
          <a:blip r:embed="rId5" cstate="print"/>
          <a:srcRect/>
          <a:stretch>
            <a:fillRect/>
          </a:stretch>
        </p:blipFill>
        <p:spPr bwMode="auto">
          <a:xfrm>
            <a:off x="5427663" y="4167188"/>
            <a:ext cx="3465512" cy="2501900"/>
          </a:xfrm>
          <a:prstGeom prst="rect">
            <a:avLst/>
          </a:prstGeom>
          <a:noFill/>
          <a:ln w="9525" algn="ctr">
            <a:noFill/>
            <a:miter lim="800000"/>
            <a:headEnd/>
            <a:tailEnd/>
          </a:ln>
          <a:effectLst/>
        </p:spPr>
      </p:pic>
      <p:graphicFrame>
        <p:nvGraphicFramePr>
          <p:cNvPr id="122887" name="Object 7"/>
          <p:cNvGraphicFramePr>
            <a:graphicFrameLocks noChangeAspect="1"/>
          </p:cNvGraphicFramePr>
          <p:nvPr/>
        </p:nvGraphicFramePr>
        <p:xfrm>
          <a:off x="5616451" y="3317875"/>
          <a:ext cx="3348037" cy="1146175"/>
        </p:xfrm>
        <a:graphic>
          <a:graphicData uri="http://schemas.openxmlformats.org/presentationml/2006/ole">
            <p:oleObj spid="_x0000_s398339" name="Equation" r:id="rId6" imgW="2514600" imgH="863280" progId="Equation.DSMT4">
              <p:embed/>
            </p:oleObj>
          </a:graphicData>
        </a:graphic>
      </p:graphicFrame>
      <p:sp>
        <p:nvSpPr>
          <p:cNvPr id="8" name="投影片編號版面配置區 7"/>
          <p:cNvSpPr>
            <a:spLocks noGrp="1"/>
          </p:cNvSpPr>
          <p:nvPr>
            <p:ph type="sldNum" sz="quarter" idx="12"/>
          </p:nvPr>
        </p:nvSpPr>
        <p:spPr/>
        <p:txBody>
          <a:bodyPr/>
          <a:lstStyle/>
          <a:p>
            <a:pPr>
              <a:defRPr/>
            </a:pPr>
            <a:fld id="{36C08347-CAFB-4591-BE4B-FFBCEA6CB852}" type="slidenum">
              <a:rPr lang="zh-TW" altLang="en-US" smtClean="0"/>
              <a:pPr>
                <a:defRPr/>
              </a:pPr>
              <a:t>157</a:t>
            </a:fld>
            <a:endParaRPr lang="en-US" altLang="zh-TW"/>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ext Box 2"/>
          <p:cNvSpPr txBox="1">
            <a:spLocks noChangeArrowheads="1"/>
          </p:cNvSpPr>
          <p:nvPr/>
        </p:nvSpPr>
        <p:spPr bwMode="auto">
          <a:xfrm>
            <a:off x="1187450" y="1124744"/>
            <a:ext cx="7056438" cy="457200"/>
          </a:xfrm>
          <a:prstGeom prst="rect">
            <a:avLst/>
          </a:prstGeom>
          <a:noFill/>
          <a:ln w="9525">
            <a:noFill/>
            <a:miter lim="800000"/>
            <a:headEnd/>
            <a:tailEnd/>
          </a:ln>
          <a:effectLst/>
        </p:spPr>
        <p:txBody>
          <a:bodyPr>
            <a:spAutoFit/>
          </a:bodyPr>
          <a:lstStyle/>
          <a:p>
            <a:pPr algn="l">
              <a:spcBef>
                <a:spcPct val="50000"/>
              </a:spcBef>
            </a:pPr>
            <a:r>
              <a:rPr lang="en-US" altLang="zh-TW" sz="2400" dirty="0" smtClean="0">
                <a:solidFill>
                  <a:schemeClr val="folHlink"/>
                </a:solidFill>
              </a:rPr>
              <a:t>Short-Time </a:t>
            </a:r>
            <a:r>
              <a:rPr lang="en-US" altLang="zh-TW" sz="2400" dirty="0">
                <a:solidFill>
                  <a:schemeClr val="folHlink"/>
                </a:solidFill>
              </a:rPr>
              <a:t>Fourier </a:t>
            </a:r>
            <a:r>
              <a:rPr lang="en-US" altLang="zh-TW" sz="2400" dirty="0" smtClean="0">
                <a:solidFill>
                  <a:schemeClr val="folHlink"/>
                </a:solidFill>
              </a:rPr>
              <a:t>Transform (STFT)</a:t>
            </a:r>
            <a:endParaRPr lang="en-US" altLang="zh-TW" sz="2400" dirty="0">
              <a:solidFill>
                <a:schemeClr val="folHlink"/>
              </a:solidFill>
            </a:endParaRPr>
          </a:p>
        </p:txBody>
      </p:sp>
      <p:graphicFrame>
        <p:nvGraphicFramePr>
          <p:cNvPr id="123908" name="Object 4"/>
          <p:cNvGraphicFramePr>
            <a:graphicFrameLocks noChangeAspect="1"/>
          </p:cNvGraphicFramePr>
          <p:nvPr/>
        </p:nvGraphicFramePr>
        <p:xfrm>
          <a:off x="1308100" y="1854200"/>
          <a:ext cx="5468938" cy="1362075"/>
        </p:xfrm>
        <a:graphic>
          <a:graphicData uri="http://schemas.openxmlformats.org/presentationml/2006/ole">
            <p:oleObj spid="_x0000_s399362" name="Equation" r:id="rId3" imgW="3619440" imgH="901440" progId="Equation.DSMT4">
              <p:embed/>
            </p:oleObj>
          </a:graphicData>
        </a:graphic>
      </p:graphicFrame>
      <p:sp>
        <p:nvSpPr>
          <p:cNvPr id="123911" name="Text Box 7"/>
          <p:cNvSpPr txBox="1">
            <a:spLocks noChangeArrowheads="1"/>
          </p:cNvSpPr>
          <p:nvPr/>
        </p:nvSpPr>
        <p:spPr bwMode="auto">
          <a:xfrm>
            <a:off x="1196975" y="3136900"/>
            <a:ext cx="6975475" cy="336550"/>
          </a:xfrm>
          <a:prstGeom prst="rect">
            <a:avLst/>
          </a:prstGeom>
          <a:noFill/>
          <a:ln w="9525" algn="ctr">
            <a:noFill/>
            <a:miter lim="800000"/>
            <a:headEnd/>
            <a:tailEnd/>
          </a:ln>
          <a:effectLst/>
        </p:spPr>
        <p:txBody>
          <a:bodyPr>
            <a:spAutoFit/>
          </a:bodyPr>
          <a:lstStyle/>
          <a:p>
            <a:pPr algn="l">
              <a:spcBef>
                <a:spcPct val="50000"/>
              </a:spcBef>
            </a:pPr>
            <a:r>
              <a:rPr lang="en-US" altLang="zh-TW" sz="1600">
                <a:latin typeface="Times New Roman" pitchFamily="18" charset="0"/>
                <a:sym typeface="Wingdings" pitchFamily="2" charset="2"/>
              </a:rPr>
              <a:t> a </a:t>
            </a:r>
            <a:r>
              <a:rPr lang="en-US" altLang="zh-TW" sz="1600">
                <a:solidFill>
                  <a:schemeClr val="hlink"/>
                </a:solidFill>
                <a:latin typeface="Times New Roman" pitchFamily="18" charset="0"/>
                <a:sym typeface="Wingdings" pitchFamily="2" charset="2"/>
              </a:rPr>
              <a:t>noncausal</a:t>
            </a:r>
            <a:r>
              <a:rPr lang="en-US" altLang="zh-TW" sz="1600">
                <a:latin typeface="Times New Roman" pitchFamily="18" charset="0"/>
                <a:sym typeface="Wingdings" pitchFamily="2" charset="2"/>
              </a:rPr>
              <a:t> filter whose impulse response is nonzero for negative time </a:t>
            </a:r>
            <a:r>
              <a:rPr lang="en-US" altLang="zh-TW" sz="1600" i="1">
                <a:latin typeface="Times New Roman" pitchFamily="18" charset="0"/>
                <a:sym typeface="Wingdings" pitchFamily="2" charset="2"/>
              </a:rPr>
              <a:t>n</a:t>
            </a:r>
            <a:r>
              <a:rPr lang="en-US" altLang="zh-TW" sz="1600">
                <a:latin typeface="Times New Roman" pitchFamily="18" charset="0"/>
                <a:sym typeface="Wingdings" pitchFamily="2" charset="2"/>
              </a:rPr>
              <a:t>.</a:t>
            </a:r>
            <a:endParaRPr lang="en-US" altLang="zh-TW" sz="1600">
              <a:latin typeface="Times New Roman" pitchFamily="18" charset="0"/>
            </a:endParaRPr>
          </a:p>
        </p:txBody>
      </p:sp>
      <p:graphicFrame>
        <p:nvGraphicFramePr>
          <p:cNvPr id="123912" name="Object 8"/>
          <p:cNvGraphicFramePr>
            <a:graphicFrameLocks noChangeAspect="1"/>
          </p:cNvGraphicFramePr>
          <p:nvPr/>
        </p:nvGraphicFramePr>
        <p:xfrm>
          <a:off x="1206500" y="5408613"/>
          <a:ext cx="7461250" cy="1322387"/>
        </p:xfrm>
        <a:graphic>
          <a:graphicData uri="http://schemas.openxmlformats.org/presentationml/2006/ole">
            <p:oleObj spid="_x0000_s399363" name="Equation" r:id="rId4" imgW="4940280" imgH="876240" progId="Equation.DSMT4">
              <p:embed/>
            </p:oleObj>
          </a:graphicData>
        </a:graphic>
      </p:graphicFrame>
      <p:pic>
        <p:nvPicPr>
          <p:cNvPr id="123913" name="Picture 9"/>
          <p:cNvPicPr>
            <a:picLocks noChangeAspect="1" noChangeArrowheads="1"/>
          </p:cNvPicPr>
          <p:nvPr/>
        </p:nvPicPr>
        <p:blipFill>
          <a:blip r:embed="rId5" cstate="print"/>
          <a:srcRect/>
          <a:stretch>
            <a:fillRect/>
          </a:stretch>
        </p:blipFill>
        <p:spPr bwMode="auto">
          <a:xfrm>
            <a:off x="2681288" y="3440113"/>
            <a:ext cx="2546350" cy="2058987"/>
          </a:xfrm>
          <a:prstGeom prst="rect">
            <a:avLst/>
          </a:prstGeom>
          <a:noFill/>
          <a:ln w="9525" algn="ctr">
            <a:noFill/>
            <a:miter lim="800000"/>
            <a:headEnd/>
            <a:tailEnd/>
          </a:ln>
          <a:effectLst/>
        </p:spPr>
      </p:pic>
      <p:sp>
        <p:nvSpPr>
          <p:cNvPr id="7" name="投影片編號版面配置區 6"/>
          <p:cNvSpPr>
            <a:spLocks noGrp="1"/>
          </p:cNvSpPr>
          <p:nvPr>
            <p:ph type="sldNum" sz="quarter" idx="12"/>
          </p:nvPr>
        </p:nvSpPr>
        <p:spPr/>
        <p:txBody>
          <a:bodyPr/>
          <a:lstStyle/>
          <a:p>
            <a:pPr>
              <a:defRPr/>
            </a:pPr>
            <a:fld id="{36C08347-CAFB-4591-BE4B-FFBCEA6CB852}" type="slidenum">
              <a:rPr lang="zh-TW" altLang="en-US" smtClean="0"/>
              <a:pPr>
                <a:defRPr/>
              </a:pPr>
              <a:t>158</a:t>
            </a:fld>
            <a:endParaRPr lang="en-US" altLang="zh-TW"/>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5" name="Picture 7"/>
          <p:cNvPicPr>
            <a:picLocks noChangeAspect="1" noChangeArrowheads="1"/>
          </p:cNvPicPr>
          <p:nvPr/>
        </p:nvPicPr>
        <p:blipFill>
          <a:blip r:embed="rId3" cstate="print"/>
          <a:srcRect/>
          <a:stretch>
            <a:fillRect/>
          </a:stretch>
        </p:blipFill>
        <p:spPr bwMode="auto">
          <a:xfrm>
            <a:off x="1962150" y="3924300"/>
            <a:ext cx="5429250" cy="2790825"/>
          </a:xfrm>
          <a:prstGeom prst="rect">
            <a:avLst/>
          </a:prstGeom>
          <a:noFill/>
          <a:ln w="9525" algn="ctr">
            <a:noFill/>
            <a:miter lim="800000"/>
            <a:headEnd/>
            <a:tailEnd/>
          </a:ln>
          <a:effectLst/>
        </p:spPr>
      </p:pic>
      <p:sp>
        <p:nvSpPr>
          <p:cNvPr id="124930" name="Text Box 2"/>
          <p:cNvSpPr txBox="1">
            <a:spLocks noChangeArrowheads="1"/>
          </p:cNvSpPr>
          <p:nvPr/>
        </p:nvSpPr>
        <p:spPr bwMode="auto">
          <a:xfrm>
            <a:off x="1187450" y="811560"/>
            <a:ext cx="7056438" cy="584775"/>
          </a:xfrm>
          <a:prstGeom prst="rect">
            <a:avLst/>
          </a:prstGeom>
          <a:noFill/>
          <a:ln w="9525">
            <a:noFill/>
            <a:miter lim="800000"/>
            <a:headEnd/>
            <a:tailEnd/>
          </a:ln>
          <a:effectLst/>
        </p:spPr>
        <p:txBody>
          <a:bodyPr>
            <a:spAutoFit/>
          </a:bodyPr>
          <a:lstStyle/>
          <a:p>
            <a:pPr algn="l">
              <a:spcBef>
                <a:spcPct val="50000"/>
              </a:spcBef>
            </a:pPr>
            <a:r>
              <a:rPr lang="en-US" altLang="zh-TW" sz="3200" dirty="0">
                <a:solidFill>
                  <a:schemeClr val="folHlink"/>
                </a:solidFill>
              </a:rPr>
              <a:t>The effect of the window</a:t>
            </a:r>
          </a:p>
        </p:txBody>
      </p:sp>
      <p:sp>
        <p:nvSpPr>
          <p:cNvPr id="124932" name="Text Box 4"/>
          <p:cNvSpPr txBox="1">
            <a:spLocks noChangeArrowheads="1"/>
          </p:cNvSpPr>
          <p:nvPr/>
        </p:nvSpPr>
        <p:spPr bwMode="auto">
          <a:xfrm>
            <a:off x="1196975" y="1787525"/>
            <a:ext cx="7380288" cy="1192213"/>
          </a:xfrm>
          <a:prstGeom prst="rect">
            <a:avLst/>
          </a:prstGeom>
          <a:noFill/>
          <a:ln w="9525" algn="ctr">
            <a:noFill/>
            <a:miter lim="800000"/>
            <a:headEnd/>
            <a:tailEnd/>
          </a:ln>
          <a:effectLst/>
        </p:spPr>
        <p:txBody>
          <a:bodyPr>
            <a:spAutoFit/>
          </a:bodyPr>
          <a:lstStyle/>
          <a:p>
            <a:pPr algn="just">
              <a:spcBef>
                <a:spcPct val="50000"/>
              </a:spcBef>
              <a:buFont typeface="Wingdings" pitchFamily="2" charset="2"/>
              <a:buChar char="l"/>
            </a:pPr>
            <a:r>
              <a:rPr lang="en-US" altLang="zh-TW" sz="1600" dirty="0">
                <a:latin typeface="Times New Roman" pitchFamily="18" charset="0"/>
                <a:sym typeface="Wingdings" pitchFamily="2" charset="2"/>
              </a:rPr>
              <a:t> The choice of </a:t>
            </a:r>
            <a:r>
              <a:rPr lang="en-US" altLang="zh-TW" sz="1600" dirty="0">
                <a:solidFill>
                  <a:srgbClr val="00B0F0"/>
                </a:solidFill>
                <a:latin typeface="Times New Roman" pitchFamily="18" charset="0"/>
                <a:sym typeface="Wingdings" pitchFamily="2" charset="2"/>
              </a:rPr>
              <a:t>window length </a:t>
            </a:r>
            <a:r>
              <a:rPr lang="en-US" altLang="zh-TW" sz="1600" dirty="0">
                <a:latin typeface="Times New Roman" pitchFamily="18" charset="0"/>
                <a:sym typeface="Wingdings" pitchFamily="2" charset="2"/>
              </a:rPr>
              <a:t>becomes the tradeoff between </a:t>
            </a:r>
            <a:r>
              <a:rPr lang="en-US" altLang="zh-TW" sz="1600" dirty="0">
                <a:solidFill>
                  <a:srgbClr val="00B0F0"/>
                </a:solidFill>
                <a:latin typeface="Times New Roman" pitchFamily="18" charset="0"/>
                <a:sym typeface="Wingdings" pitchFamily="2" charset="2"/>
              </a:rPr>
              <a:t>frequency resolution </a:t>
            </a:r>
            <a:r>
              <a:rPr lang="en-US" altLang="zh-TW" sz="1600" dirty="0">
                <a:latin typeface="Times New Roman" pitchFamily="18" charset="0"/>
                <a:sym typeface="Wingdings" pitchFamily="2" charset="2"/>
              </a:rPr>
              <a:t>and </a:t>
            </a:r>
            <a:r>
              <a:rPr lang="en-US" altLang="zh-TW" sz="1600" dirty="0">
                <a:solidFill>
                  <a:schemeClr val="folHlink"/>
                </a:solidFill>
                <a:latin typeface="Times New Roman" pitchFamily="18" charset="0"/>
                <a:sym typeface="Wingdings" pitchFamily="2" charset="2"/>
              </a:rPr>
              <a:t>time resolution</a:t>
            </a:r>
            <a:r>
              <a:rPr lang="en-US" altLang="zh-TW" sz="1600" dirty="0">
                <a:latin typeface="Times New Roman" pitchFamily="18" charset="0"/>
                <a:sym typeface="Wingdings" pitchFamily="2" charset="2"/>
              </a:rPr>
              <a:t>.  </a:t>
            </a:r>
            <a:r>
              <a:rPr lang="en-US" altLang="zh-TW" sz="1600" dirty="0">
                <a:solidFill>
                  <a:srgbClr val="00B0F0"/>
                </a:solidFill>
                <a:latin typeface="Times New Roman" pitchFamily="18" charset="0"/>
                <a:sym typeface="Wingdings" pitchFamily="2" charset="2"/>
              </a:rPr>
              <a:t>uncertainty principle</a:t>
            </a:r>
            <a:r>
              <a:rPr lang="en-US" altLang="zh-TW" sz="1600" dirty="0">
                <a:latin typeface="Times New Roman" pitchFamily="18" charset="0"/>
                <a:sym typeface="Wingdings" pitchFamily="2" charset="2"/>
              </a:rPr>
              <a:t>, Wavelet transform </a:t>
            </a:r>
          </a:p>
          <a:p>
            <a:pPr algn="just">
              <a:spcBef>
                <a:spcPct val="50000"/>
              </a:spcBef>
              <a:buFont typeface="Wingdings" pitchFamily="2" charset="2"/>
              <a:buChar char="l"/>
            </a:pPr>
            <a:r>
              <a:rPr lang="en-US" altLang="zh-TW" sz="1600" dirty="0">
                <a:solidFill>
                  <a:schemeClr val="hlink"/>
                </a:solidFill>
                <a:latin typeface="Times New Roman" pitchFamily="18" charset="0"/>
                <a:sym typeface="Wingdings" pitchFamily="2" charset="2"/>
              </a:rPr>
              <a:t> </a:t>
            </a:r>
            <a:r>
              <a:rPr lang="en-US" altLang="zh-TW" sz="1600" dirty="0">
                <a:solidFill>
                  <a:srgbClr val="00B0F0"/>
                </a:solidFill>
                <a:latin typeface="Times New Roman" pitchFamily="18" charset="0"/>
                <a:sym typeface="Wingdings" pitchFamily="2" charset="2"/>
              </a:rPr>
              <a:t>Taper</a:t>
            </a:r>
            <a:r>
              <a:rPr lang="en-US" altLang="zh-TW" sz="1600" dirty="0">
                <a:latin typeface="Times New Roman" pitchFamily="18" charset="0"/>
                <a:sym typeface="Wingdings" pitchFamily="2" charset="2"/>
              </a:rPr>
              <a:t> the window to lower the </a:t>
            </a:r>
            <a:r>
              <a:rPr lang="en-US" altLang="zh-TW" sz="1600" dirty="0">
                <a:solidFill>
                  <a:schemeClr val="folHlink"/>
                </a:solidFill>
                <a:latin typeface="Times New Roman" pitchFamily="18" charset="0"/>
                <a:sym typeface="Wingdings" pitchFamily="2" charset="2"/>
              </a:rPr>
              <a:t>side lobes</a:t>
            </a:r>
            <a:r>
              <a:rPr lang="en-US" altLang="zh-TW" sz="1600" dirty="0">
                <a:latin typeface="Times New Roman" pitchFamily="18" charset="0"/>
                <a:sym typeface="Wingdings" pitchFamily="2" charset="2"/>
              </a:rPr>
              <a:t> and to </a:t>
            </a:r>
            <a:r>
              <a:rPr lang="en-US" altLang="zh-TW" sz="1600" dirty="0">
                <a:solidFill>
                  <a:srgbClr val="00B0F0"/>
                </a:solidFill>
                <a:latin typeface="Times New Roman" pitchFamily="18" charset="0"/>
                <a:sym typeface="Wingdings" pitchFamily="2" charset="2"/>
              </a:rPr>
              <a:t>use long window </a:t>
            </a:r>
            <a:r>
              <a:rPr lang="en-US" altLang="zh-TW" sz="1600" dirty="0">
                <a:latin typeface="Times New Roman" pitchFamily="18" charset="0"/>
                <a:sym typeface="Wingdings" pitchFamily="2" charset="2"/>
              </a:rPr>
              <a:t>to improve the </a:t>
            </a:r>
            <a:r>
              <a:rPr lang="en-US" altLang="zh-TW" sz="1600" dirty="0">
                <a:solidFill>
                  <a:schemeClr val="folHlink"/>
                </a:solidFill>
                <a:latin typeface="Times New Roman" pitchFamily="18" charset="0"/>
                <a:sym typeface="Wingdings" pitchFamily="2" charset="2"/>
              </a:rPr>
              <a:t>frequency resolution </a:t>
            </a:r>
            <a:r>
              <a:rPr lang="en-US" altLang="zh-TW" sz="1600" dirty="0">
                <a:latin typeface="Times New Roman" pitchFamily="18" charset="0"/>
                <a:sym typeface="Wingdings" pitchFamily="2" charset="2"/>
              </a:rPr>
              <a:t>(at the expense of time localization).</a:t>
            </a:r>
            <a:endParaRPr lang="en-US" altLang="zh-TW" sz="1600" dirty="0">
              <a:latin typeface="Times New Roman" pitchFamily="18" charset="0"/>
            </a:endParaRPr>
          </a:p>
        </p:txBody>
      </p:sp>
      <p:graphicFrame>
        <p:nvGraphicFramePr>
          <p:cNvPr id="124934" name="Object 6"/>
          <p:cNvGraphicFramePr>
            <a:graphicFrameLocks noChangeAspect="1"/>
          </p:cNvGraphicFramePr>
          <p:nvPr/>
        </p:nvGraphicFramePr>
        <p:xfrm>
          <a:off x="1511300" y="2992438"/>
          <a:ext cx="6613525" cy="1111250"/>
        </p:xfrm>
        <a:graphic>
          <a:graphicData uri="http://schemas.openxmlformats.org/presentationml/2006/ole">
            <p:oleObj spid="_x0000_s400386" name="Equation" r:id="rId4" imgW="5346360" imgH="901440" progId="Equation.DSMT4">
              <p:embed/>
            </p:oleObj>
          </a:graphicData>
        </a:graphic>
      </p:graphicFrame>
      <p:sp>
        <p:nvSpPr>
          <p:cNvPr id="124937" name="Text Box 9"/>
          <p:cNvSpPr txBox="1">
            <a:spLocks noChangeArrowheads="1"/>
          </p:cNvSpPr>
          <p:nvPr/>
        </p:nvSpPr>
        <p:spPr bwMode="auto">
          <a:xfrm>
            <a:off x="3222625" y="3063875"/>
            <a:ext cx="2070100" cy="274638"/>
          </a:xfrm>
          <a:prstGeom prst="rect">
            <a:avLst/>
          </a:prstGeom>
          <a:noFill/>
          <a:ln w="9525" algn="ctr">
            <a:noFill/>
            <a:miter lim="800000"/>
            <a:headEnd/>
            <a:tailEnd/>
          </a:ln>
          <a:effectLst/>
        </p:spPr>
        <p:txBody>
          <a:bodyPr>
            <a:spAutoFit/>
          </a:bodyPr>
          <a:lstStyle/>
          <a:p>
            <a:pPr algn="l">
              <a:spcBef>
                <a:spcPct val="50000"/>
              </a:spcBef>
            </a:pPr>
            <a:r>
              <a:rPr lang="en-US" altLang="zh-TW" sz="1200">
                <a:latin typeface="Times New Roman" pitchFamily="18" charset="0"/>
              </a:rPr>
              <a:t>shifted to the left by </a:t>
            </a:r>
            <a:r>
              <a:rPr lang="en-US" altLang="zh-TW" sz="1200" i="1">
                <a:latin typeface="Times New Roman" pitchFamily="18" charset="0"/>
              </a:rPr>
              <a:t>n</a:t>
            </a:r>
            <a:r>
              <a:rPr lang="en-US" altLang="zh-TW" sz="1200">
                <a:latin typeface="Times New Roman" pitchFamily="18" charset="0"/>
              </a:rPr>
              <a:t> samples</a:t>
            </a:r>
          </a:p>
        </p:txBody>
      </p:sp>
      <p:sp>
        <p:nvSpPr>
          <p:cNvPr id="124938" name="Line 10"/>
          <p:cNvSpPr>
            <a:spLocks noChangeShapeType="1"/>
          </p:cNvSpPr>
          <p:nvPr/>
        </p:nvSpPr>
        <p:spPr bwMode="auto">
          <a:xfrm flipH="1">
            <a:off x="2997200" y="3203575"/>
            <a:ext cx="269875" cy="223838"/>
          </a:xfrm>
          <a:prstGeom prst="line">
            <a:avLst/>
          </a:prstGeom>
          <a:noFill/>
          <a:ln w="9525">
            <a:solidFill>
              <a:schemeClr val="hlink"/>
            </a:solidFill>
            <a:round/>
            <a:headEnd/>
            <a:tailEnd type="triangle" w="med" len="med"/>
          </a:ln>
          <a:effectLst/>
        </p:spPr>
        <p:txBody>
          <a:bodyPr wrap="none" anchor="ctr"/>
          <a:lstStyle/>
          <a:p>
            <a:endParaRPr lang="zh-TW" altLang="en-US"/>
          </a:p>
        </p:txBody>
      </p:sp>
      <p:sp>
        <p:nvSpPr>
          <p:cNvPr id="8" name="投影片編號版面配置區 7"/>
          <p:cNvSpPr>
            <a:spLocks noGrp="1"/>
          </p:cNvSpPr>
          <p:nvPr>
            <p:ph type="sldNum" sz="quarter" idx="12"/>
          </p:nvPr>
        </p:nvSpPr>
        <p:spPr/>
        <p:txBody>
          <a:bodyPr/>
          <a:lstStyle/>
          <a:p>
            <a:pPr>
              <a:defRPr/>
            </a:pPr>
            <a:fld id="{36C08347-CAFB-4591-BE4B-FFBCEA6CB852}" type="slidenum">
              <a:rPr lang="zh-TW" altLang="en-US" smtClean="0"/>
              <a:pPr>
                <a:defRPr/>
              </a:pPr>
              <a:t>159</a:t>
            </a:fld>
            <a:endParaRPr lang="en-US" altLang="zh-TW"/>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1" name="投影片編號版面配置區 5"/>
          <p:cNvSpPr>
            <a:spLocks noGrp="1"/>
          </p:cNvSpPr>
          <p:nvPr>
            <p:ph type="sldNum" sz="quarter" idx="12"/>
          </p:nvPr>
        </p:nvSpPr>
        <p:spPr>
          <a:noFill/>
        </p:spPr>
        <p:txBody>
          <a:bodyPr/>
          <a:lstStyle/>
          <a:p>
            <a:fld id="{AB272BE9-D346-452C-A719-85B43FF68C81}" type="slidenum">
              <a:rPr lang="zh-TW" altLang="en-US" smtClean="0">
                <a:ea typeface="新細明體" charset="-120"/>
              </a:rPr>
              <a:pPr/>
              <a:t>16</a:t>
            </a:fld>
            <a:endParaRPr lang="en-US" altLang="zh-TW" smtClean="0">
              <a:ea typeface="新細明體" charset="-120"/>
            </a:endParaRPr>
          </a:p>
        </p:txBody>
      </p:sp>
      <p:graphicFrame>
        <p:nvGraphicFramePr>
          <p:cNvPr id="67586" name="Object 2"/>
          <p:cNvGraphicFramePr>
            <a:graphicFrameLocks noChangeAspect="1"/>
          </p:cNvGraphicFramePr>
          <p:nvPr>
            <p:ph idx="1"/>
          </p:nvPr>
        </p:nvGraphicFramePr>
        <p:xfrm>
          <a:off x="425450" y="498475"/>
          <a:ext cx="8604250" cy="3578225"/>
        </p:xfrm>
        <a:graphic>
          <a:graphicData uri="http://schemas.openxmlformats.org/presentationml/2006/ole">
            <p:oleObj spid="_x0000_s14338" name="Equation" r:id="rId3" imgW="4698720" imgH="1879560" progId="Equation.DSMT4">
              <p:embed/>
            </p:oleObj>
          </a:graphicData>
        </a:graphic>
      </p:graphicFrame>
      <p:grpSp>
        <p:nvGrpSpPr>
          <p:cNvPr id="2" name="Group 3"/>
          <p:cNvGrpSpPr>
            <a:grpSpLocks/>
          </p:cNvGrpSpPr>
          <p:nvPr/>
        </p:nvGrpSpPr>
        <p:grpSpPr bwMode="auto">
          <a:xfrm>
            <a:off x="841375" y="1441450"/>
            <a:ext cx="1181100" cy="763588"/>
            <a:chOff x="2580" y="2460"/>
            <a:chExt cx="1125" cy="765"/>
          </a:xfrm>
        </p:grpSpPr>
        <p:sp>
          <p:nvSpPr>
            <p:cNvPr id="67596" name="Oval 4"/>
            <p:cNvSpPr>
              <a:spLocks noChangeArrowheads="1"/>
            </p:cNvSpPr>
            <p:nvPr/>
          </p:nvSpPr>
          <p:spPr bwMode="auto">
            <a:xfrm>
              <a:off x="2580" y="2460"/>
              <a:ext cx="360" cy="360"/>
            </a:xfrm>
            <a:prstGeom prst="ellipse">
              <a:avLst/>
            </a:prstGeom>
            <a:noFill/>
            <a:ln w="12700">
              <a:solidFill>
                <a:srgbClr val="0000FF"/>
              </a:solidFill>
              <a:round/>
              <a:headEnd/>
              <a:tailEnd/>
            </a:ln>
          </p:spPr>
          <p:txBody>
            <a:bodyPr/>
            <a:lstStyle/>
            <a:p>
              <a:endParaRPr lang="zh-TW" altLang="en-US"/>
            </a:p>
          </p:txBody>
        </p:sp>
        <p:sp>
          <p:nvSpPr>
            <p:cNvPr id="67597" name="Oval 5"/>
            <p:cNvSpPr>
              <a:spLocks noChangeArrowheads="1"/>
            </p:cNvSpPr>
            <p:nvPr/>
          </p:nvSpPr>
          <p:spPr bwMode="auto">
            <a:xfrm>
              <a:off x="3345" y="2865"/>
              <a:ext cx="360" cy="360"/>
            </a:xfrm>
            <a:prstGeom prst="ellipse">
              <a:avLst/>
            </a:prstGeom>
            <a:noFill/>
            <a:ln w="12700">
              <a:solidFill>
                <a:srgbClr val="0000FF"/>
              </a:solidFill>
              <a:round/>
              <a:headEnd/>
              <a:tailEnd/>
            </a:ln>
          </p:spPr>
          <p:txBody>
            <a:bodyPr/>
            <a:lstStyle/>
            <a:p>
              <a:endParaRPr lang="zh-TW" altLang="en-US"/>
            </a:p>
          </p:txBody>
        </p:sp>
      </p:grpSp>
      <p:graphicFrame>
        <p:nvGraphicFramePr>
          <p:cNvPr id="67587" name="Object 6"/>
          <p:cNvGraphicFramePr>
            <a:graphicFrameLocks noChangeAspect="1"/>
          </p:cNvGraphicFramePr>
          <p:nvPr/>
        </p:nvGraphicFramePr>
        <p:xfrm>
          <a:off x="1692275" y="1038225"/>
          <a:ext cx="307975" cy="331788"/>
        </p:xfrm>
        <a:graphic>
          <a:graphicData uri="http://schemas.openxmlformats.org/presentationml/2006/ole">
            <p:oleObj spid="_x0000_s14339" name="Equation" r:id="rId4" imgW="164880" imgH="177480" progId="Equation.DSMT4">
              <p:embed/>
            </p:oleObj>
          </a:graphicData>
        </a:graphic>
      </p:graphicFrame>
      <p:graphicFrame>
        <p:nvGraphicFramePr>
          <p:cNvPr id="67588" name="Object 7"/>
          <p:cNvGraphicFramePr>
            <a:graphicFrameLocks noChangeAspect="1"/>
          </p:cNvGraphicFramePr>
          <p:nvPr/>
        </p:nvGraphicFramePr>
        <p:xfrm>
          <a:off x="3030538" y="779463"/>
          <a:ext cx="234950" cy="238125"/>
        </p:xfrm>
        <a:graphic>
          <a:graphicData uri="http://schemas.openxmlformats.org/presentationml/2006/ole">
            <p:oleObj spid="_x0000_s14340" name="Equation" r:id="rId5" imgW="126720" imgH="126720" progId="Equation.DSMT4">
              <p:embed/>
            </p:oleObj>
          </a:graphicData>
        </a:graphic>
      </p:graphicFrame>
      <p:graphicFrame>
        <p:nvGraphicFramePr>
          <p:cNvPr id="67589" name="Object 8"/>
          <p:cNvGraphicFramePr>
            <a:graphicFrameLocks noChangeAspect="1"/>
          </p:cNvGraphicFramePr>
          <p:nvPr/>
        </p:nvGraphicFramePr>
        <p:xfrm>
          <a:off x="3779838" y="1125538"/>
          <a:ext cx="234950" cy="331787"/>
        </p:xfrm>
        <a:graphic>
          <a:graphicData uri="http://schemas.openxmlformats.org/presentationml/2006/ole">
            <p:oleObj spid="_x0000_s14341" name="Equation" r:id="rId6" imgW="126720" imgH="177480" progId="Equation.DSMT4">
              <p:embed/>
            </p:oleObj>
          </a:graphicData>
        </a:graphic>
      </p:graphicFrame>
      <p:graphicFrame>
        <p:nvGraphicFramePr>
          <p:cNvPr id="67590" name="Object 9"/>
          <p:cNvGraphicFramePr>
            <a:graphicFrameLocks noChangeAspect="1"/>
          </p:cNvGraphicFramePr>
          <p:nvPr/>
        </p:nvGraphicFramePr>
        <p:xfrm>
          <a:off x="928688" y="4041775"/>
          <a:ext cx="3744912" cy="2281238"/>
        </p:xfrm>
        <a:graphic>
          <a:graphicData uri="http://schemas.openxmlformats.org/presentationml/2006/ole">
            <p:oleObj spid="_x0000_s14342" name="Equation" r:id="rId7" imgW="1879560" imgH="1143000" progId="Equation.DSMT4">
              <p:embed/>
            </p:oleObj>
          </a:graphicData>
        </a:graphic>
      </p:graphicFrame>
      <p:grpSp>
        <p:nvGrpSpPr>
          <p:cNvPr id="3" name="Group 10"/>
          <p:cNvGrpSpPr>
            <a:grpSpLocks/>
          </p:cNvGrpSpPr>
          <p:nvPr/>
        </p:nvGrpSpPr>
        <p:grpSpPr bwMode="auto">
          <a:xfrm>
            <a:off x="981075" y="4479925"/>
            <a:ext cx="1287463" cy="909638"/>
            <a:chOff x="2565" y="5670"/>
            <a:chExt cx="1125" cy="765"/>
          </a:xfrm>
        </p:grpSpPr>
        <p:sp>
          <p:nvSpPr>
            <p:cNvPr id="67594" name="Oval 11"/>
            <p:cNvSpPr>
              <a:spLocks noChangeArrowheads="1"/>
            </p:cNvSpPr>
            <p:nvPr/>
          </p:nvSpPr>
          <p:spPr bwMode="auto">
            <a:xfrm>
              <a:off x="2565" y="5670"/>
              <a:ext cx="360" cy="360"/>
            </a:xfrm>
            <a:prstGeom prst="ellipse">
              <a:avLst/>
            </a:prstGeom>
            <a:noFill/>
            <a:ln w="12700">
              <a:solidFill>
                <a:srgbClr val="0000FF"/>
              </a:solidFill>
              <a:round/>
              <a:headEnd/>
              <a:tailEnd/>
            </a:ln>
          </p:spPr>
          <p:txBody>
            <a:bodyPr/>
            <a:lstStyle/>
            <a:p>
              <a:endParaRPr lang="zh-TW" altLang="en-US"/>
            </a:p>
          </p:txBody>
        </p:sp>
        <p:sp>
          <p:nvSpPr>
            <p:cNvPr id="67595" name="Oval 12"/>
            <p:cNvSpPr>
              <a:spLocks noChangeArrowheads="1"/>
            </p:cNvSpPr>
            <p:nvPr/>
          </p:nvSpPr>
          <p:spPr bwMode="auto">
            <a:xfrm>
              <a:off x="3330" y="6075"/>
              <a:ext cx="360" cy="360"/>
            </a:xfrm>
            <a:prstGeom prst="ellipse">
              <a:avLst/>
            </a:prstGeom>
            <a:noFill/>
            <a:ln w="12700">
              <a:solidFill>
                <a:srgbClr val="0000FF"/>
              </a:solidFill>
              <a:round/>
              <a:headEnd/>
              <a:tailEnd/>
            </a:ln>
          </p:spPr>
          <p:txBody>
            <a:bodyPr/>
            <a:lstStyle/>
            <a:p>
              <a:endParaRPr lang="zh-TW" altLang="en-US"/>
            </a:p>
          </p:txBody>
        </p:sp>
      </p:gr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63" name="Picture 11"/>
          <p:cNvPicPr>
            <a:picLocks noChangeAspect="1" noChangeArrowheads="1"/>
          </p:cNvPicPr>
          <p:nvPr/>
        </p:nvPicPr>
        <p:blipFill>
          <a:blip r:embed="rId3" cstate="print"/>
          <a:srcRect/>
          <a:stretch>
            <a:fillRect/>
          </a:stretch>
        </p:blipFill>
        <p:spPr bwMode="auto">
          <a:xfrm>
            <a:off x="1738313" y="4014788"/>
            <a:ext cx="5894387" cy="2717800"/>
          </a:xfrm>
          <a:prstGeom prst="rect">
            <a:avLst/>
          </a:prstGeom>
          <a:noFill/>
          <a:ln w="9525" algn="ctr">
            <a:noFill/>
            <a:miter lim="800000"/>
            <a:headEnd/>
            <a:tailEnd/>
          </a:ln>
          <a:effectLst/>
        </p:spPr>
      </p:pic>
      <p:pic>
        <p:nvPicPr>
          <p:cNvPr id="125960" name="Picture 8"/>
          <p:cNvPicPr>
            <a:picLocks noChangeAspect="1" noChangeArrowheads="1"/>
          </p:cNvPicPr>
          <p:nvPr/>
        </p:nvPicPr>
        <p:blipFill>
          <a:blip r:embed="rId4" cstate="print"/>
          <a:srcRect/>
          <a:stretch>
            <a:fillRect/>
          </a:stretch>
        </p:blipFill>
        <p:spPr bwMode="auto">
          <a:xfrm>
            <a:off x="6165850" y="1730375"/>
            <a:ext cx="2546350" cy="2058988"/>
          </a:xfrm>
          <a:prstGeom prst="rect">
            <a:avLst/>
          </a:prstGeom>
          <a:noFill/>
          <a:ln w="9525" algn="ctr">
            <a:noFill/>
            <a:miter lim="800000"/>
            <a:headEnd/>
            <a:tailEnd/>
          </a:ln>
          <a:effectLst/>
        </p:spPr>
      </p:pic>
      <p:sp>
        <p:nvSpPr>
          <p:cNvPr id="125954" name="Text Box 2"/>
          <p:cNvSpPr txBox="1">
            <a:spLocks noChangeArrowheads="1"/>
          </p:cNvSpPr>
          <p:nvPr/>
        </p:nvSpPr>
        <p:spPr bwMode="auto">
          <a:xfrm>
            <a:off x="1043608" y="692696"/>
            <a:ext cx="7056438" cy="1077218"/>
          </a:xfrm>
          <a:prstGeom prst="rect">
            <a:avLst/>
          </a:prstGeom>
          <a:noFill/>
          <a:ln w="9525">
            <a:noFill/>
            <a:miter lim="800000"/>
            <a:headEnd/>
            <a:tailEnd/>
          </a:ln>
          <a:effectLst/>
        </p:spPr>
        <p:txBody>
          <a:bodyPr>
            <a:spAutoFit/>
          </a:bodyPr>
          <a:lstStyle/>
          <a:p>
            <a:pPr algn="l">
              <a:spcBef>
                <a:spcPct val="50000"/>
              </a:spcBef>
            </a:pPr>
            <a:r>
              <a:rPr lang="en-US" altLang="zh-TW" sz="3200" dirty="0">
                <a:solidFill>
                  <a:schemeClr val="folHlink"/>
                </a:solidFill>
              </a:rPr>
              <a:t>DFT: </a:t>
            </a:r>
            <a:r>
              <a:rPr lang="en-US" altLang="zh-TW" sz="3200" dirty="0" smtClean="0">
                <a:solidFill>
                  <a:schemeClr val="folHlink"/>
                </a:solidFill>
              </a:rPr>
              <a:t> sampling </a:t>
            </a:r>
            <a:r>
              <a:rPr lang="en-US" altLang="zh-TW" sz="3200" dirty="0">
                <a:solidFill>
                  <a:schemeClr val="folHlink"/>
                </a:solidFill>
              </a:rPr>
              <a:t>in time (</a:t>
            </a:r>
            <a:r>
              <a:rPr lang="en-US" altLang="zh-TW" sz="3200" i="1" dirty="0">
                <a:solidFill>
                  <a:schemeClr val="folHlink"/>
                </a:solidFill>
                <a:latin typeface="Times New Roman" pitchFamily="18" charset="0"/>
              </a:rPr>
              <a:t>n</a:t>
            </a:r>
            <a:r>
              <a:rPr lang="en-US" altLang="zh-TW" sz="3200" dirty="0">
                <a:solidFill>
                  <a:schemeClr val="folHlink"/>
                </a:solidFill>
              </a:rPr>
              <a:t>) and frequency (</a:t>
            </a:r>
            <a:r>
              <a:rPr lang="en-US" altLang="zh-TW" sz="3200" i="1" dirty="0">
                <a:solidFill>
                  <a:schemeClr val="folHlink"/>
                </a:solidFill>
                <a:latin typeface="Times New Roman" pitchFamily="18" charset="0"/>
              </a:rPr>
              <a:t>k</a:t>
            </a:r>
            <a:r>
              <a:rPr lang="en-US" altLang="zh-TW" sz="3200" dirty="0">
                <a:solidFill>
                  <a:schemeClr val="folHlink"/>
                </a:solidFill>
              </a:rPr>
              <a:t>)</a:t>
            </a:r>
          </a:p>
        </p:txBody>
      </p:sp>
      <p:graphicFrame>
        <p:nvGraphicFramePr>
          <p:cNvPr id="125956" name="Object 4"/>
          <p:cNvGraphicFramePr>
            <a:graphicFrameLocks noChangeAspect="1"/>
          </p:cNvGraphicFramePr>
          <p:nvPr/>
        </p:nvGraphicFramePr>
        <p:xfrm>
          <a:off x="1089893" y="2780928"/>
          <a:ext cx="4994275" cy="615950"/>
        </p:xfrm>
        <a:graphic>
          <a:graphicData uri="http://schemas.openxmlformats.org/presentationml/2006/ole">
            <p:oleObj spid="_x0000_s401410" name="Equation" r:id="rId5" imgW="3492360" imgH="431640" progId="Equation.DSMT4">
              <p:embed/>
            </p:oleObj>
          </a:graphicData>
        </a:graphic>
      </p:graphicFrame>
      <p:sp>
        <p:nvSpPr>
          <p:cNvPr id="125959" name="Text Box 7"/>
          <p:cNvSpPr txBox="1">
            <a:spLocks noChangeArrowheads="1"/>
          </p:cNvSpPr>
          <p:nvPr/>
        </p:nvSpPr>
        <p:spPr bwMode="auto">
          <a:xfrm>
            <a:off x="1331913" y="3294063"/>
            <a:ext cx="4770437" cy="366712"/>
          </a:xfrm>
          <a:prstGeom prst="rect">
            <a:avLst/>
          </a:prstGeom>
          <a:noFill/>
          <a:ln w="9525" algn="ctr">
            <a:noFill/>
            <a:miter lim="800000"/>
            <a:headEnd/>
            <a:tailEnd/>
          </a:ln>
          <a:effectLst/>
        </p:spPr>
        <p:txBody>
          <a:bodyPr>
            <a:spAutoFit/>
          </a:bodyPr>
          <a:lstStyle/>
          <a:p>
            <a:pPr algn="l">
              <a:spcBef>
                <a:spcPct val="50000"/>
              </a:spcBef>
            </a:pPr>
            <a:r>
              <a:rPr lang="en-US" altLang="zh-TW" dirty="0">
                <a:latin typeface="Times New Roman" pitchFamily="18" charset="0"/>
                <a:sym typeface="Wingdings" pitchFamily="2" charset="2"/>
              </a:rPr>
              <a:t> can be calculated by</a:t>
            </a:r>
            <a:r>
              <a:rPr lang="en-US" altLang="zh-TW" dirty="0">
                <a:solidFill>
                  <a:srgbClr val="00B0F0"/>
                </a:solidFill>
                <a:latin typeface="Times New Roman" pitchFamily="18" charset="0"/>
                <a:sym typeface="Wingdings" pitchFamily="2" charset="2"/>
              </a:rPr>
              <a:t> DFT/FFT</a:t>
            </a:r>
            <a:endParaRPr lang="en-US" altLang="zh-TW" dirty="0">
              <a:solidFill>
                <a:srgbClr val="00B0F0"/>
              </a:solidFill>
              <a:latin typeface="Times New Roman" pitchFamily="18" charset="0"/>
            </a:endParaRPr>
          </a:p>
        </p:txBody>
      </p:sp>
      <p:graphicFrame>
        <p:nvGraphicFramePr>
          <p:cNvPr id="125961" name="Object 9"/>
          <p:cNvGraphicFramePr>
            <a:graphicFrameLocks noChangeAspect="1"/>
          </p:cNvGraphicFramePr>
          <p:nvPr/>
        </p:nvGraphicFramePr>
        <p:xfrm>
          <a:off x="1150938" y="3614738"/>
          <a:ext cx="7058025" cy="579437"/>
        </p:xfrm>
        <a:graphic>
          <a:graphicData uri="http://schemas.openxmlformats.org/presentationml/2006/ole">
            <p:oleObj spid="_x0000_s401411" name="Equation" r:id="rId6" imgW="5232240" imgH="431640" progId="Equation.DSMT4">
              <p:embed/>
            </p:oleObj>
          </a:graphicData>
        </a:graphic>
      </p:graphicFrame>
      <p:graphicFrame>
        <p:nvGraphicFramePr>
          <p:cNvPr id="125962" name="Object 10"/>
          <p:cNvGraphicFramePr>
            <a:graphicFrameLocks noChangeAspect="1"/>
          </p:cNvGraphicFramePr>
          <p:nvPr/>
        </p:nvGraphicFramePr>
        <p:xfrm>
          <a:off x="657225" y="2011363"/>
          <a:ext cx="6119813" cy="742950"/>
        </p:xfrm>
        <a:graphic>
          <a:graphicData uri="http://schemas.openxmlformats.org/presentationml/2006/ole">
            <p:oleObj spid="_x0000_s401412" name="Equation" r:id="rId7" imgW="4394160" imgH="533160" progId="Equation.DSMT4">
              <p:embed/>
            </p:oleObj>
          </a:graphicData>
        </a:graphic>
      </p:graphicFrame>
      <p:sp>
        <p:nvSpPr>
          <p:cNvPr id="125964" name="Text Box 12"/>
          <p:cNvSpPr txBox="1">
            <a:spLocks noChangeArrowheads="1"/>
          </p:cNvSpPr>
          <p:nvPr/>
        </p:nvSpPr>
        <p:spPr bwMode="auto">
          <a:xfrm>
            <a:off x="6597650" y="5049838"/>
            <a:ext cx="1216025" cy="641350"/>
          </a:xfrm>
          <a:prstGeom prst="rect">
            <a:avLst/>
          </a:prstGeom>
          <a:noFill/>
          <a:ln w="9525" algn="ctr">
            <a:noFill/>
            <a:miter lim="800000"/>
            <a:headEnd/>
            <a:tailEnd/>
          </a:ln>
          <a:effectLst/>
        </p:spPr>
        <p:txBody>
          <a:bodyPr>
            <a:spAutoFit/>
          </a:bodyPr>
          <a:lstStyle/>
          <a:p>
            <a:pPr algn="l">
              <a:spcBef>
                <a:spcPct val="50000"/>
              </a:spcBef>
            </a:pPr>
            <a:r>
              <a:rPr lang="en-US" altLang="zh-TW">
                <a:solidFill>
                  <a:schemeClr val="folHlink"/>
                </a:solidFill>
                <a:latin typeface="Times New Roman" pitchFamily="18" charset="0"/>
              </a:rPr>
              <a:t>Grid points</a:t>
            </a:r>
          </a:p>
        </p:txBody>
      </p:sp>
      <p:sp>
        <p:nvSpPr>
          <p:cNvPr id="10" name="投影片編號版面配置區 9"/>
          <p:cNvSpPr>
            <a:spLocks noGrp="1"/>
          </p:cNvSpPr>
          <p:nvPr>
            <p:ph type="sldNum" sz="quarter" idx="12"/>
          </p:nvPr>
        </p:nvSpPr>
        <p:spPr/>
        <p:txBody>
          <a:bodyPr/>
          <a:lstStyle/>
          <a:p>
            <a:pPr>
              <a:defRPr/>
            </a:pPr>
            <a:fld id="{36C08347-CAFB-4591-BE4B-FFBCEA6CB852}" type="slidenum">
              <a:rPr lang="zh-TW" altLang="en-US" smtClean="0"/>
              <a:pPr>
                <a:defRPr/>
              </a:pPr>
              <a:t>160</a:t>
            </a:fld>
            <a:endParaRPr lang="en-US" altLang="zh-TW"/>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10"/>
          <p:cNvPicPr>
            <a:picLocks noChangeAspect="1" noChangeArrowheads="1"/>
          </p:cNvPicPr>
          <p:nvPr/>
        </p:nvPicPr>
        <p:blipFill>
          <a:blip r:embed="rId2" cstate="print"/>
          <a:srcRect/>
          <a:stretch>
            <a:fillRect/>
          </a:stretch>
        </p:blipFill>
        <p:spPr bwMode="auto">
          <a:xfrm>
            <a:off x="2051050" y="2551113"/>
            <a:ext cx="4754563" cy="4117975"/>
          </a:xfrm>
          <a:prstGeom prst="rect">
            <a:avLst/>
          </a:prstGeom>
          <a:noFill/>
          <a:ln w="9525">
            <a:noFill/>
            <a:miter lim="800000"/>
            <a:headEnd/>
            <a:tailEnd/>
          </a:ln>
        </p:spPr>
      </p:pic>
      <p:sp>
        <p:nvSpPr>
          <p:cNvPr id="54275" name="Rectangle 5"/>
          <p:cNvSpPr>
            <a:spLocks noGrp="1" noChangeArrowheads="1"/>
          </p:cNvSpPr>
          <p:nvPr>
            <p:ph type="title"/>
          </p:nvPr>
        </p:nvSpPr>
        <p:spPr>
          <a:xfrm>
            <a:off x="1150938" y="692150"/>
            <a:ext cx="6661150" cy="649288"/>
          </a:xfrm>
        </p:spPr>
        <p:txBody>
          <a:bodyPr/>
          <a:lstStyle/>
          <a:p>
            <a:pPr eaLnBrk="1" hangingPunct="1"/>
            <a:r>
              <a:rPr lang="en-US" altLang="zh-TW" sz="3200" smtClean="0"/>
              <a:t>9.1 Random Process</a:t>
            </a:r>
          </a:p>
        </p:txBody>
      </p:sp>
      <p:sp>
        <p:nvSpPr>
          <p:cNvPr id="54276" name="Rectangle 8"/>
          <p:cNvSpPr>
            <a:spLocks noChangeArrowheads="1"/>
          </p:cNvSpPr>
          <p:nvPr/>
        </p:nvSpPr>
        <p:spPr bwMode="auto">
          <a:xfrm>
            <a:off x="1187450" y="1484313"/>
            <a:ext cx="6804025" cy="915987"/>
          </a:xfrm>
          <a:prstGeom prst="rect">
            <a:avLst/>
          </a:prstGeom>
          <a:noFill/>
          <a:ln w="9525">
            <a:noFill/>
            <a:miter lim="800000"/>
            <a:headEnd/>
            <a:tailEnd/>
          </a:ln>
        </p:spPr>
        <p:txBody>
          <a:bodyPr>
            <a:spAutoFit/>
          </a:bodyPr>
          <a:lstStyle/>
          <a:p>
            <a:pPr marL="174625" indent="-174625">
              <a:lnSpc>
                <a:spcPct val="90000"/>
              </a:lnSpc>
              <a:spcBef>
                <a:spcPct val="20000"/>
              </a:spcBef>
              <a:buClr>
                <a:schemeClr val="tx1"/>
              </a:buClr>
              <a:buSzPct val="60000"/>
              <a:buFont typeface="Wingdings" pitchFamily="2" charset="2"/>
              <a:buChar char="l"/>
            </a:pPr>
            <a:r>
              <a:rPr lang="en-US" altLang="zh-TW" sz="2000">
                <a:solidFill>
                  <a:schemeClr val="hlink"/>
                </a:solidFill>
                <a:latin typeface="Times New Roman" pitchFamily="18" charset="0"/>
              </a:rPr>
              <a:t>Random/stochastic process</a:t>
            </a:r>
            <a:r>
              <a:rPr lang="en-US" altLang="zh-TW" sz="2000">
                <a:latin typeface="Times New Roman" pitchFamily="18" charset="0"/>
              </a:rPr>
              <a:t>: a process with </a:t>
            </a:r>
            <a:r>
              <a:rPr lang="en-US" altLang="zh-TW" sz="2000">
                <a:solidFill>
                  <a:schemeClr val="folHlink"/>
                </a:solidFill>
                <a:latin typeface="Times New Roman" pitchFamily="18" charset="0"/>
              </a:rPr>
              <a:t>random variables </a:t>
            </a:r>
            <a:r>
              <a:rPr lang="en-US" altLang="zh-TW" sz="2000">
                <a:latin typeface="Times New Roman" pitchFamily="18" charset="0"/>
              </a:rPr>
              <a:t>characterized by </a:t>
            </a:r>
            <a:r>
              <a:rPr lang="en-US" altLang="zh-TW" sz="2000">
                <a:solidFill>
                  <a:schemeClr val="folHlink"/>
                </a:solidFill>
                <a:latin typeface="Times New Roman" pitchFamily="18" charset="0"/>
              </a:rPr>
              <a:t>probability density functions</a:t>
            </a:r>
            <a:r>
              <a:rPr lang="en-US" altLang="zh-TW" sz="2000">
                <a:latin typeface="Times New Roman" pitchFamily="18" charset="0"/>
              </a:rPr>
              <a:t>.  The data of a random process in the future time is normally </a:t>
            </a:r>
            <a:r>
              <a:rPr lang="en-US" altLang="zh-TW" sz="2000">
                <a:solidFill>
                  <a:schemeClr val="folHlink"/>
                </a:solidFill>
                <a:latin typeface="Times New Roman" pitchFamily="18" charset="0"/>
              </a:rPr>
              <a:t>unpredictable</a:t>
            </a:r>
            <a:r>
              <a:rPr lang="en-US" altLang="zh-TW" sz="2000">
                <a:latin typeface="Times New Roman" pitchFamily="18" charset="0"/>
              </a:rPr>
              <a:t>.</a:t>
            </a:r>
          </a:p>
        </p:txBody>
      </p:sp>
      <p:sp>
        <p:nvSpPr>
          <p:cNvPr id="5" name="右大括弧 4"/>
          <p:cNvSpPr/>
          <p:nvPr/>
        </p:nvSpPr>
        <p:spPr>
          <a:xfrm>
            <a:off x="6804248" y="2996952"/>
            <a:ext cx="432048" cy="3312368"/>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a:p>
        </p:txBody>
      </p:sp>
      <p:sp>
        <p:nvSpPr>
          <p:cNvPr id="6" name="文字方塊 5"/>
          <p:cNvSpPr txBox="1"/>
          <p:nvPr/>
        </p:nvSpPr>
        <p:spPr>
          <a:xfrm>
            <a:off x="7308304" y="4437112"/>
            <a:ext cx="1224136" cy="369332"/>
          </a:xfrm>
          <a:prstGeom prst="rect">
            <a:avLst/>
          </a:prstGeom>
          <a:noFill/>
        </p:spPr>
        <p:txBody>
          <a:bodyPr wrap="square" rtlCol="0">
            <a:spAutoFit/>
          </a:bodyPr>
          <a:lstStyle/>
          <a:p>
            <a:r>
              <a:rPr lang="en-US" altLang="zh-TW" dirty="0" smtClean="0">
                <a:solidFill>
                  <a:srgbClr val="FF0000"/>
                </a:solidFill>
              </a:rPr>
              <a:t>Ensemble</a:t>
            </a:r>
            <a:endParaRPr lang="zh-TW" altLang="en-US" dirty="0">
              <a:solidFill>
                <a:srgbClr val="FF0000"/>
              </a:solidFill>
            </a:endParaRPr>
          </a:p>
        </p:txBody>
      </p:sp>
      <p:sp>
        <p:nvSpPr>
          <p:cNvPr id="7" name="投影片編號版面配置區 6"/>
          <p:cNvSpPr>
            <a:spLocks noGrp="1"/>
          </p:cNvSpPr>
          <p:nvPr>
            <p:ph type="sldNum" sz="quarter" idx="12"/>
          </p:nvPr>
        </p:nvSpPr>
        <p:spPr/>
        <p:txBody>
          <a:bodyPr/>
          <a:lstStyle/>
          <a:p>
            <a:fld id="{F0E44AF5-040C-4A77-9C07-FD1A8D25ABBD}" type="slidenum">
              <a:rPr lang="zh-TW" altLang="en-US" smtClean="0"/>
              <a:pPr/>
              <a:t>161</a:t>
            </a:fld>
            <a:endParaRPr lang="zh-TW" altLang="en-US"/>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8"/>
          <p:cNvSpPr>
            <a:spLocks noGrp="1" noChangeArrowheads="1"/>
          </p:cNvSpPr>
          <p:nvPr>
            <p:ph type="title"/>
          </p:nvPr>
        </p:nvSpPr>
        <p:spPr>
          <a:xfrm>
            <a:off x="1150938" y="765175"/>
            <a:ext cx="6950075" cy="576263"/>
          </a:xfrm>
        </p:spPr>
        <p:txBody>
          <a:bodyPr>
            <a:normAutofit fontScale="90000"/>
          </a:bodyPr>
          <a:lstStyle/>
          <a:p>
            <a:pPr eaLnBrk="1" hangingPunct="1"/>
            <a:r>
              <a:rPr lang="en-US" altLang="zh-TW" sz="3200" smtClean="0"/>
              <a:t>9.2 Correlation Functions</a:t>
            </a:r>
          </a:p>
        </p:txBody>
      </p:sp>
      <p:sp>
        <p:nvSpPr>
          <p:cNvPr id="13318" name="Rectangle 3"/>
          <p:cNvSpPr>
            <a:spLocks noGrp="1" noChangeArrowheads="1"/>
          </p:cNvSpPr>
          <p:nvPr>
            <p:ph type="body" sz="half" idx="1"/>
          </p:nvPr>
        </p:nvSpPr>
        <p:spPr>
          <a:xfrm>
            <a:off x="1182688" y="1484313"/>
            <a:ext cx="7710487" cy="4648200"/>
          </a:xfrm>
        </p:spPr>
        <p:txBody>
          <a:bodyPr/>
          <a:lstStyle/>
          <a:p>
            <a:pPr eaLnBrk="1" hangingPunct="1"/>
            <a:r>
              <a:rPr lang="en-US" altLang="zh-TW" sz="2800" smtClean="0">
                <a:solidFill>
                  <a:schemeClr val="hlink"/>
                </a:solidFill>
                <a:latin typeface="Times New Roman" pitchFamily="18" charset="0"/>
              </a:rPr>
              <a:t>Correlation</a:t>
            </a:r>
            <a:r>
              <a:rPr lang="en-US" altLang="zh-TW" sz="2800" smtClean="0">
                <a:latin typeface="Times New Roman" pitchFamily="18" charset="0"/>
              </a:rPr>
              <a:t> </a:t>
            </a:r>
            <a:r>
              <a:rPr lang="en-US" altLang="zh-TW" sz="2800" smtClean="0">
                <a:solidFill>
                  <a:schemeClr val="hlink"/>
                </a:solidFill>
                <a:latin typeface="Times New Roman" pitchFamily="18" charset="0"/>
              </a:rPr>
              <a:t>Functions</a:t>
            </a:r>
            <a:r>
              <a:rPr lang="en-US" altLang="zh-TW" sz="2800" smtClean="0">
                <a:latin typeface="Times New Roman" pitchFamily="18" charset="0"/>
              </a:rPr>
              <a:t>:</a:t>
            </a:r>
          </a:p>
          <a:p>
            <a:pPr lvl="1" eaLnBrk="1" hangingPunct="1">
              <a:lnSpc>
                <a:spcPct val="110000"/>
              </a:lnSpc>
              <a:buFont typeface="Wingdings" pitchFamily="2" charset="2"/>
              <a:buNone/>
            </a:pPr>
            <a:r>
              <a:rPr lang="en-US" altLang="zh-TW" sz="2400" smtClean="0">
                <a:latin typeface="Times New Roman" pitchFamily="18" charset="0"/>
              </a:rPr>
              <a:t>Assume that </a:t>
            </a:r>
            <a:r>
              <a:rPr lang="en-US" altLang="zh-TW" sz="2400" i="1" smtClean="0">
                <a:latin typeface="Times New Roman" pitchFamily="18" charset="0"/>
              </a:rPr>
              <a:t>x</a:t>
            </a:r>
            <a:r>
              <a:rPr lang="en-US" altLang="zh-TW" sz="2400" smtClean="0">
                <a:latin typeface="Times New Roman" pitchFamily="18" charset="0"/>
              </a:rPr>
              <a:t>(</a:t>
            </a:r>
            <a:r>
              <a:rPr lang="en-US" altLang="zh-TW" sz="2400" i="1" smtClean="0">
                <a:latin typeface="Times New Roman" pitchFamily="18" charset="0"/>
              </a:rPr>
              <a:t>t</a:t>
            </a:r>
            <a:r>
              <a:rPr lang="en-US" altLang="zh-TW" sz="2400" smtClean="0">
                <a:latin typeface="Times New Roman" pitchFamily="18" charset="0"/>
              </a:rPr>
              <a:t>) and </a:t>
            </a:r>
            <a:r>
              <a:rPr lang="en-US" altLang="zh-TW" sz="2400" i="1" smtClean="0">
                <a:latin typeface="Times New Roman" pitchFamily="18" charset="0"/>
              </a:rPr>
              <a:t>y</a:t>
            </a:r>
            <a:r>
              <a:rPr lang="en-US" altLang="zh-TW" sz="2400" smtClean="0">
                <a:latin typeface="Times New Roman" pitchFamily="18" charset="0"/>
              </a:rPr>
              <a:t>(</a:t>
            </a:r>
            <a:r>
              <a:rPr lang="en-US" altLang="zh-TW" sz="2400" i="1" smtClean="0">
                <a:latin typeface="Times New Roman" pitchFamily="18" charset="0"/>
              </a:rPr>
              <a:t>t</a:t>
            </a:r>
            <a:r>
              <a:rPr lang="en-US" altLang="zh-TW" sz="2400" smtClean="0">
                <a:latin typeface="Times New Roman" pitchFamily="18" charset="0"/>
              </a:rPr>
              <a:t>) are </a:t>
            </a:r>
            <a:r>
              <a:rPr lang="en-US" altLang="zh-TW" sz="2400" smtClean="0">
                <a:solidFill>
                  <a:schemeClr val="folHlink"/>
                </a:solidFill>
                <a:latin typeface="Times New Roman" pitchFamily="18" charset="0"/>
              </a:rPr>
              <a:t>ergodic</a:t>
            </a:r>
            <a:r>
              <a:rPr lang="en-US" altLang="zh-TW" sz="2400" smtClean="0">
                <a:latin typeface="Times New Roman" pitchFamily="18" charset="0"/>
              </a:rPr>
              <a:t> random signals.</a:t>
            </a:r>
          </a:p>
          <a:p>
            <a:pPr lvl="1" eaLnBrk="1" hangingPunct="1">
              <a:lnSpc>
                <a:spcPct val="120000"/>
              </a:lnSpc>
              <a:buFont typeface="Wingdings" pitchFamily="2" charset="2"/>
              <a:buChar char="l"/>
            </a:pPr>
            <a:r>
              <a:rPr lang="en-US" altLang="zh-TW" sz="2400" smtClean="0">
                <a:solidFill>
                  <a:schemeClr val="folHlink"/>
                </a:solidFill>
                <a:latin typeface="Times New Roman" pitchFamily="18" charset="0"/>
              </a:rPr>
              <a:t>Covariance function:</a:t>
            </a:r>
          </a:p>
          <a:p>
            <a:pPr lvl="1" eaLnBrk="1" hangingPunct="1">
              <a:lnSpc>
                <a:spcPct val="120000"/>
              </a:lnSpc>
              <a:buFont typeface="Wingdings" pitchFamily="2" charset="2"/>
              <a:buChar char="l"/>
            </a:pPr>
            <a:endParaRPr lang="en-US" altLang="zh-TW" sz="2400" smtClean="0">
              <a:solidFill>
                <a:schemeClr val="folHlink"/>
              </a:solidFill>
              <a:latin typeface="Times New Roman" pitchFamily="18" charset="0"/>
            </a:endParaRPr>
          </a:p>
          <a:p>
            <a:pPr lvl="1" eaLnBrk="1" hangingPunct="1">
              <a:lnSpc>
                <a:spcPct val="120000"/>
              </a:lnSpc>
              <a:buFont typeface="Wingdings" pitchFamily="2" charset="2"/>
              <a:buChar char="l"/>
            </a:pPr>
            <a:endParaRPr lang="en-US" altLang="zh-TW" sz="2400" smtClean="0">
              <a:latin typeface="Times New Roman" pitchFamily="18" charset="0"/>
            </a:endParaRPr>
          </a:p>
          <a:p>
            <a:pPr lvl="1" eaLnBrk="1" hangingPunct="1">
              <a:lnSpc>
                <a:spcPct val="120000"/>
              </a:lnSpc>
              <a:buFont typeface="Wingdings" pitchFamily="2" charset="2"/>
              <a:buChar char="l"/>
            </a:pPr>
            <a:endParaRPr lang="en-US" altLang="zh-TW" sz="2400" smtClean="0">
              <a:latin typeface="Times New Roman" pitchFamily="18" charset="0"/>
            </a:endParaRPr>
          </a:p>
          <a:p>
            <a:pPr lvl="1" eaLnBrk="1" hangingPunct="1">
              <a:lnSpc>
                <a:spcPct val="120000"/>
              </a:lnSpc>
              <a:buFont typeface="Wingdings" pitchFamily="2" charset="2"/>
              <a:buNone/>
            </a:pPr>
            <a:endParaRPr lang="en-US" altLang="zh-TW" sz="2400" smtClean="0">
              <a:latin typeface="Times New Roman" pitchFamily="18" charset="0"/>
            </a:endParaRPr>
          </a:p>
          <a:p>
            <a:pPr lvl="1" eaLnBrk="1" hangingPunct="1">
              <a:lnSpc>
                <a:spcPct val="0"/>
              </a:lnSpc>
              <a:buFont typeface="Wingdings" pitchFamily="2" charset="2"/>
              <a:buChar char="l"/>
            </a:pPr>
            <a:r>
              <a:rPr lang="en-US" altLang="zh-TW" sz="2400" smtClean="0">
                <a:solidFill>
                  <a:schemeClr val="folHlink"/>
                </a:solidFill>
                <a:latin typeface="Times New Roman" pitchFamily="18" charset="0"/>
              </a:rPr>
              <a:t>Correlation functions: </a:t>
            </a:r>
            <a:r>
              <a:rPr lang="en-US" altLang="zh-TW" sz="1800" smtClean="0">
                <a:solidFill>
                  <a:schemeClr val="folHlink"/>
                </a:solidFill>
                <a:latin typeface="Times New Roman" pitchFamily="18" charset="0"/>
              </a:rPr>
              <a:t>cf. inner product</a:t>
            </a:r>
          </a:p>
          <a:p>
            <a:pPr eaLnBrk="1" hangingPunct="1">
              <a:buFont typeface="Wingdings" pitchFamily="2" charset="2"/>
              <a:buNone/>
            </a:pPr>
            <a:endParaRPr lang="en-US" altLang="zh-TW" sz="2800" smtClean="0">
              <a:latin typeface="Times New Roman" pitchFamily="18" charset="0"/>
            </a:endParaRPr>
          </a:p>
        </p:txBody>
      </p:sp>
      <p:graphicFrame>
        <p:nvGraphicFramePr>
          <p:cNvPr id="13314" name="Object 4"/>
          <p:cNvGraphicFramePr>
            <a:graphicFrameLocks noChangeAspect="1"/>
          </p:cNvGraphicFramePr>
          <p:nvPr>
            <p:ph sz="quarter" idx="2"/>
          </p:nvPr>
        </p:nvGraphicFramePr>
        <p:xfrm>
          <a:off x="1979613" y="3043238"/>
          <a:ext cx="6553200" cy="1681162"/>
        </p:xfrm>
        <a:graphic>
          <a:graphicData uri="http://schemas.openxmlformats.org/presentationml/2006/ole">
            <p:oleObj spid="_x0000_s159746" name="Equation" r:id="rId3" imgW="3860640" imgH="990360" progId="Equation.DSMT4">
              <p:embed/>
            </p:oleObj>
          </a:graphicData>
        </a:graphic>
      </p:graphicFrame>
      <p:graphicFrame>
        <p:nvGraphicFramePr>
          <p:cNvPr id="13315" name="Object 7"/>
          <p:cNvGraphicFramePr>
            <a:graphicFrameLocks noChangeAspect="1"/>
          </p:cNvGraphicFramePr>
          <p:nvPr>
            <p:ph sz="quarter" idx="3"/>
          </p:nvPr>
        </p:nvGraphicFramePr>
        <p:xfrm>
          <a:off x="2157413" y="5226050"/>
          <a:ext cx="6413500" cy="762000"/>
        </p:xfrm>
        <a:graphic>
          <a:graphicData uri="http://schemas.openxmlformats.org/presentationml/2006/ole">
            <p:oleObj spid="_x0000_s159747" name="Equation" r:id="rId4" imgW="3848040" imgH="457200" progId="Equation.DSMT4">
              <p:embed/>
            </p:oleObj>
          </a:graphicData>
        </a:graphic>
      </p:graphicFrame>
      <p:graphicFrame>
        <p:nvGraphicFramePr>
          <p:cNvPr id="13316" name="Object 10"/>
          <p:cNvGraphicFramePr>
            <a:graphicFrameLocks noChangeAspect="1"/>
          </p:cNvGraphicFramePr>
          <p:nvPr/>
        </p:nvGraphicFramePr>
        <p:xfrm>
          <a:off x="1989138" y="6057900"/>
          <a:ext cx="4022725" cy="466725"/>
        </p:xfrm>
        <a:graphic>
          <a:graphicData uri="http://schemas.openxmlformats.org/presentationml/2006/ole">
            <p:oleObj spid="_x0000_s159748" name="Equation" r:id="rId5" imgW="2463480" imgH="253800" progId="Equation.DSMT4">
              <p:embed/>
            </p:oleObj>
          </a:graphicData>
        </a:graphic>
      </p:graphicFrame>
      <p:sp>
        <p:nvSpPr>
          <p:cNvPr id="7" name="投影片編號版面配置區 6"/>
          <p:cNvSpPr>
            <a:spLocks noGrp="1"/>
          </p:cNvSpPr>
          <p:nvPr>
            <p:ph type="sldNum" sz="quarter" idx="12"/>
          </p:nvPr>
        </p:nvSpPr>
        <p:spPr/>
        <p:txBody>
          <a:bodyPr/>
          <a:lstStyle/>
          <a:p>
            <a:pPr>
              <a:defRPr/>
            </a:pPr>
            <a:fld id="{9491FB58-D3D8-44B7-87CC-6EBBE2C3FBA3}" type="slidenum">
              <a:rPr lang="en-US" altLang="zh-TW" smtClean="0"/>
              <a:pPr>
                <a:defRPr/>
              </a:pPr>
              <a:t>162</a:t>
            </a:fld>
            <a:endParaRPr lang="en-US" altLang="zh-TW"/>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2" name="Rectangle 8"/>
          <p:cNvSpPr>
            <a:spLocks noGrp="1" noChangeArrowheads="1"/>
          </p:cNvSpPr>
          <p:nvPr>
            <p:ph type="title"/>
          </p:nvPr>
        </p:nvSpPr>
        <p:spPr/>
        <p:txBody>
          <a:bodyPr/>
          <a:lstStyle/>
          <a:p>
            <a:pPr eaLnBrk="1" hangingPunct="1"/>
            <a:endParaRPr lang="zh-TW" altLang="zh-TW" smtClean="0"/>
          </a:p>
        </p:txBody>
      </p:sp>
      <p:sp>
        <p:nvSpPr>
          <p:cNvPr id="16393" name="Rectangle 3"/>
          <p:cNvSpPr>
            <a:spLocks noGrp="1" noChangeArrowheads="1"/>
          </p:cNvSpPr>
          <p:nvPr>
            <p:ph type="body" sz="half" idx="1"/>
          </p:nvPr>
        </p:nvSpPr>
        <p:spPr>
          <a:xfrm>
            <a:off x="1182688" y="1484313"/>
            <a:ext cx="7710487" cy="5184775"/>
          </a:xfrm>
        </p:spPr>
        <p:txBody>
          <a:bodyPr/>
          <a:lstStyle/>
          <a:p>
            <a:pPr eaLnBrk="1" hangingPunct="1">
              <a:buFont typeface="Wingdings" pitchFamily="2" charset="2"/>
              <a:buNone/>
            </a:pPr>
            <a:r>
              <a:rPr lang="en-US" altLang="zh-TW" sz="2400" smtClean="0">
                <a:latin typeface="Times New Roman" pitchFamily="18" charset="0"/>
              </a:rPr>
              <a:t>5.</a:t>
            </a:r>
          </a:p>
          <a:p>
            <a:pPr eaLnBrk="1" hangingPunct="1">
              <a:buFont typeface="Wingdings" pitchFamily="2" charset="2"/>
              <a:buNone/>
            </a:pPr>
            <a:endParaRPr lang="en-US" altLang="zh-TW" sz="2400" smtClean="0">
              <a:latin typeface="Times New Roman" pitchFamily="18" charset="0"/>
            </a:endParaRPr>
          </a:p>
          <a:p>
            <a:pPr eaLnBrk="1" hangingPunct="1">
              <a:buFont typeface="Wingdings" pitchFamily="2" charset="2"/>
              <a:buNone/>
            </a:pPr>
            <a:endParaRPr lang="en-US" altLang="zh-TW" sz="2400" smtClean="0">
              <a:latin typeface="Times New Roman" pitchFamily="18" charset="0"/>
            </a:endParaRPr>
          </a:p>
          <a:p>
            <a:pPr eaLnBrk="1" hangingPunct="1">
              <a:lnSpc>
                <a:spcPct val="120000"/>
              </a:lnSpc>
              <a:buFont typeface="Wingdings" pitchFamily="2" charset="2"/>
              <a:buNone/>
            </a:pPr>
            <a:r>
              <a:rPr lang="en-US" altLang="zh-TW" sz="2400" smtClean="0">
                <a:latin typeface="Times New Roman" pitchFamily="18" charset="0"/>
              </a:rPr>
              <a:t>6</a:t>
            </a:r>
            <a:r>
              <a:rPr lang="en-US" altLang="zh-TW" sz="2800" smtClean="0">
                <a:latin typeface="Times New Roman" pitchFamily="18" charset="0"/>
              </a:rPr>
              <a:t>.</a:t>
            </a:r>
          </a:p>
          <a:p>
            <a:pPr eaLnBrk="1" hangingPunct="1">
              <a:lnSpc>
                <a:spcPct val="120000"/>
              </a:lnSpc>
              <a:buFont typeface="Wingdings" pitchFamily="2" charset="2"/>
              <a:buNone/>
            </a:pPr>
            <a:endParaRPr lang="en-US" altLang="zh-TW" sz="2800" smtClean="0">
              <a:latin typeface="Times New Roman" pitchFamily="18" charset="0"/>
            </a:endParaRPr>
          </a:p>
          <a:p>
            <a:pPr eaLnBrk="1" hangingPunct="1">
              <a:buFont typeface="Wingdings" pitchFamily="2" charset="2"/>
              <a:buNone/>
            </a:pPr>
            <a:r>
              <a:rPr lang="en-US" altLang="zh-TW" sz="2400" smtClean="0">
                <a:latin typeface="Times New Roman" pitchFamily="18" charset="0"/>
              </a:rPr>
              <a:t>7. </a:t>
            </a:r>
            <a:r>
              <a:rPr lang="en-US" altLang="zh-TW" sz="2400" smtClean="0">
                <a:solidFill>
                  <a:schemeClr val="hlink"/>
                </a:solidFill>
                <a:latin typeface="Times New Roman" pitchFamily="18" charset="0"/>
              </a:rPr>
              <a:t>Correlation coefficient</a:t>
            </a:r>
          </a:p>
          <a:p>
            <a:pPr eaLnBrk="1" hangingPunct="1">
              <a:lnSpc>
                <a:spcPct val="120000"/>
              </a:lnSpc>
              <a:buFont typeface="Wingdings" pitchFamily="2" charset="2"/>
              <a:buNone/>
            </a:pPr>
            <a:endParaRPr lang="en-US" altLang="zh-TW" sz="2800" smtClean="0">
              <a:solidFill>
                <a:schemeClr val="hlink"/>
              </a:solidFill>
              <a:latin typeface="Times New Roman" pitchFamily="18" charset="0"/>
            </a:endParaRPr>
          </a:p>
        </p:txBody>
      </p:sp>
      <p:graphicFrame>
        <p:nvGraphicFramePr>
          <p:cNvPr id="16386" name="Object 4"/>
          <p:cNvGraphicFramePr>
            <a:graphicFrameLocks noChangeAspect="1"/>
          </p:cNvGraphicFramePr>
          <p:nvPr>
            <p:ph sz="quarter" idx="2"/>
          </p:nvPr>
        </p:nvGraphicFramePr>
        <p:xfrm>
          <a:off x="1692275" y="1539875"/>
          <a:ext cx="2087563" cy="1096963"/>
        </p:xfrm>
        <a:graphic>
          <a:graphicData uri="http://schemas.openxmlformats.org/presentationml/2006/ole">
            <p:oleObj spid="_x0000_s418818" name="Equation" r:id="rId3" imgW="1473120" imgH="685800" progId="Equation.DSMT4">
              <p:embed/>
            </p:oleObj>
          </a:graphicData>
        </a:graphic>
      </p:graphicFrame>
      <p:graphicFrame>
        <p:nvGraphicFramePr>
          <p:cNvPr id="16387" name="Object 7"/>
          <p:cNvGraphicFramePr>
            <a:graphicFrameLocks noChangeAspect="1"/>
          </p:cNvGraphicFramePr>
          <p:nvPr>
            <p:ph sz="quarter" idx="3"/>
          </p:nvPr>
        </p:nvGraphicFramePr>
        <p:xfrm>
          <a:off x="1730375" y="3067050"/>
          <a:ext cx="1978025" cy="820738"/>
        </p:xfrm>
        <a:graphic>
          <a:graphicData uri="http://schemas.openxmlformats.org/presentationml/2006/ole">
            <p:oleObj spid="_x0000_s418819" name="Equation" r:id="rId4" imgW="1346040" imgH="558720" progId="Equation.DSMT4">
              <p:embed/>
            </p:oleObj>
          </a:graphicData>
        </a:graphic>
      </p:graphicFrame>
      <p:graphicFrame>
        <p:nvGraphicFramePr>
          <p:cNvPr id="16388" name="Object 10"/>
          <p:cNvGraphicFramePr>
            <a:graphicFrameLocks noChangeAspect="1"/>
          </p:cNvGraphicFramePr>
          <p:nvPr/>
        </p:nvGraphicFramePr>
        <p:xfrm>
          <a:off x="4616450" y="1700213"/>
          <a:ext cx="3916363" cy="2209800"/>
        </p:xfrm>
        <a:graphic>
          <a:graphicData uri="http://schemas.openxmlformats.org/presentationml/2006/ole">
            <p:oleObj spid="_x0000_s418820" name="點陣圖影像" r:id="rId5" imgW="3917019" imgH="2209524" progId="PBrush">
              <p:embed/>
            </p:oleObj>
          </a:graphicData>
        </a:graphic>
      </p:graphicFrame>
      <p:graphicFrame>
        <p:nvGraphicFramePr>
          <p:cNvPr id="16389" name="Object 11"/>
          <p:cNvGraphicFramePr>
            <a:graphicFrameLocks noChangeAspect="1"/>
          </p:cNvGraphicFramePr>
          <p:nvPr/>
        </p:nvGraphicFramePr>
        <p:xfrm>
          <a:off x="4572000" y="4005263"/>
          <a:ext cx="3779838" cy="2492375"/>
        </p:xfrm>
        <a:graphic>
          <a:graphicData uri="http://schemas.openxmlformats.org/presentationml/2006/ole">
            <p:oleObj spid="_x0000_s418821" name="點陣圖影像" r:id="rId6" imgW="3779848" imgH="2491956" progId="PBrush">
              <p:embed/>
            </p:oleObj>
          </a:graphicData>
        </a:graphic>
      </p:graphicFrame>
      <p:graphicFrame>
        <p:nvGraphicFramePr>
          <p:cNvPr id="16390" name="Object 12"/>
          <p:cNvGraphicFramePr>
            <a:graphicFrameLocks noChangeAspect="1"/>
          </p:cNvGraphicFramePr>
          <p:nvPr/>
        </p:nvGraphicFramePr>
        <p:xfrm>
          <a:off x="5975350" y="4338638"/>
          <a:ext cx="1312863" cy="333375"/>
        </p:xfrm>
        <a:graphic>
          <a:graphicData uri="http://schemas.openxmlformats.org/presentationml/2006/ole">
            <p:oleObj spid="_x0000_s418822" name="Equation" r:id="rId7" imgW="901440" imgH="228600" progId="Equation.DSMT4">
              <p:embed/>
            </p:oleObj>
          </a:graphicData>
        </a:graphic>
      </p:graphicFrame>
      <p:graphicFrame>
        <p:nvGraphicFramePr>
          <p:cNvPr id="16391" name="Object 13"/>
          <p:cNvGraphicFramePr>
            <a:graphicFrameLocks noChangeAspect="1"/>
          </p:cNvGraphicFramePr>
          <p:nvPr/>
        </p:nvGraphicFramePr>
        <p:xfrm>
          <a:off x="1552575" y="4508500"/>
          <a:ext cx="2874963" cy="1854200"/>
        </p:xfrm>
        <a:graphic>
          <a:graphicData uri="http://schemas.openxmlformats.org/presentationml/2006/ole">
            <p:oleObj spid="_x0000_s418823" name="Equation" r:id="rId8" imgW="1930320" imgH="1244520" progId="Equation.DSMT4">
              <p:embed/>
            </p:oleObj>
          </a:graphicData>
        </a:graphic>
      </p:graphicFrame>
      <p:sp>
        <p:nvSpPr>
          <p:cNvPr id="16394" name="Line 14"/>
          <p:cNvSpPr>
            <a:spLocks noChangeShapeType="1"/>
          </p:cNvSpPr>
          <p:nvPr/>
        </p:nvSpPr>
        <p:spPr bwMode="auto">
          <a:xfrm>
            <a:off x="5508625" y="4508500"/>
            <a:ext cx="431800" cy="0"/>
          </a:xfrm>
          <a:prstGeom prst="line">
            <a:avLst/>
          </a:prstGeom>
          <a:noFill/>
          <a:ln w="9525">
            <a:solidFill>
              <a:schemeClr val="hlink"/>
            </a:solidFill>
            <a:round/>
            <a:headEnd/>
            <a:tailEnd type="triangle" w="med" len="med"/>
          </a:ln>
        </p:spPr>
        <p:txBody>
          <a:bodyPr/>
          <a:lstStyle/>
          <a:p>
            <a:endParaRPr lang="zh-TW" altLang="en-US"/>
          </a:p>
        </p:txBody>
      </p:sp>
      <p:sp>
        <p:nvSpPr>
          <p:cNvPr id="16395" name="Line 15"/>
          <p:cNvSpPr>
            <a:spLocks noChangeShapeType="1"/>
          </p:cNvSpPr>
          <p:nvPr/>
        </p:nvSpPr>
        <p:spPr bwMode="auto">
          <a:xfrm>
            <a:off x="5940425" y="4365625"/>
            <a:ext cx="0" cy="215900"/>
          </a:xfrm>
          <a:prstGeom prst="line">
            <a:avLst/>
          </a:prstGeom>
          <a:noFill/>
          <a:ln w="9525">
            <a:solidFill>
              <a:schemeClr val="hlink"/>
            </a:solidFill>
            <a:round/>
            <a:headEnd/>
            <a:tailEnd/>
          </a:ln>
        </p:spPr>
        <p:txBody>
          <a:bodyPr/>
          <a:lstStyle/>
          <a:p>
            <a:endParaRPr lang="zh-TW" altLang="en-US"/>
          </a:p>
        </p:txBody>
      </p:sp>
      <p:sp>
        <p:nvSpPr>
          <p:cNvPr id="12" name="投影片編號版面配置區 11"/>
          <p:cNvSpPr>
            <a:spLocks noGrp="1"/>
          </p:cNvSpPr>
          <p:nvPr>
            <p:ph type="sldNum" sz="quarter" idx="12"/>
          </p:nvPr>
        </p:nvSpPr>
        <p:spPr/>
        <p:txBody>
          <a:bodyPr/>
          <a:lstStyle/>
          <a:p>
            <a:pPr>
              <a:defRPr/>
            </a:pPr>
            <a:fld id="{9491FB58-D3D8-44B7-87CC-6EBBE2C3FBA3}" type="slidenum">
              <a:rPr lang="en-US" altLang="zh-TW" smtClean="0"/>
              <a:pPr>
                <a:defRPr/>
              </a:pPr>
              <a:t>163</a:t>
            </a:fld>
            <a:endParaRPr lang="en-US" altLang="zh-TW"/>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8"/>
          <p:cNvSpPr>
            <a:spLocks noGrp="1" noChangeArrowheads="1"/>
          </p:cNvSpPr>
          <p:nvPr>
            <p:ph type="title"/>
          </p:nvPr>
        </p:nvSpPr>
        <p:spPr>
          <a:xfrm>
            <a:off x="1150938" y="692150"/>
            <a:ext cx="7092950" cy="649288"/>
          </a:xfrm>
        </p:spPr>
        <p:txBody>
          <a:bodyPr/>
          <a:lstStyle/>
          <a:p>
            <a:pPr eaLnBrk="1" hangingPunct="1"/>
            <a:r>
              <a:rPr lang="en-US" altLang="zh-TW" sz="3200" smtClean="0"/>
              <a:t>9.3 Spectral Density Functions</a:t>
            </a:r>
          </a:p>
        </p:txBody>
      </p:sp>
      <p:sp>
        <p:nvSpPr>
          <p:cNvPr id="17413" name="Rectangle 3"/>
          <p:cNvSpPr>
            <a:spLocks noGrp="1" noChangeArrowheads="1"/>
          </p:cNvSpPr>
          <p:nvPr>
            <p:ph type="body" sz="half" idx="1"/>
          </p:nvPr>
        </p:nvSpPr>
        <p:spPr>
          <a:xfrm>
            <a:off x="1182688" y="1484313"/>
            <a:ext cx="7710487" cy="4648200"/>
          </a:xfrm>
        </p:spPr>
        <p:txBody>
          <a:bodyPr/>
          <a:lstStyle/>
          <a:p>
            <a:pPr eaLnBrk="1" hangingPunct="1"/>
            <a:r>
              <a:rPr lang="en-US" altLang="zh-TW" sz="2800" smtClean="0">
                <a:solidFill>
                  <a:schemeClr val="hlink"/>
                </a:solidFill>
                <a:latin typeface="Times New Roman" pitchFamily="18" charset="0"/>
              </a:rPr>
              <a:t>Spectral Density Functions</a:t>
            </a:r>
            <a:r>
              <a:rPr lang="en-US" altLang="zh-TW" sz="2800" smtClean="0">
                <a:latin typeface="Times New Roman" pitchFamily="18" charset="0"/>
              </a:rPr>
              <a:t>:</a:t>
            </a:r>
          </a:p>
          <a:p>
            <a:pPr eaLnBrk="1" hangingPunct="1">
              <a:buFont typeface="Wingdings" pitchFamily="2" charset="2"/>
              <a:buNone/>
            </a:pPr>
            <a:r>
              <a:rPr lang="en-US" altLang="zh-TW" sz="2400" smtClean="0">
                <a:latin typeface="Times New Roman" pitchFamily="18" charset="0"/>
              </a:rPr>
              <a:t>1. Defined via </a:t>
            </a:r>
            <a:r>
              <a:rPr lang="en-US" altLang="zh-TW" sz="2400" smtClean="0">
                <a:solidFill>
                  <a:schemeClr val="folHlink"/>
                </a:solidFill>
                <a:latin typeface="Times New Roman" pitchFamily="18" charset="0"/>
              </a:rPr>
              <a:t>correlation</a:t>
            </a:r>
            <a:r>
              <a:rPr lang="en-US" altLang="zh-TW" sz="2400" smtClean="0">
                <a:latin typeface="Times New Roman" pitchFamily="18" charset="0"/>
              </a:rPr>
              <a:t> functions:</a:t>
            </a:r>
          </a:p>
          <a:p>
            <a:pPr eaLnBrk="1" hangingPunct="1">
              <a:buFont typeface="Wingdings" pitchFamily="2" charset="2"/>
              <a:buNone/>
            </a:pPr>
            <a:r>
              <a:rPr lang="en-US" altLang="zh-TW" sz="2400" smtClean="0">
                <a:latin typeface="Times New Roman" pitchFamily="18" charset="0"/>
              </a:rPr>
              <a:t>    Assume </a:t>
            </a:r>
            <a:r>
              <a:rPr lang="en-US" altLang="zh-TW" sz="2400" i="1" smtClean="0">
                <a:latin typeface="Times New Roman" pitchFamily="18" charset="0"/>
              </a:rPr>
              <a:t>x</a:t>
            </a:r>
            <a:r>
              <a:rPr lang="en-US" altLang="zh-TW" sz="2400" smtClean="0">
                <a:latin typeface="Times New Roman" pitchFamily="18" charset="0"/>
              </a:rPr>
              <a:t>(</a:t>
            </a:r>
            <a:r>
              <a:rPr lang="en-US" altLang="zh-TW" sz="2400" i="1" smtClean="0">
                <a:latin typeface="Times New Roman" pitchFamily="18" charset="0"/>
              </a:rPr>
              <a:t>t</a:t>
            </a:r>
            <a:r>
              <a:rPr lang="en-US" altLang="zh-TW" sz="2400" smtClean="0">
                <a:latin typeface="Times New Roman" pitchFamily="18" charset="0"/>
              </a:rPr>
              <a:t>) and </a:t>
            </a:r>
            <a:r>
              <a:rPr lang="en-US" altLang="zh-TW" sz="2400" i="1" smtClean="0">
                <a:latin typeface="Times New Roman" pitchFamily="18" charset="0"/>
              </a:rPr>
              <a:t>y</a:t>
            </a:r>
            <a:r>
              <a:rPr lang="en-US" altLang="zh-TW" sz="2400" smtClean="0">
                <a:latin typeface="Times New Roman" pitchFamily="18" charset="0"/>
              </a:rPr>
              <a:t>(</a:t>
            </a:r>
            <a:r>
              <a:rPr lang="en-US" altLang="zh-TW" sz="2400" i="1" smtClean="0">
                <a:latin typeface="Times New Roman" pitchFamily="18" charset="0"/>
              </a:rPr>
              <a:t>t</a:t>
            </a:r>
            <a:r>
              <a:rPr lang="en-US" altLang="zh-TW" sz="2400" smtClean="0">
                <a:latin typeface="Times New Roman" pitchFamily="18" charset="0"/>
              </a:rPr>
              <a:t>) are ergodic signals.</a:t>
            </a:r>
          </a:p>
          <a:p>
            <a:pPr eaLnBrk="1" hangingPunct="1">
              <a:buFont typeface="Wingdings" pitchFamily="2" charset="2"/>
              <a:buNone/>
            </a:pPr>
            <a:r>
              <a:rPr lang="en-US" altLang="zh-TW" sz="2400" smtClean="0">
                <a:latin typeface="Times New Roman" pitchFamily="18" charset="0"/>
              </a:rPr>
              <a:t>    </a:t>
            </a:r>
            <a:r>
              <a:rPr lang="en-US" altLang="zh-TW" sz="2400" smtClean="0">
                <a:solidFill>
                  <a:schemeClr val="folHlink"/>
                </a:solidFill>
                <a:latin typeface="Times New Roman" pitchFamily="18" charset="0"/>
              </a:rPr>
              <a:t>Cross-spectral </a:t>
            </a:r>
            <a:r>
              <a:rPr lang="en-US" altLang="zh-TW" sz="2400" smtClean="0">
                <a:latin typeface="Times New Roman" pitchFamily="18" charset="0"/>
              </a:rPr>
              <a:t>density function:</a:t>
            </a:r>
          </a:p>
          <a:p>
            <a:pPr eaLnBrk="1" hangingPunct="1">
              <a:buFont typeface="Wingdings" pitchFamily="2" charset="2"/>
              <a:buNone/>
            </a:pPr>
            <a:endParaRPr lang="en-US" altLang="zh-TW" sz="2400" smtClean="0">
              <a:latin typeface="Times New Roman" pitchFamily="18" charset="0"/>
            </a:endParaRPr>
          </a:p>
          <a:p>
            <a:pPr eaLnBrk="1" hangingPunct="1">
              <a:buFont typeface="Wingdings" pitchFamily="2" charset="2"/>
              <a:buNone/>
            </a:pPr>
            <a:endParaRPr lang="en-US" altLang="zh-TW" sz="2400" smtClean="0">
              <a:latin typeface="Times New Roman" pitchFamily="18" charset="0"/>
            </a:endParaRPr>
          </a:p>
          <a:p>
            <a:pPr eaLnBrk="1" hangingPunct="1">
              <a:buFont typeface="Wingdings" pitchFamily="2" charset="2"/>
              <a:buNone/>
            </a:pPr>
            <a:r>
              <a:rPr lang="en-US" altLang="zh-TW" sz="2400" smtClean="0">
                <a:latin typeface="Times New Roman" pitchFamily="18" charset="0"/>
              </a:rPr>
              <a:t>    </a:t>
            </a:r>
            <a:r>
              <a:rPr lang="en-US" altLang="zh-TW" sz="2400" smtClean="0">
                <a:solidFill>
                  <a:schemeClr val="folHlink"/>
                </a:solidFill>
                <a:latin typeface="Times New Roman" pitchFamily="18" charset="0"/>
              </a:rPr>
              <a:t>Auto-spectral</a:t>
            </a:r>
            <a:r>
              <a:rPr lang="en-US" altLang="zh-TW" sz="2400" smtClean="0">
                <a:latin typeface="Times New Roman" pitchFamily="18" charset="0"/>
              </a:rPr>
              <a:t> density function:</a:t>
            </a:r>
          </a:p>
        </p:txBody>
      </p:sp>
      <p:graphicFrame>
        <p:nvGraphicFramePr>
          <p:cNvPr id="17410" name="Object 4"/>
          <p:cNvGraphicFramePr>
            <a:graphicFrameLocks noChangeAspect="1"/>
          </p:cNvGraphicFramePr>
          <p:nvPr>
            <p:ph sz="quarter" idx="2"/>
          </p:nvPr>
        </p:nvGraphicFramePr>
        <p:xfrm>
          <a:off x="2268538" y="3511550"/>
          <a:ext cx="4608512" cy="584200"/>
        </p:xfrm>
        <a:graphic>
          <a:graphicData uri="http://schemas.openxmlformats.org/presentationml/2006/ole">
            <p:oleObj spid="_x0000_s161794" name="Equation" r:id="rId3" imgW="2603160" imgH="330120" progId="Equation.DSMT4">
              <p:embed/>
            </p:oleObj>
          </a:graphicData>
        </a:graphic>
      </p:graphicFrame>
      <p:graphicFrame>
        <p:nvGraphicFramePr>
          <p:cNvPr id="17411" name="Object 7"/>
          <p:cNvGraphicFramePr>
            <a:graphicFrameLocks noChangeAspect="1"/>
          </p:cNvGraphicFramePr>
          <p:nvPr>
            <p:ph sz="quarter" idx="3"/>
          </p:nvPr>
        </p:nvGraphicFramePr>
        <p:xfrm>
          <a:off x="2268538" y="4784725"/>
          <a:ext cx="4608512" cy="587375"/>
        </p:xfrm>
        <a:graphic>
          <a:graphicData uri="http://schemas.openxmlformats.org/presentationml/2006/ole">
            <p:oleObj spid="_x0000_s161795" name="Equation" r:id="rId4" imgW="2590560" imgH="330120" progId="Equation.DSMT4">
              <p:embed/>
            </p:oleObj>
          </a:graphicData>
        </a:graphic>
      </p:graphicFrame>
      <p:sp>
        <p:nvSpPr>
          <p:cNvPr id="6" name="投影片編號版面配置區 5"/>
          <p:cNvSpPr>
            <a:spLocks noGrp="1"/>
          </p:cNvSpPr>
          <p:nvPr>
            <p:ph type="sldNum" sz="quarter" idx="12"/>
          </p:nvPr>
        </p:nvSpPr>
        <p:spPr/>
        <p:txBody>
          <a:bodyPr/>
          <a:lstStyle/>
          <a:p>
            <a:pPr>
              <a:defRPr/>
            </a:pPr>
            <a:fld id="{9491FB58-D3D8-44B7-87CC-6EBBE2C3FBA3}" type="slidenum">
              <a:rPr lang="en-US" altLang="zh-TW" smtClean="0"/>
              <a:pPr>
                <a:defRPr/>
              </a:pPr>
              <a:t>164</a:t>
            </a:fld>
            <a:endParaRPr lang="en-US" altLang="zh-TW"/>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8"/>
          <p:cNvSpPr>
            <a:spLocks noGrp="1" noChangeArrowheads="1"/>
          </p:cNvSpPr>
          <p:nvPr>
            <p:ph type="title"/>
          </p:nvPr>
        </p:nvSpPr>
        <p:spPr>
          <a:xfrm>
            <a:off x="1222375" y="549275"/>
            <a:ext cx="7237413" cy="792163"/>
          </a:xfrm>
        </p:spPr>
        <p:txBody>
          <a:bodyPr/>
          <a:lstStyle/>
          <a:p>
            <a:pPr eaLnBrk="1" hangingPunct="1"/>
            <a:r>
              <a:rPr lang="en-US" altLang="zh-TW" sz="3200" smtClean="0">
                <a:latin typeface="Times New Roman" pitchFamily="18" charset="0"/>
              </a:rPr>
              <a:t>Engineering definitions</a:t>
            </a:r>
          </a:p>
        </p:txBody>
      </p:sp>
      <p:sp>
        <p:nvSpPr>
          <p:cNvPr id="19461" name="Rectangle 3"/>
          <p:cNvSpPr>
            <a:spLocks noGrp="1" noChangeArrowheads="1"/>
          </p:cNvSpPr>
          <p:nvPr>
            <p:ph type="body" sz="half" idx="1"/>
          </p:nvPr>
        </p:nvSpPr>
        <p:spPr>
          <a:xfrm>
            <a:off x="1182688" y="1484313"/>
            <a:ext cx="7781925" cy="4648200"/>
          </a:xfrm>
        </p:spPr>
        <p:txBody>
          <a:bodyPr/>
          <a:lstStyle/>
          <a:p>
            <a:pPr eaLnBrk="1" hangingPunct="1"/>
            <a:r>
              <a:rPr lang="en-US" altLang="zh-TW" sz="2800" smtClean="0">
                <a:solidFill>
                  <a:schemeClr val="hlink"/>
                </a:solidFill>
                <a:latin typeface="Times New Roman" pitchFamily="18" charset="0"/>
              </a:rPr>
              <a:t>One-sided</a:t>
            </a:r>
            <a:r>
              <a:rPr lang="en-US" altLang="zh-TW" sz="2800" smtClean="0">
                <a:latin typeface="Times New Roman" pitchFamily="18" charset="0"/>
              </a:rPr>
              <a:t> spectral density functions:</a:t>
            </a:r>
          </a:p>
          <a:p>
            <a:pPr eaLnBrk="1" hangingPunct="1">
              <a:buFont typeface="Wingdings" pitchFamily="2" charset="2"/>
              <a:buNone/>
            </a:pPr>
            <a:endParaRPr lang="en-US" altLang="zh-TW" sz="2800" smtClean="0">
              <a:latin typeface="Times New Roman" pitchFamily="18" charset="0"/>
            </a:endParaRPr>
          </a:p>
          <a:p>
            <a:pPr eaLnBrk="1" hangingPunct="1">
              <a:buFont typeface="Wingdings" pitchFamily="2" charset="2"/>
              <a:buNone/>
            </a:pPr>
            <a:endParaRPr lang="en-US" altLang="zh-TW" sz="2800" smtClean="0"/>
          </a:p>
          <a:p>
            <a:pPr eaLnBrk="1" hangingPunct="1">
              <a:buFont typeface="Wingdings" pitchFamily="2" charset="2"/>
              <a:buNone/>
            </a:pPr>
            <a:endParaRPr lang="en-US" altLang="zh-TW" sz="2800" smtClean="0"/>
          </a:p>
          <a:p>
            <a:pPr eaLnBrk="1" hangingPunct="1">
              <a:buFont typeface="Wingdings" pitchFamily="2" charset="2"/>
              <a:buNone/>
            </a:pPr>
            <a:r>
              <a:rPr lang="en-US" altLang="zh-TW" sz="2400" smtClean="0">
                <a:latin typeface="Times New Roman" pitchFamily="18" charset="0"/>
              </a:rPr>
              <a:t>     </a:t>
            </a:r>
          </a:p>
          <a:p>
            <a:pPr eaLnBrk="1" hangingPunct="1">
              <a:buFont typeface="Wingdings" pitchFamily="2" charset="2"/>
              <a:buNone/>
            </a:pPr>
            <a:r>
              <a:rPr lang="en-US" altLang="zh-TW" sz="2400" smtClean="0">
                <a:latin typeface="Times New Roman" pitchFamily="18" charset="0"/>
              </a:rPr>
              <a:t>     It can be shown that</a:t>
            </a:r>
          </a:p>
          <a:p>
            <a:pPr eaLnBrk="1" hangingPunct="1">
              <a:buFont typeface="Wingdings" pitchFamily="2" charset="2"/>
              <a:buNone/>
            </a:pPr>
            <a:endParaRPr lang="en-US" altLang="zh-TW" sz="2400" smtClean="0">
              <a:latin typeface="Times New Roman" pitchFamily="18" charset="0"/>
            </a:endParaRPr>
          </a:p>
        </p:txBody>
      </p:sp>
      <p:graphicFrame>
        <p:nvGraphicFramePr>
          <p:cNvPr id="19458" name="Object 4"/>
          <p:cNvGraphicFramePr>
            <a:graphicFrameLocks noChangeAspect="1"/>
          </p:cNvGraphicFramePr>
          <p:nvPr>
            <p:ph sz="quarter" idx="2"/>
          </p:nvPr>
        </p:nvGraphicFramePr>
        <p:xfrm>
          <a:off x="2266950" y="2103438"/>
          <a:ext cx="2952750" cy="1852612"/>
        </p:xfrm>
        <a:graphic>
          <a:graphicData uri="http://schemas.openxmlformats.org/presentationml/2006/ole">
            <p:oleObj spid="_x0000_s162818" name="Equation" r:id="rId3" imgW="1688760" imgH="939600" progId="Equation.DSMT4">
              <p:embed/>
            </p:oleObj>
          </a:graphicData>
        </a:graphic>
      </p:graphicFrame>
      <p:graphicFrame>
        <p:nvGraphicFramePr>
          <p:cNvPr id="19459" name="Object 7"/>
          <p:cNvGraphicFramePr>
            <a:graphicFrameLocks noChangeAspect="1"/>
          </p:cNvGraphicFramePr>
          <p:nvPr>
            <p:ph sz="quarter" idx="3"/>
          </p:nvPr>
        </p:nvGraphicFramePr>
        <p:xfrm>
          <a:off x="2268538" y="4508500"/>
          <a:ext cx="4608512" cy="1317625"/>
        </p:xfrm>
        <a:graphic>
          <a:graphicData uri="http://schemas.openxmlformats.org/presentationml/2006/ole">
            <p:oleObj spid="_x0000_s162819" name="Equation" r:id="rId4" imgW="2311200" imgH="660240" progId="Equation.DSMT4">
              <p:embed/>
            </p:oleObj>
          </a:graphicData>
        </a:graphic>
      </p:graphicFrame>
      <p:sp>
        <p:nvSpPr>
          <p:cNvPr id="6" name="投影片編號版面配置區 5"/>
          <p:cNvSpPr>
            <a:spLocks noGrp="1"/>
          </p:cNvSpPr>
          <p:nvPr>
            <p:ph type="sldNum" sz="quarter" idx="12"/>
          </p:nvPr>
        </p:nvSpPr>
        <p:spPr/>
        <p:txBody>
          <a:bodyPr/>
          <a:lstStyle/>
          <a:p>
            <a:pPr>
              <a:defRPr/>
            </a:pPr>
            <a:fld id="{9491FB58-D3D8-44B7-87CC-6EBBE2C3FBA3}" type="slidenum">
              <a:rPr lang="en-US" altLang="zh-TW" smtClean="0"/>
              <a:pPr>
                <a:defRPr/>
              </a:pPr>
              <a:t>165</a:t>
            </a:fld>
            <a:endParaRPr lang="en-US" altLang="zh-TW"/>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5"/>
          <p:cNvSpPr>
            <a:spLocks noGrp="1" noChangeArrowheads="1"/>
          </p:cNvSpPr>
          <p:nvPr>
            <p:ph type="title"/>
          </p:nvPr>
        </p:nvSpPr>
        <p:spPr>
          <a:xfrm>
            <a:off x="1150938" y="620713"/>
            <a:ext cx="7021512" cy="720725"/>
          </a:xfrm>
        </p:spPr>
        <p:txBody>
          <a:bodyPr/>
          <a:lstStyle/>
          <a:p>
            <a:pPr eaLnBrk="1" hangingPunct="1"/>
            <a:r>
              <a:rPr lang="en-US" altLang="zh-TW" sz="2400" smtClean="0"/>
              <a:t>Why is the name </a:t>
            </a:r>
            <a:r>
              <a:rPr lang="en-US" altLang="zh-TW" sz="2400" smtClean="0">
                <a:latin typeface="Arial" charset="0"/>
              </a:rPr>
              <a:t>“</a:t>
            </a:r>
            <a:r>
              <a:rPr lang="en-US" altLang="zh-TW" sz="2400" smtClean="0">
                <a:solidFill>
                  <a:schemeClr val="hlink"/>
                </a:solidFill>
              </a:rPr>
              <a:t>power</a:t>
            </a:r>
            <a:r>
              <a:rPr lang="en-US" altLang="zh-TW" sz="2400" smtClean="0"/>
              <a:t> </a:t>
            </a:r>
            <a:r>
              <a:rPr lang="en-US" altLang="zh-TW" sz="2400" smtClean="0">
                <a:solidFill>
                  <a:schemeClr val="hlink"/>
                </a:solidFill>
              </a:rPr>
              <a:t>spectral density</a:t>
            </a:r>
            <a:r>
              <a:rPr lang="en-US" altLang="zh-TW" sz="2400" smtClean="0">
                <a:latin typeface="Arial" charset="0"/>
              </a:rPr>
              <a:t>”</a:t>
            </a:r>
            <a:r>
              <a:rPr lang="en-US" altLang="zh-TW" sz="2400" smtClean="0"/>
              <a:t>?</a:t>
            </a:r>
          </a:p>
        </p:txBody>
      </p:sp>
      <p:graphicFrame>
        <p:nvGraphicFramePr>
          <p:cNvPr id="20482" name="Object 4"/>
          <p:cNvGraphicFramePr>
            <a:graphicFrameLocks noChangeAspect="1"/>
          </p:cNvGraphicFramePr>
          <p:nvPr>
            <p:ph sz="half" idx="2"/>
          </p:nvPr>
        </p:nvGraphicFramePr>
        <p:xfrm>
          <a:off x="1619250" y="1766888"/>
          <a:ext cx="5510213" cy="4279900"/>
        </p:xfrm>
        <a:graphic>
          <a:graphicData uri="http://schemas.openxmlformats.org/presentationml/2006/ole">
            <p:oleObj spid="_x0000_s163842" name="Equation" r:id="rId3" imgW="2958840" imgH="2298600" progId="Equation.DSMT4">
              <p:embed/>
            </p:oleObj>
          </a:graphicData>
        </a:graphic>
      </p:graphicFrame>
      <p:sp>
        <p:nvSpPr>
          <p:cNvPr id="4" name="文字方塊 3"/>
          <p:cNvSpPr txBox="1"/>
          <p:nvPr/>
        </p:nvSpPr>
        <p:spPr>
          <a:xfrm>
            <a:off x="5868144" y="3203684"/>
            <a:ext cx="2016224" cy="369332"/>
          </a:xfrm>
          <a:prstGeom prst="rect">
            <a:avLst/>
          </a:prstGeom>
          <a:noFill/>
        </p:spPr>
        <p:txBody>
          <a:bodyPr wrap="square" rtlCol="0">
            <a:spAutoFit/>
          </a:bodyPr>
          <a:lstStyle/>
          <a:p>
            <a:r>
              <a:rPr lang="en-US" altLang="zh-TW" dirty="0" smtClean="0">
                <a:solidFill>
                  <a:srgbClr val="FF0000"/>
                </a:solidFill>
                <a:sym typeface="Wingdings" pitchFamily="2" charset="2"/>
              </a:rPr>
              <a:t> Total power</a:t>
            </a:r>
            <a:endParaRPr lang="zh-TW" altLang="en-US" dirty="0">
              <a:solidFill>
                <a:srgbClr val="FF0000"/>
              </a:solidFill>
            </a:endParaRPr>
          </a:p>
        </p:txBody>
      </p:sp>
      <p:sp>
        <p:nvSpPr>
          <p:cNvPr id="5" name="投影片編號版面配置區 4"/>
          <p:cNvSpPr>
            <a:spLocks noGrp="1"/>
          </p:cNvSpPr>
          <p:nvPr>
            <p:ph type="sldNum" sz="quarter" idx="12"/>
          </p:nvPr>
        </p:nvSpPr>
        <p:spPr/>
        <p:txBody>
          <a:bodyPr/>
          <a:lstStyle/>
          <a:p>
            <a:pPr>
              <a:defRPr/>
            </a:pPr>
            <a:fld id="{34D9D651-E68D-487F-896B-F83802D89AD8}" type="slidenum">
              <a:rPr lang="en-US" altLang="zh-TW" smtClean="0"/>
              <a:pPr>
                <a:defRPr/>
              </a:pPr>
              <a:t>166</a:t>
            </a:fld>
            <a:endParaRPr lang="en-US" altLang="zh-TW"/>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5"/>
          <p:cNvSpPr>
            <a:spLocks noGrp="1" noChangeArrowheads="1"/>
          </p:cNvSpPr>
          <p:nvPr>
            <p:ph type="title"/>
          </p:nvPr>
        </p:nvSpPr>
        <p:spPr/>
        <p:txBody>
          <a:bodyPr/>
          <a:lstStyle/>
          <a:p>
            <a:pPr eaLnBrk="1" hangingPunct="1"/>
            <a:endParaRPr lang="zh-TW" altLang="zh-TW" smtClean="0"/>
          </a:p>
        </p:txBody>
      </p:sp>
      <p:sp>
        <p:nvSpPr>
          <p:cNvPr id="21508" name="Rectangle 3"/>
          <p:cNvSpPr>
            <a:spLocks noGrp="1" noChangeArrowheads="1"/>
          </p:cNvSpPr>
          <p:nvPr>
            <p:ph type="body" sz="half" idx="1"/>
          </p:nvPr>
        </p:nvSpPr>
        <p:spPr>
          <a:xfrm>
            <a:off x="1182688" y="1517650"/>
            <a:ext cx="7781925" cy="4648200"/>
          </a:xfrm>
        </p:spPr>
        <p:txBody>
          <a:bodyPr/>
          <a:lstStyle/>
          <a:p>
            <a:pPr eaLnBrk="1" hangingPunct="1">
              <a:buFont typeface="Wingdings" pitchFamily="2" charset="2"/>
              <a:buNone/>
            </a:pPr>
            <a:r>
              <a:rPr lang="en-US" altLang="zh-TW" sz="2400" smtClean="0">
                <a:latin typeface="Times New Roman" pitchFamily="18" charset="0"/>
              </a:rPr>
              <a:t>2. Defined via </a:t>
            </a:r>
            <a:r>
              <a:rPr lang="en-US" altLang="zh-TW" sz="2400" smtClean="0">
                <a:solidFill>
                  <a:schemeClr val="folHlink"/>
                </a:solidFill>
                <a:latin typeface="Times New Roman" pitchFamily="18" charset="0"/>
              </a:rPr>
              <a:t>Fourier transform</a:t>
            </a:r>
          </a:p>
          <a:p>
            <a:pPr eaLnBrk="1" hangingPunct="1">
              <a:buFont typeface="Wingdings" pitchFamily="2" charset="2"/>
              <a:buNone/>
            </a:pPr>
            <a:r>
              <a:rPr lang="en-US" altLang="zh-TW" sz="2400" smtClean="0">
                <a:latin typeface="Times New Roman" pitchFamily="18" charset="0"/>
              </a:rPr>
              <a:t>    For two ergodic random signals </a:t>
            </a:r>
            <a:r>
              <a:rPr lang="en-US" altLang="zh-TW" sz="2400" i="1" smtClean="0">
                <a:latin typeface="Times New Roman" pitchFamily="18" charset="0"/>
              </a:rPr>
              <a:t>x</a:t>
            </a:r>
            <a:r>
              <a:rPr lang="en-US" altLang="zh-TW" sz="2400" smtClean="0">
                <a:latin typeface="Times New Roman" pitchFamily="18" charset="0"/>
              </a:rPr>
              <a:t>(</a:t>
            </a:r>
            <a:r>
              <a:rPr lang="en-US" altLang="zh-TW" sz="2400" i="1" smtClean="0">
                <a:latin typeface="Times New Roman" pitchFamily="18" charset="0"/>
              </a:rPr>
              <a:t>t</a:t>
            </a:r>
            <a:r>
              <a:rPr lang="en-US" altLang="zh-TW" sz="2400" smtClean="0">
                <a:latin typeface="Times New Roman" pitchFamily="18" charset="0"/>
              </a:rPr>
              <a:t>) and </a:t>
            </a:r>
            <a:r>
              <a:rPr lang="en-US" altLang="zh-TW" sz="2400" i="1" smtClean="0">
                <a:latin typeface="Times New Roman" pitchFamily="18" charset="0"/>
              </a:rPr>
              <a:t>y</a:t>
            </a:r>
            <a:r>
              <a:rPr lang="en-US" altLang="zh-TW" sz="2400" smtClean="0">
                <a:latin typeface="Times New Roman" pitchFamily="18" charset="0"/>
              </a:rPr>
              <a:t>(</a:t>
            </a:r>
            <a:r>
              <a:rPr lang="en-US" altLang="zh-TW" sz="2400" i="1" smtClean="0">
                <a:latin typeface="Times New Roman" pitchFamily="18" charset="0"/>
              </a:rPr>
              <a:t>t</a:t>
            </a:r>
            <a:r>
              <a:rPr lang="en-US" altLang="zh-TW" sz="2400" smtClean="0">
                <a:latin typeface="Times New Roman" pitchFamily="18" charset="0"/>
              </a:rPr>
              <a:t>), define the </a:t>
            </a:r>
            <a:r>
              <a:rPr lang="en-US" altLang="zh-TW" sz="2400" smtClean="0">
                <a:solidFill>
                  <a:schemeClr val="hlink"/>
                </a:solidFill>
                <a:latin typeface="Times New Roman" pitchFamily="18" charset="0"/>
              </a:rPr>
              <a:t>finite</a:t>
            </a:r>
            <a:r>
              <a:rPr lang="en-US" altLang="zh-TW" sz="2400" smtClean="0">
                <a:latin typeface="Times New Roman" pitchFamily="18" charset="0"/>
              </a:rPr>
              <a:t> Fourier transform over the </a:t>
            </a:r>
            <a:r>
              <a:rPr lang="en-US" altLang="zh-TW" sz="2400" i="1" smtClean="0">
                <a:latin typeface="Times New Roman" pitchFamily="18" charset="0"/>
              </a:rPr>
              <a:t>k</a:t>
            </a:r>
            <a:r>
              <a:rPr lang="en-US" altLang="zh-TW" sz="2400" smtClean="0">
                <a:latin typeface="Times New Roman" pitchFamily="18" charset="0"/>
              </a:rPr>
              <a:t>th record of length </a:t>
            </a:r>
            <a:r>
              <a:rPr lang="en-US" altLang="zh-TW" sz="2400" i="1" smtClean="0">
                <a:latin typeface="Times New Roman" pitchFamily="18" charset="0"/>
              </a:rPr>
              <a:t>T </a:t>
            </a:r>
            <a:r>
              <a:rPr lang="en-US" altLang="zh-TW" sz="2400" smtClean="0">
                <a:latin typeface="Times New Roman" pitchFamily="18" charset="0"/>
              </a:rPr>
              <a:t>:</a:t>
            </a:r>
          </a:p>
        </p:txBody>
      </p:sp>
      <p:graphicFrame>
        <p:nvGraphicFramePr>
          <p:cNvPr id="21506" name="Object 4"/>
          <p:cNvGraphicFramePr>
            <a:graphicFrameLocks noChangeAspect="1"/>
          </p:cNvGraphicFramePr>
          <p:nvPr>
            <p:ph sz="half" idx="2"/>
          </p:nvPr>
        </p:nvGraphicFramePr>
        <p:xfrm>
          <a:off x="1476375" y="2852738"/>
          <a:ext cx="7223125" cy="3519487"/>
        </p:xfrm>
        <a:graphic>
          <a:graphicData uri="http://schemas.openxmlformats.org/presentationml/2006/ole">
            <p:oleObj spid="_x0000_s164866" name="Equation" r:id="rId3" imgW="4012920" imgH="1955520" progId="Equation.DSMT4">
              <p:embed/>
            </p:oleObj>
          </a:graphicData>
        </a:graphic>
      </p:graphicFrame>
      <p:sp>
        <p:nvSpPr>
          <p:cNvPr id="21509" name="Text Box 7"/>
          <p:cNvSpPr txBox="1">
            <a:spLocks noChangeArrowheads="1"/>
          </p:cNvSpPr>
          <p:nvPr/>
        </p:nvSpPr>
        <p:spPr bwMode="auto">
          <a:xfrm>
            <a:off x="5795963" y="3357563"/>
            <a:ext cx="2376487" cy="396875"/>
          </a:xfrm>
          <a:prstGeom prst="rect">
            <a:avLst/>
          </a:prstGeom>
          <a:noFill/>
          <a:ln w="9525">
            <a:noFill/>
            <a:miter lim="800000"/>
            <a:headEnd/>
            <a:tailEnd/>
          </a:ln>
        </p:spPr>
        <p:txBody>
          <a:bodyPr>
            <a:spAutoFit/>
          </a:bodyPr>
          <a:lstStyle/>
          <a:p>
            <a:pPr>
              <a:spcBef>
                <a:spcPct val="50000"/>
              </a:spcBef>
            </a:pPr>
            <a:r>
              <a:rPr lang="en-US" altLang="zh-TW" sz="2000">
                <a:latin typeface="Times New Roman" pitchFamily="18" charset="0"/>
              </a:rPr>
              <a:t>(computed by </a:t>
            </a:r>
            <a:r>
              <a:rPr lang="en-US" altLang="zh-TW" sz="2000">
                <a:solidFill>
                  <a:schemeClr val="folHlink"/>
                </a:solidFill>
                <a:latin typeface="Times New Roman" pitchFamily="18" charset="0"/>
              </a:rPr>
              <a:t>FFT</a:t>
            </a:r>
            <a:r>
              <a:rPr lang="en-US" altLang="zh-TW" sz="2000">
                <a:latin typeface="Times New Roman" pitchFamily="18" charset="0"/>
              </a:rPr>
              <a:t>)</a:t>
            </a:r>
          </a:p>
        </p:txBody>
      </p:sp>
      <p:sp>
        <p:nvSpPr>
          <p:cNvPr id="6" name="投影片編號版面配置區 5"/>
          <p:cNvSpPr>
            <a:spLocks noGrp="1"/>
          </p:cNvSpPr>
          <p:nvPr>
            <p:ph type="sldNum" sz="quarter" idx="12"/>
          </p:nvPr>
        </p:nvSpPr>
        <p:spPr/>
        <p:txBody>
          <a:bodyPr/>
          <a:lstStyle/>
          <a:p>
            <a:pPr>
              <a:defRPr/>
            </a:pPr>
            <a:fld id="{34D9D651-E68D-487F-896B-F83802D89AD8}" type="slidenum">
              <a:rPr lang="en-US" altLang="zh-TW" smtClean="0"/>
              <a:pPr>
                <a:defRPr/>
              </a:pPr>
              <a:t>167</a:t>
            </a:fld>
            <a:endParaRPr lang="en-US" altLang="zh-TW"/>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5"/>
          <p:cNvSpPr>
            <a:spLocks noGrp="1" noChangeArrowheads="1"/>
          </p:cNvSpPr>
          <p:nvPr>
            <p:ph type="title"/>
          </p:nvPr>
        </p:nvSpPr>
        <p:spPr>
          <a:xfrm>
            <a:off x="1150938" y="214313"/>
            <a:ext cx="7165975" cy="1127125"/>
          </a:xfrm>
        </p:spPr>
        <p:txBody>
          <a:bodyPr/>
          <a:lstStyle/>
          <a:p>
            <a:pPr eaLnBrk="1" hangingPunct="1"/>
            <a:endParaRPr lang="zh-TW" altLang="zh-TW" smtClean="0"/>
          </a:p>
        </p:txBody>
      </p:sp>
      <p:sp>
        <p:nvSpPr>
          <p:cNvPr id="23556" name="Rectangle 3"/>
          <p:cNvSpPr>
            <a:spLocks noGrp="1" noChangeArrowheads="1"/>
          </p:cNvSpPr>
          <p:nvPr>
            <p:ph type="body" sz="half" idx="1"/>
          </p:nvPr>
        </p:nvSpPr>
        <p:spPr>
          <a:xfrm>
            <a:off x="1182688" y="1484313"/>
            <a:ext cx="7781925" cy="4648200"/>
          </a:xfrm>
        </p:spPr>
        <p:txBody>
          <a:bodyPr/>
          <a:lstStyle/>
          <a:p>
            <a:pPr eaLnBrk="1" hangingPunct="1">
              <a:buFont typeface="Wingdings" pitchFamily="2" charset="2"/>
              <a:buNone/>
            </a:pPr>
            <a:r>
              <a:rPr lang="en-US" altLang="zh-TW" sz="2400" smtClean="0">
                <a:latin typeface="Times New Roman" pitchFamily="18" charset="0"/>
              </a:rPr>
              <a:t>Engineering definition of spectral density functions:</a:t>
            </a:r>
          </a:p>
          <a:p>
            <a:pPr eaLnBrk="1" hangingPunct="1">
              <a:buFont typeface="Wingdings" pitchFamily="2" charset="2"/>
              <a:buNone/>
            </a:pPr>
            <a:endParaRPr lang="en-US" altLang="zh-TW" sz="2800" smtClean="0"/>
          </a:p>
        </p:txBody>
      </p:sp>
      <p:graphicFrame>
        <p:nvGraphicFramePr>
          <p:cNvPr id="23554" name="Object 4"/>
          <p:cNvGraphicFramePr>
            <a:graphicFrameLocks noChangeAspect="1"/>
          </p:cNvGraphicFramePr>
          <p:nvPr>
            <p:ph sz="half" idx="2"/>
          </p:nvPr>
        </p:nvGraphicFramePr>
        <p:xfrm>
          <a:off x="1979613" y="2341563"/>
          <a:ext cx="4752975" cy="1512887"/>
        </p:xfrm>
        <a:graphic>
          <a:graphicData uri="http://schemas.openxmlformats.org/presentationml/2006/ole">
            <p:oleObj spid="_x0000_s165890" name="Equation" r:id="rId3" imgW="2552400" imgH="812520" progId="Equation.DSMT4">
              <p:embed/>
            </p:oleObj>
          </a:graphicData>
        </a:graphic>
      </p:graphicFrame>
      <p:sp>
        <p:nvSpPr>
          <p:cNvPr id="23557" name="Text Box 7"/>
          <p:cNvSpPr txBox="1">
            <a:spLocks noChangeArrowheads="1"/>
          </p:cNvSpPr>
          <p:nvPr/>
        </p:nvSpPr>
        <p:spPr bwMode="auto">
          <a:xfrm>
            <a:off x="1187450" y="4437063"/>
            <a:ext cx="7272338" cy="1570037"/>
          </a:xfrm>
          <a:prstGeom prst="rect">
            <a:avLst/>
          </a:prstGeom>
          <a:noFill/>
          <a:ln w="9525">
            <a:noFill/>
            <a:miter lim="800000"/>
            <a:headEnd/>
            <a:tailEnd/>
          </a:ln>
        </p:spPr>
        <p:txBody>
          <a:bodyPr>
            <a:spAutoFit/>
          </a:bodyPr>
          <a:lstStyle/>
          <a:p>
            <a:pPr algn="just">
              <a:spcBef>
                <a:spcPct val="50000"/>
              </a:spcBef>
            </a:pPr>
            <a:r>
              <a:rPr lang="en-US" altLang="zh-TW" sz="2400">
                <a:latin typeface="Times New Roman" pitchFamily="18" charset="0"/>
              </a:rPr>
              <a:t>Note that, among these spectral functions, only the </a:t>
            </a:r>
            <a:r>
              <a:rPr lang="en-US" altLang="zh-TW" sz="2400">
                <a:solidFill>
                  <a:schemeClr val="folHlink"/>
                </a:solidFill>
                <a:latin typeface="Times New Roman" pitchFamily="18" charset="0"/>
              </a:rPr>
              <a:t>cross</a:t>
            </a:r>
            <a:r>
              <a:rPr lang="en-US" altLang="zh-TW" sz="2400">
                <a:latin typeface="Times New Roman" pitchFamily="18" charset="0"/>
              </a:rPr>
              <a:t>-spectral density function contains</a:t>
            </a:r>
            <a:r>
              <a:rPr lang="en-US" altLang="zh-TW" sz="2400">
                <a:solidFill>
                  <a:schemeClr val="hlink"/>
                </a:solidFill>
                <a:latin typeface="Times New Roman" pitchFamily="18" charset="0"/>
              </a:rPr>
              <a:t> phase</a:t>
            </a:r>
            <a:r>
              <a:rPr lang="en-US" altLang="zh-TW" sz="2400">
                <a:latin typeface="Times New Roman" pitchFamily="18" charset="0"/>
              </a:rPr>
              <a:t> information, while the </a:t>
            </a:r>
            <a:r>
              <a:rPr lang="en-US" altLang="zh-TW" sz="2400">
                <a:solidFill>
                  <a:schemeClr val="folHlink"/>
                </a:solidFill>
                <a:latin typeface="Times New Roman" pitchFamily="18" charset="0"/>
              </a:rPr>
              <a:t>auto</a:t>
            </a:r>
            <a:r>
              <a:rPr lang="en-US" altLang="zh-TW" sz="2400">
                <a:latin typeface="Times New Roman" pitchFamily="18" charset="0"/>
              </a:rPr>
              <a:t>-spectral density function is a positive real function (</a:t>
            </a:r>
            <a:r>
              <a:rPr lang="en-US" altLang="zh-TW" sz="2400">
                <a:solidFill>
                  <a:schemeClr val="hlink"/>
                </a:solidFill>
                <a:latin typeface="Times New Roman" pitchFamily="18" charset="0"/>
              </a:rPr>
              <a:t>no phase</a:t>
            </a:r>
            <a:r>
              <a:rPr lang="en-US" altLang="zh-TW" sz="2400">
                <a:latin typeface="Times New Roman" pitchFamily="18" charset="0"/>
              </a:rPr>
              <a:t> information).</a:t>
            </a:r>
          </a:p>
        </p:txBody>
      </p:sp>
      <p:sp>
        <p:nvSpPr>
          <p:cNvPr id="6" name="投影片編號版面配置區 5"/>
          <p:cNvSpPr>
            <a:spLocks noGrp="1"/>
          </p:cNvSpPr>
          <p:nvPr>
            <p:ph type="sldNum" sz="quarter" idx="12"/>
          </p:nvPr>
        </p:nvSpPr>
        <p:spPr/>
        <p:txBody>
          <a:bodyPr/>
          <a:lstStyle/>
          <a:p>
            <a:pPr>
              <a:defRPr/>
            </a:pPr>
            <a:fld id="{34D9D651-E68D-487F-896B-F83802D89AD8}" type="slidenum">
              <a:rPr lang="en-US" altLang="zh-TW" smtClean="0"/>
              <a:pPr>
                <a:defRPr/>
              </a:pPr>
              <a:t>168</a:t>
            </a:fld>
            <a:endParaRPr lang="en-US" altLang="zh-TW"/>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Rectangle 3"/>
          <p:cNvSpPr>
            <a:spLocks noGrp="1" noChangeArrowheads="1"/>
          </p:cNvSpPr>
          <p:nvPr>
            <p:ph type="body" sz="half" idx="1"/>
          </p:nvPr>
        </p:nvSpPr>
        <p:spPr>
          <a:xfrm>
            <a:off x="1182688" y="1484313"/>
            <a:ext cx="7710487" cy="4648200"/>
          </a:xfrm>
        </p:spPr>
        <p:txBody>
          <a:bodyPr/>
          <a:lstStyle/>
          <a:p>
            <a:pPr eaLnBrk="1" hangingPunct="1">
              <a:lnSpc>
                <a:spcPct val="90000"/>
              </a:lnSpc>
              <a:buFont typeface="Wingdings" pitchFamily="2" charset="2"/>
              <a:buNone/>
            </a:pPr>
            <a:r>
              <a:rPr lang="en-US" altLang="zh-TW" sz="2400" dirty="0" smtClean="0">
                <a:latin typeface="Times New Roman" pitchFamily="18" charset="0"/>
              </a:rPr>
              <a:t>It can be proved that the following inequality holds </a:t>
            </a:r>
          </a:p>
          <a:p>
            <a:pPr eaLnBrk="1" hangingPunct="1">
              <a:lnSpc>
                <a:spcPct val="90000"/>
              </a:lnSpc>
              <a:buFont typeface="Wingdings" pitchFamily="2" charset="2"/>
              <a:buNone/>
            </a:pPr>
            <a:endParaRPr lang="en-US" altLang="zh-TW" sz="2400" dirty="0" smtClean="0">
              <a:latin typeface="Times New Roman" pitchFamily="18" charset="0"/>
            </a:endParaRPr>
          </a:p>
          <a:p>
            <a:pPr eaLnBrk="1" hangingPunct="1">
              <a:lnSpc>
                <a:spcPct val="160000"/>
              </a:lnSpc>
              <a:buFont typeface="Wingdings" pitchFamily="2" charset="2"/>
              <a:buNone/>
            </a:pPr>
            <a:r>
              <a:rPr lang="en-US" altLang="zh-TW" sz="2400" dirty="0" smtClean="0">
                <a:latin typeface="Times New Roman" pitchFamily="18" charset="0"/>
              </a:rPr>
              <a:t> </a:t>
            </a:r>
            <a:r>
              <a:rPr lang="en-US" altLang="zh-TW" sz="2400" b="1" i="1" u="sng" dirty="0" smtClean="0">
                <a:latin typeface="Times New Roman" pitchFamily="18" charset="0"/>
              </a:rPr>
              <a:t>Def</a:t>
            </a:r>
            <a:r>
              <a:rPr lang="en-US" altLang="zh-TW" sz="2400" dirty="0" smtClean="0">
                <a:latin typeface="Times New Roman" pitchFamily="18" charset="0"/>
              </a:rPr>
              <a:t>  </a:t>
            </a:r>
            <a:r>
              <a:rPr lang="en-US" altLang="zh-TW" sz="2400" dirty="0" smtClean="0">
                <a:solidFill>
                  <a:srgbClr val="FF0000"/>
                </a:solidFill>
                <a:latin typeface="Times New Roman" pitchFamily="18" charset="0"/>
              </a:rPr>
              <a:t>Coherence</a:t>
            </a:r>
            <a:r>
              <a:rPr lang="en-US" altLang="zh-TW" sz="2400" dirty="0" smtClean="0">
                <a:latin typeface="Times New Roman" pitchFamily="18" charset="0"/>
              </a:rPr>
              <a:t> function</a:t>
            </a:r>
          </a:p>
          <a:p>
            <a:pPr eaLnBrk="1" hangingPunct="1">
              <a:lnSpc>
                <a:spcPct val="90000"/>
              </a:lnSpc>
              <a:buFont typeface="Wingdings" pitchFamily="2" charset="2"/>
              <a:buNone/>
            </a:pPr>
            <a:endParaRPr lang="en-US" altLang="zh-TW" sz="2400" dirty="0" smtClean="0">
              <a:latin typeface="Times New Roman" pitchFamily="18" charset="0"/>
            </a:endParaRPr>
          </a:p>
          <a:p>
            <a:pPr eaLnBrk="1" hangingPunct="1">
              <a:lnSpc>
                <a:spcPct val="90000"/>
              </a:lnSpc>
              <a:buFont typeface="Wingdings" pitchFamily="2" charset="2"/>
              <a:buNone/>
            </a:pPr>
            <a:endParaRPr lang="en-US" altLang="zh-TW" sz="2400" dirty="0" smtClean="0">
              <a:latin typeface="Times New Roman" pitchFamily="18" charset="0"/>
            </a:endParaRPr>
          </a:p>
          <a:p>
            <a:pPr eaLnBrk="1" hangingPunct="1">
              <a:lnSpc>
                <a:spcPct val="90000"/>
              </a:lnSpc>
              <a:buFont typeface="Wingdings" pitchFamily="2" charset="2"/>
              <a:buNone/>
            </a:pPr>
            <a:endParaRPr lang="en-US" altLang="zh-TW" sz="2400" dirty="0" smtClean="0">
              <a:latin typeface="Times New Roman" pitchFamily="18" charset="0"/>
            </a:endParaRPr>
          </a:p>
          <a:p>
            <a:pPr eaLnBrk="1" hangingPunct="1">
              <a:lnSpc>
                <a:spcPct val="90000"/>
              </a:lnSpc>
              <a:buFont typeface="Wingdings" pitchFamily="2" charset="2"/>
              <a:buNone/>
            </a:pPr>
            <a:r>
              <a:rPr lang="en-US" altLang="zh-TW" sz="2400" dirty="0" smtClean="0">
                <a:latin typeface="Times New Roman" pitchFamily="18" charset="0"/>
              </a:rPr>
              <a:t>It is always true that</a:t>
            </a:r>
          </a:p>
          <a:p>
            <a:pPr eaLnBrk="1" hangingPunct="1">
              <a:lnSpc>
                <a:spcPct val="90000"/>
              </a:lnSpc>
              <a:buFont typeface="Wingdings" pitchFamily="2" charset="2"/>
              <a:buNone/>
            </a:pPr>
            <a:endParaRPr lang="en-US" altLang="zh-TW" sz="2400" dirty="0" smtClean="0">
              <a:latin typeface="Times New Roman" pitchFamily="18" charset="0"/>
            </a:endParaRPr>
          </a:p>
          <a:p>
            <a:pPr eaLnBrk="1" hangingPunct="1">
              <a:lnSpc>
                <a:spcPct val="140000"/>
              </a:lnSpc>
              <a:buFont typeface="Wingdings" pitchFamily="2" charset="2"/>
              <a:buNone/>
            </a:pPr>
            <a:r>
              <a:rPr lang="en-US" altLang="zh-TW" sz="2400" b="1" dirty="0" smtClean="0">
                <a:latin typeface="Times New Roman" pitchFamily="18" charset="0"/>
              </a:rPr>
              <a:t>Note</a:t>
            </a:r>
            <a:r>
              <a:rPr lang="en-US" altLang="zh-TW" sz="2400" dirty="0" smtClean="0">
                <a:latin typeface="Times New Roman" pitchFamily="18" charset="0"/>
              </a:rPr>
              <a:t>: The </a:t>
            </a:r>
            <a:r>
              <a:rPr lang="en-US" altLang="zh-TW" sz="2400" dirty="0" smtClean="0">
                <a:solidFill>
                  <a:schemeClr val="hlink"/>
                </a:solidFill>
                <a:latin typeface="Times New Roman" pitchFamily="18" charset="0"/>
              </a:rPr>
              <a:t>coherence</a:t>
            </a:r>
            <a:r>
              <a:rPr lang="en-US" altLang="zh-TW" sz="2400" dirty="0" smtClean="0">
                <a:latin typeface="Times New Roman" pitchFamily="18" charset="0"/>
              </a:rPr>
              <a:t> function is an indication of how well </a:t>
            </a:r>
          </a:p>
          <a:p>
            <a:pPr eaLnBrk="1" hangingPunct="1">
              <a:lnSpc>
                <a:spcPct val="90000"/>
              </a:lnSpc>
              <a:buFont typeface="Wingdings" pitchFamily="2" charset="2"/>
              <a:buNone/>
            </a:pPr>
            <a:r>
              <a:rPr lang="en-US" altLang="zh-TW" sz="2400" dirty="0" smtClean="0">
                <a:latin typeface="Times New Roman" pitchFamily="18" charset="0"/>
              </a:rPr>
              <a:t>these two signals are </a:t>
            </a:r>
            <a:r>
              <a:rPr lang="en-US" altLang="zh-TW" sz="2400" dirty="0" smtClean="0">
                <a:solidFill>
                  <a:schemeClr val="folHlink"/>
                </a:solidFill>
                <a:latin typeface="Times New Roman" pitchFamily="18" charset="0"/>
              </a:rPr>
              <a:t>linearly correlated</a:t>
            </a:r>
            <a:r>
              <a:rPr lang="en-US" altLang="zh-TW" sz="2400" dirty="0" smtClean="0">
                <a:latin typeface="Times New Roman" pitchFamily="18" charset="0"/>
              </a:rPr>
              <a:t> (quality of signals).</a:t>
            </a:r>
          </a:p>
        </p:txBody>
      </p:sp>
      <p:graphicFrame>
        <p:nvGraphicFramePr>
          <p:cNvPr id="24578" name="Object 4"/>
          <p:cNvGraphicFramePr>
            <a:graphicFrameLocks noChangeAspect="1"/>
          </p:cNvGraphicFramePr>
          <p:nvPr>
            <p:ph sz="quarter" idx="2"/>
          </p:nvPr>
        </p:nvGraphicFramePr>
        <p:xfrm>
          <a:off x="2914650" y="1916113"/>
          <a:ext cx="2952750" cy="693737"/>
        </p:xfrm>
        <a:graphic>
          <a:graphicData uri="http://schemas.openxmlformats.org/presentationml/2006/ole">
            <p:oleObj spid="_x0000_s166914" name="Equation" r:id="rId3" imgW="1587240" imgH="330120" progId="Equation.DSMT4">
              <p:embed/>
            </p:oleObj>
          </a:graphicData>
        </a:graphic>
      </p:graphicFrame>
      <p:graphicFrame>
        <p:nvGraphicFramePr>
          <p:cNvPr id="24579" name="Object 7"/>
          <p:cNvGraphicFramePr>
            <a:graphicFrameLocks noChangeAspect="1"/>
          </p:cNvGraphicFramePr>
          <p:nvPr>
            <p:ph sz="quarter" idx="3"/>
          </p:nvPr>
        </p:nvGraphicFramePr>
        <p:xfrm>
          <a:off x="2916238" y="2901950"/>
          <a:ext cx="3240087" cy="1241425"/>
        </p:xfrm>
        <a:graphic>
          <a:graphicData uri="http://schemas.openxmlformats.org/presentationml/2006/ole">
            <p:oleObj spid="_x0000_s166915" name="Equation" r:id="rId4" imgW="1523880" imgH="583920" progId="Equation.DSMT4">
              <p:embed/>
            </p:oleObj>
          </a:graphicData>
        </a:graphic>
      </p:graphicFrame>
      <p:graphicFrame>
        <p:nvGraphicFramePr>
          <p:cNvPr id="24580" name="Object 10"/>
          <p:cNvGraphicFramePr>
            <a:graphicFrameLocks noChangeAspect="1"/>
          </p:cNvGraphicFramePr>
          <p:nvPr/>
        </p:nvGraphicFramePr>
        <p:xfrm>
          <a:off x="2987675" y="4652963"/>
          <a:ext cx="1223963" cy="460375"/>
        </p:xfrm>
        <a:graphic>
          <a:graphicData uri="http://schemas.openxmlformats.org/presentationml/2006/ole">
            <p:oleObj spid="_x0000_s166916" name="Equation" r:id="rId5" imgW="711000" imgH="266400" progId="Equation.DSMT4">
              <p:embed/>
            </p:oleObj>
          </a:graphicData>
        </a:graphic>
      </p:graphicFrame>
      <p:sp>
        <p:nvSpPr>
          <p:cNvPr id="24582" name="Rectangle 12"/>
          <p:cNvSpPr>
            <a:spLocks noGrp="1" noChangeArrowheads="1"/>
          </p:cNvSpPr>
          <p:nvPr>
            <p:ph type="title"/>
          </p:nvPr>
        </p:nvSpPr>
        <p:spPr>
          <a:xfrm>
            <a:off x="1150938" y="692150"/>
            <a:ext cx="7237412" cy="649288"/>
          </a:xfrm>
          <a:noFill/>
        </p:spPr>
        <p:txBody>
          <a:bodyPr/>
          <a:lstStyle/>
          <a:p>
            <a:pPr eaLnBrk="1" hangingPunct="1"/>
            <a:r>
              <a:rPr lang="en-US" altLang="zh-TW" sz="2400" smtClean="0"/>
              <a:t>Properties of spectral density functions</a:t>
            </a:r>
          </a:p>
        </p:txBody>
      </p:sp>
      <p:sp>
        <p:nvSpPr>
          <p:cNvPr id="7" name="投影片編號版面配置區 6"/>
          <p:cNvSpPr>
            <a:spLocks noGrp="1"/>
          </p:cNvSpPr>
          <p:nvPr>
            <p:ph type="sldNum" sz="quarter" idx="12"/>
          </p:nvPr>
        </p:nvSpPr>
        <p:spPr/>
        <p:txBody>
          <a:bodyPr/>
          <a:lstStyle/>
          <a:p>
            <a:pPr>
              <a:defRPr/>
            </a:pPr>
            <a:fld id="{9491FB58-D3D8-44B7-87CC-6EBBE2C3FBA3}" type="slidenum">
              <a:rPr lang="en-US" altLang="zh-TW" smtClean="0"/>
              <a:pPr>
                <a:defRPr/>
              </a:pPr>
              <a:t>169</a:t>
            </a:fld>
            <a:endParaRPr lang="en-US" altLang="zh-TW"/>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投影片編號版面配置區 5"/>
          <p:cNvSpPr>
            <a:spLocks noGrp="1"/>
          </p:cNvSpPr>
          <p:nvPr>
            <p:ph type="sldNum" sz="quarter" idx="12"/>
          </p:nvPr>
        </p:nvSpPr>
        <p:spPr>
          <a:noFill/>
        </p:spPr>
        <p:txBody>
          <a:bodyPr/>
          <a:lstStyle/>
          <a:p>
            <a:fld id="{C6083C24-4CE2-4571-B346-BFD18637C095}" type="slidenum">
              <a:rPr lang="zh-TW" altLang="en-US" smtClean="0">
                <a:ea typeface="新細明體" charset="-120"/>
              </a:rPr>
              <a:pPr/>
              <a:t>17</a:t>
            </a:fld>
            <a:endParaRPr lang="en-US" altLang="zh-TW" smtClean="0">
              <a:ea typeface="新細明體" charset="-120"/>
            </a:endParaRPr>
          </a:p>
        </p:txBody>
      </p:sp>
      <p:graphicFrame>
        <p:nvGraphicFramePr>
          <p:cNvPr id="68610" name="Object 2"/>
          <p:cNvGraphicFramePr>
            <a:graphicFrameLocks noChangeAspect="1"/>
          </p:cNvGraphicFramePr>
          <p:nvPr>
            <p:ph idx="1"/>
          </p:nvPr>
        </p:nvGraphicFramePr>
        <p:xfrm>
          <a:off x="579438" y="577850"/>
          <a:ext cx="7842250" cy="3059113"/>
        </p:xfrm>
        <a:graphic>
          <a:graphicData uri="http://schemas.openxmlformats.org/presentationml/2006/ole">
            <p:oleObj spid="_x0000_s15362" name="Equation" r:id="rId3" imgW="3581280" imgH="1396800" progId="Equation.DSMT4">
              <p:embed/>
            </p:oleObj>
          </a:graphicData>
        </a:graphic>
      </p:graphicFrame>
      <p:grpSp>
        <p:nvGrpSpPr>
          <p:cNvPr id="2" name="Group 3"/>
          <p:cNvGrpSpPr>
            <a:grpSpLocks/>
          </p:cNvGrpSpPr>
          <p:nvPr/>
        </p:nvGrpSpPr>
        <p:grpSpPr bwMode="auto">
          <a:xfrm>
            <a:off x="5348288" y="1109663"/>
            <a:ext cx="2867025" cy="1887537"/>
            <a:chOff x="6585" y="8520"/>
            <a:chExt cx="2280" cy="1560"/>
          </a:xfrm>
        </p:grpSpPr>
        <p:sp>
          <p:nvSpPr>
            <p:cNvPr id="68614" name="Oval 4"/>
            <p:cNvSpPr>
              <a:spLocks noChangeArrowheads="1"/>
            </p:cNvSpPr>
            <p:nvPr/>
          </p:nvSpPr>
          <p:spPr bwMode="auto">
            <a:xfrm>
              <a:off x="6585" y="8520"/>
              <a:ext cx="360" cy="360"/>
            </a:xfrm>
            <a:prstGeom prst="ellipse">
              <a:avLst/>
            </a:prstGeom>
            <a:noFill/>
            <a:ln w="12700">
              <a:solidFill>
                <a:srgbClr val="0000FF"/>
              </a:solidFill>
              <a:round/>
              <a:headEnd/>
              <a:tailEnd/>
            </a:ln>
          </p:spPr>
          <p:txBody>
            <a:bodyPr/>
            <a:lstStyle/>
            <a:p>
              <a:endParaRPr lang="zh-TW" altLang="en-US"/>
            </a:p>
          </p:txBody>
        </p:sp>
        <p:sp>
          <p:nvSpPr>
            <p:cNvPr id="68615" name="Oval 5"/>
            <p:cNvSpPr>
              <a:spLocks noChangeArrowheads="1"/>
            </p:cNvSpPr>
            <p:nvPr/>
          </p:nvSpPr>
          <p:spPr bwMode="auto">
            <a:xfrm>
              <a:off x="6600" y="9315"/>
              <a:ext cx="360" cy="360"/>
            </a:xfrm>
            <a:prstGeom prst="ellipse">
              <a:avLst/>
            </a:prstGeom>
            <a:noFill/>
            <a:ln w="12700">
              <a:solidFill>
                <a:srgbClr val="0000FF"/>
              </a:solidFill>
              <a:round/>
              <a:headEnd/>
              <a:tailEnd/>
            </a:ln>
          </p:spPr>
          <p:txBody>
            <a:bodyPr/>
            <a:lstStyle/>
            <a:p>
              <a:endParaRPr lang="zh-TW" altLang="en-US"/>
            </a:p>
          </p:txBody>
        </p:sp>
        <p:sp>
          <p:nvSpPr>
            <p:cNvPr id="68616" name="Oval 6"/>
            <p:cNvSpPr>
              <a:spLocks noChangeArrowheads="1"/>
            </p:cNvSpPr>
            <p:nvPr/>
          </p:nvSpPr>
          <p:spPr bwMode="auto">
            <a:xfrm>
              <a:off x="6600" y="9705"/>
              <a:ext cx="360" cy="360"/>
            </a:xfrm>
            <a:prstGeom prst="ellipse">
              <a:avLst/>
            </a:prstGeom>
            <a:noFill/>
            <a:ln w="12700">
              <a:solidFill>
                <a:srgbClr val="0000FF"/>
              </a:solidFill>
              <a:round/>
              <a:headEnd/>
              <a:tailEnd/>
            </a:ln>
          </p:spPr>
          <p:txBody>
            <a:bodyPr/>
            <a:lstStyle/>
            <a:p>
              <a:endParaRPr lang="zh-TW" altLang="en-US"/>
            </a:p>
          </p:txBody>
        </p:sp>
        <p:sp>
          <p:nvSpPr>
            <p:cNvPr id="68617" name="Oval 7"/>
            <p:cNvSpPr>
              <a:spLocks noChangeArrowheads="1"/>
            </p:cNvSpPr>
            <p:nvPr/>
          </p:nvSpPr>
          <p:spPr bwMode="auto">
            <a:xfrm>
              <a:off x="7575" y="8520"/>
              <a:ext cx="360" cy="360"/>
            </a:xfrm>
            <a:prstGeom prst="ellipse">
              <a:avLst/>
            </a:prstGeom>
            <a:noFill/>
            <a:ln w="12700">
              <a:solidFill>
                <a:srgbClr val="0000FF"/>
              </a:solidFill>
              <a:round/>
              <a:headEnd/>
              <a:tailEnd/>
            </a:ln>
          </p:spPr>
          <p:txBody>
            <a:bodyPr/>
            <a:lstStyle/>
            <a:p>
              <a:endParaRPr lang="zh-TW" altLang="en-US"/>
            </a:p>
          </p:txBody>
        </p:sp>
        <p:sp>
          <p:nvSpPr>
            <p:cNvPr id="68618" name="Oval 8"/>
            <p:cNvSpPr>
              <a:spLocks noChangeArrowheads="1"/>
            </p:cNvSpPr>
            <p:nvPr/>
          </p:nvSpPr>
          <p:spPr bwMode="auto">
            <a:xfrm>
              <a:off x="7575" y="9330"/>
              <a:ext cx="360" cy="360"/>
            </a:xfrm>
            <a:prstGeom prst="ellipse">
              <a:avLst/>
            </a:prstGeom>
            <a:noFill/>
            <a:ln w="12700">
              <a:solidFill>
                <a:srgbClr val="0000FF"/>
              </a:solidFill>
              <a:round/>
              <a:headEnd/>
              <a:tailEnd/>
            </a:ln>
          </p:spPr>
          <p:txBody>
            <a:bodyPr/>
            <a:lstStyle/>
            <a:p>
              <a:endParaRPr lang="zh-TW" altLang="en-US"/>
            </a:p>
          </p:txBody>
        </p:sp>
        <p:sp>
          <p:nvSpPr>
            <p:cNvPr id="68619" name="Oval 9"/>
            <p:cNvSpPr>
              <a:spLocks noChangeArrowheads="1"/>
            </p:cNvSpPr>
            <p:nvPr/>
          </p:nvSpPr>
          <p:spPr bwMode="auto">
            <a:xfrm>
              <a:off x="7575" y="9720"/>
              <a:ext cx="360" cy="360"/>
            </a:xfrm>
            <a:prstGeom prst="ellipse">
              <a:avLst/>
            </a:prstGeom>
            <a:noFill/>
            <a:ln w="12700">
              <a:solidFill>
                <a:srgbClr val="0000FF"/>
              </a:solidFill>
              <a:round/>
              <a:headEnd/>
              <a:tailEnd/>
            </a:ln>
          </p:spPr>
          <p:txBody>
            <a:bodyPr/>
            <a:lstStyle/>
            <a:p>
              <a:endParaRPr lang="zh-TW" altLang="en-US"/>
            </a:p>
          </p:txBody>
        </p:sp>
        <p:sp>
          <p:nvSpPr>
            <p:cNvPr id="68620" name="Oval 10"/>
            <p:cNvSpPr>
              <a:spLocks noChangeArrowheads="1"/>
            </p:cNvSpPr>
            <p:nvPr/>
          </p:nvSpPr>
          <p:spPr bwMode="auto">
            <a:xfrm>
              <a:off x="8505" y="8520"/>
              <a:ext cx="360" cy="360"/>
            </a:xfrm>
            <a:prstGeom prst="ellipse">
              <a:avLst/>
            </a:prstGeom>
            <a:noFill/>
            <a:ln w="12700">
              <a:solidFill>
                <a:srgbClr val="0000FF"/>
              </a:solidFill>
              <a:round/>
              <a:headEnd/>
              <a:tailEnd/>
            </a:ln>
          </p:spPr>
          <p:txBody>
            <a:bodyPr/>
            <a:lstStyle/>
            <a:p>
              <a:endParaRPr lang="zh-TW" altLang="en-US"/>
            </a:p>
          </p:txBody>
        </p:sp>
        <p:sp>
          <p:nvSpPr>
            <p:cNvPr id="68621" name="Oval 11"/>
            <p:cNvSpPr>
              <a:spLocks noChangeArrowheads="1"/>
            </p:cNvSpPr>
            <p:nvPr/>
          </p:nvSpPr>
          <p:spPr bwMode="auto">
            <a:xfrm>
              <a:off x="8505" y="9330"/>
              <a:ext cx="360" cy="360"/>
            </a:xfrm>
            <a:prstGeom prst="ellipse">
              <a:avLst/>
            </a:prstGeom>
            <a:noFill/>
            <a:ln w="12700">
              <a:solidFill>
                <a:srgbClr val="0000FF"/>
              </a:solidFill>
              <a:round/>
              <a:headEnd/>
              <a:tailEnd/>
            </a:ln>
          </p:spPr>
          <p:txBody>
            <a:bodyPr/>
            <a:lstStyle/>
            <a:p>
              <a:endParaRPr lang="zh-TW" altLang="en-US"/>
            </a:p>
          </p:txBody>
        </p:sp>
        <p:sp>
          <p:nvSpPr>
            <p:cNvPr id="68622" name="Oval 12"/>
            <p:cNvSpPr>
              <a:spLocks noChangeArrowheads="1"/>
            </p:cNvSpPr>
            <p:nvPr/>
          </p:nvSpPr>
          <p:spPr bwMode="auto">
            <a:xfrm>
              <a:off x="8505" y="9720"/>
              <a:ext cx="360" cy="360"/>
            </a:xfrm>
            <a:prstGeom prst="ellipse">
              <a:avLst/>
            </a:prstGeom>
            <a:noFill/>
            <a:ln w="12700">
              <a:solidFill>
                <a:srgbClr val="0000FF"/>
              </a:solidFill>
              <a:round/>
              <a:headEnd/>
              <a:tailEnd/>
            </a:ln>
          </p:spPr>
          <p:txBody>
            <a:bodyPr/>
            <a:lstStyle/>
            <a:p>
              <a:endParaRPr lang="zh-TW" altLang="en-US"/>
            </a:p>
          </p:txBody>
        </p:sp>
      </p:grpSp>
      <p:graphicFrame>
        <p:nvGraphicFramePr>
          <p:cNvPr id="68611" name="Object 13"/>
          <p:cNvGraphicFramePr>
            <a:graphicFrameLocks noChangeAspect="1"/>
          </p:cNvGraphicFramePr>
          <p:nvPr/>
        </p:nvGraphicFramePr>
        <p:xfrm>
          <a:off x="684213" y="3865563"/>
          <a:ext cx="7416800" cy="2405062"/>
        </p:xfrm>
        <a:graphic>
          <a:graphicData uri="http://schemas.openxmlformats.org/presentationml/2006/ole">
            <p:oleObj spid="_x0000_s15363" name="Equation" r:id="rId4" imgW="3492360" imgH="1130040" progId="Equation.DSMT4">
              <p:embed/>
            </p:oleObj>
          </a:graphicData>
        </a:graphic>
      </p:graphicFrame>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5"/>
          <p:cNvSpPr>
            <a:spLocks noGrp="1" noChangeArrowheads="1"/>
          </p:cNvSpPr>
          <p:nvPr>
            <p:ph type="title"/>
          </p:nvPr>
        </p:nvSpPr>
        <p:spPr>
          <a:xfrm>
            <a:off x="1150938" y="692150"/>
            <a:ext cx="7165975" cy="649288"/>
          </a:xfrm>
        </p:spPr>
        <p:txBody>
          <a:bodyPr/>
          <a:lstStyle/>
          <a:p>
            <a:pPr eaLnBrk="1" hangingPunct="1"/>
            <a:r>
              <a:rPr lang="en-US" altLang="zh-TW" sz="3200" smtClean="0"/>
              <a:t>Typical signal examples</a:t>
            </a:r>
          </a:p>
        </p:txBody>
      </p:sp>
      <p:graphicFrame>
        <p:nvGraphicFramePr>
          <p:cNvPr id="26626" name="Object 4"/>
          <p:cNvGraphicFramePr>
            <a:graphicFrameLocks noChangeAspect="1"/>
          </p:cNvGraphicFramePr>
          <p:nvPr>
            <p:ph idx="1"/>
          </p:nvPr>
        </p:nvGraphicFramePr>
        <p:xfrm>
          <a:off x="682625" y="1773238"/>
          <a:ext cx="2520950" cy="4321175"/>
        </p:xfrm>
        <a:graphic>
          <a:graphicData uri="http://schemas.openxmlformats.org/presentationml/2006/ole">
            <p:oleObj spid="_x0000_s167938" name="點陣圖影像" r:id="rId3" imgW="4290432" imgH="4686706" progId="PBrush">
              <p:embed/>
            </p:oleObj>
          </a:graphicData>
        </a:graphic>
      </p:graphicFrame>
      <p:pic>
        <p:nvPicPr>
          <p:cNvPr id="26628" name="Picture 8"/>
          <p:cNvPicPr>
            <a:picLocks noChangeAspect="1" noChangeArrowheads="1"/>
          </p:cNvPicPr>
          <p:nvPr/>
        </p:nvPicPr>
        <p:blipFill>
          <a:blip r:embed="rId4" cstate="print"/>
          <a:srcRect l="12204" r="12151" b="6799"/>
          <a:stretch>
            <a:fillRect/>
          </a:stretch>
        </p:blipFill>
        <p:spPr bwMode="auto">
          <a:xfrm>
            <a:off x="3248025" y="1701800"/>
            <a:ext cx="2476500" cy="4248150"/>
          </a:xfrm>
          <a:prstGeom prst="rect">
            <a:avLst/>
          </a:prstGeom>
          <a:noFill/>
          <a:ln w="9525">
            <a:noFill/>
            <a:miter lim="800000"/>
            <a:headEnd/>
            <a:tailEnd/>
          </a:ln>
        </p:spPr>
      </p:pic>
      <p:pic>
        <p:nvPicPr>
          <p:cNvPr id="26629" name="Picture 10"/>
          <p:cNvPicPr>
            <a:picLocks noChangeAspect="1" noChangeArrowheads="1"/>
          </p:cNvPicPr>
          <p:nvPr/>
        </p:nvPicPr>
        <p:blipFill>
          <a:blip r:embed="rId5" cstate="print"/>
          <a:srcRect l="14278" r="16693" b="6541"/>
          <a:stretch>
            <a:fillRect/>
          </a:stretch>
        </p:blipFill>
        <p:spPr bwMode="auto">
          <a:xfrm>
            <a:off x="5867400" y="1412875"/>
            <a:ext cx="2592388" cy="4537075"/>
          </a:xfrm>
          <a:prstGeom prst="rect">
            <a:avLst/>
          </a:prstGeom>
          <a:noFill/>
          <a:ln w="9525">
            <a:noFill/>
            <a:miter lim="800000"/>
            <a:headEnd/>
            <a:tailEnd/>
          </a:ln>
        </p:spPr>
      </p:pic>
      <p:sp>
        <p:nvSpPr>
          <p:cNvPr id="26630" name="Text Box 11"/>
          <p:cNvSpPr txBox="1">
            <a:spLocks noChangeArrowheads="1"/>
          </p:cNvSpPr>
          <p:nvPr/>
        </p:nvSpPr>
        <p:spPr bwMode="auto">
          <a:xfrm>
            <a:off x="1187450" y="6021388"/>
            <a:ext cx="1871663" cy="366712"/>
          </a:xfrm>
          <a:prstGeom prst="rect">
            <a:avLst/>
          </a:prstGeom>
          <a:noFill/>
          <a:ln w="9525">
            <a:noFill/>
            <a:miter lim="800000"/>
            <a:headEnd/>
            <a:tailEnd/>
          </a:ln>
        </p:spPr>
        <p:txBody>
          <a:bodyPr>
            <a:spAutoFit/>
          </a:bodyPr>
          <a:lstStyle/>
          <a:p>
            <a:pPr>
              <a:spcBef>
                <a:spcPct val="50000"/>
              </a:spcBef>
            </a:pPr>
            <a:r>
              <a:rPr lang="en-US" altLang="zh-TW">
                <a:solidFill>
                  <a:schemeClr val="folHlink"/>
                </a:solidFill>
                <a:latin typeface="Times New Roman" pitchFamily="18" charset="0"/>
              </a:rPr>
              <a:t>Time domain</a:t>
            </a:r>
          </a:p>
        </p:txBody>
      </p:sp>
      <p:sp>
        <p:nvSpPr>
          <p:cNvPr id="26631" name="Text Box 12"/>
          <p:cNvSpPr txBox="1">
            <a:spLocks noChangeArrowheads="1"/>
          </p:cNvSpPr>
          <p:nvPr/>
        </p:nvSpPr>
        <p:spPr bwMode="auto">
          <a:xfrm>
            <a:off x="3636963" y="6021388"/>
            <a:ext cx="1871662" cy="366712"/>
          </a:xfrm>
          <a:prstGeom prst="rect">
            <a:avLst/>
          </a:prstGeom>
          <a:noFill/>
          <a:ln w="9525">
            <a:noFill/>
            <a:miter lim="800000"/>
            <a:headEnd/>
            <a:tailEnd/>
          </a:ln>
        </p:spPr>
        <p:txBody>
          <a:bodyPr>
            <a:spAutoFit/>
          </a:bodyPr>
          <a:lstStyle/>
          <a:p>
            <a:pPr>
              <a:spcBef>
                <a:spcPct val="50000"/>
              </a:spcBef>
            </a:pPr>
            <a:r>
              <a:rPr lang="en-US" altLang="zh-TW">
                <a:solidFill>
                  <a:schemeClr val="folHlink"/>
                </a:solidFill>
                <a:latin typeface="Times New Roman" pitchFamily="18" charset="0"/>
              </a:rPr>
              <a:t>Time domain</a:t>
            </a:r>
          </a:p>
        </p:txBody>
      </p:sp>
      <p:sp>
        <p:nvSpPr>
          <p:cNvPr id="26632" name="Text Box 13"/>
          <p:cNvSpPr txBox="1">
            <a:spLocks noChangeArrowheads="1"/>
          </p:cNvSpPr>
          <p:nvPr/>
        </p:nvSpPr>
        <p:spPr bwMode="auto">
          <a:xfrm>
            <a:off x="6300788" y="6021388"/>
            <a:ext cx="2087562" cy="366712"/>
          </a:xfrm>
          <a:prstGeom prst="rect">
            <a:avLst/>
          </a:prstGeom>
          <a:noFill/>
          <a:ln w="9525">
            <a:noFill/>
            <a:miter lim="800000"/>
            <a:headEnd/>
            <a:tailEnd/>
          </a:ln>
        </p:spPr>
        <p:txBody>
          <a:bodyPr>
            <a:spAutoFit/>
          </a:bodyPr>
          <a:lstStyle/>
          <a:p>
            <a:pPr>
              <a:spcBef>
                <a:spcPct val="50000"/>
              </a:spcBef>
            </a:pPr>
            <a:r>
              <a:rPr lang="en-US" altLang="zh-TW">
                <a:solidFill>
                  <a:schemeClr val="hlink"/>
                </a:solidFill>
                <a:latin typeface="Times New Roman" pitchFamily="18" charset="0"/>
              </a:rPr>
              <a:t>Frequency domain</a:t>
            </a:r>
          </a:p>
        </p:txBody>
      </p:sp>
      <p:sp>
        <p:nvSpPr>
          <p:cNvPr id="9" name="投影片編號版面配置區 8"/>
          <p:cNvSpPr>
            <a:spLocks noGrp="1"/>
          </p:cNvSpPr>
          <p:nvPr>
            <p:ph type="sldNum" sz="quarter" idx="12"/>
          </p:nvPr>
        </p:nvSpPr>
        <p:spPr/>
        <p:txBody>
          <a:bodyPr/>
          <a:lstStyle/>
          <a:p>
            <a:fld id="{F0E44AF5-040C-4A77-9C07-FD1A8D25ABBD}" type="slidenum">
              <a:rPr lang="zh-TW" altLang="en-US" smtClean="0"/>
              <a:pPr/>
              <a:t>170</a:t>
            </a:fld>
            <a:endParaRPr lang="zh-TW" altLang="en-US"/>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type="body" sz="half" idx="1"/>
          </p:nvPr>
        </p:nvSpPr>
        <p:spPr>
          <a:xfrm>
            <a:off x="1182688" y="2422525"/>
            <a:ext cx="7566025" cy="4319588"/>
          </a:xfrm>
        </p:spPr>
        <p:txBody>
          <a:bodyPr>
            <a:normAutofit lnSpcReduction="10000"/>
          </a:bodyPr>
          <a:lstStyle/>
          <a:p>
            <a:pPr marL="174625" indent="-174625" eaLnBrk="1" hangingPunct="1">
              <a:buFont typeface="Wingdings" pitchFamily="2" charset="2"/>
              <a:buNone/>
            </a:pPr>
            <a:r>
              <a:rPr lang="en-US" altLang="zh-TW" sz="2000" smtClean="0">
                <a:latin typeface="Times New Roman" pitchFamily="18" charset="0"/>
              </a:rPr>
              <a:t>In practice, to estimate the </a:t>
            </a:r>
            <a:r>
              <a:rPr lang="en-US" altLang="zh-TW" sz="2000" smtClean="0">
                <a:solidFill>
                  <a:schemeClr val="hlink"/>
                </a:solidFill>
                <a:latin typeface="Times New Roman" pitchFamily="18" charset="0"/>
              </a:rPr>
              <a:t>spectral density functions</a:t>
            </a:r>
            <a:endParaRPr lang="en-US" altLang="zh-TW" sz="2000" smtClean="0">
              <a:latin typeface="Times New Roman" pitchFamily="18" charset="0"/>
            </a:endParaRPr>
          </a:p>
          <a:p>
            <a:pPr marL="174625" indent="-174625" eaLnBrk="1" hangingPunct="1">
              <a:buFont typeface="Wingdings" pitchFamily="2" charset="2"/>
              <a:buNone/>
            </a:pPr>
            <a:endParaRPr lang="en-US" altLang="zh-TW" sz="2000" smtClean="0">
              <a:latin typeface="Times New Roman" pitchFamily="18" charset="0"/>
            </a:endParaRPr>
          </a:p>
          <a:p>
            <a:pPr marL="174625" indent="-174625" eaLnBrk="1" hangingPunct="1">
              <a:buFont typeface="Wingdings" pitchFamily="2" charset="2"/>
              <a:buNone/>
            </a:pPr>
            <a:endParaRPr lang="en-US" altLang="zh-TW" sz="2000" smtClean="0">
              <a:latin typeface="Times New Roman" pitchFamily="18" charset="0"/>
            </a:endParaRPr>
          </a:p>
          <a:p>
            <a:pPr marL="174625" indent="-174625" eaLnBrk="1" hangingPunct="1">
              <a:buFont typeface="Wingdings" pitchFamily="2" charset="2"/>
              <a:buNone/>
            </a:pPr>
            <a:endParaRPr lang="en-US" altLang="zh-TW" sz="2000" smtClean="0">
              <a:latin typeface="Times New Roman" pitchFamily="18" charset="0"/>
            </a:endParaRPr>
          </a:p>
          <a:p>
            <a:pPr marL="174625" indent="-174625" eaLnBrk="1" hangingPunct="1">
              <a:buFont typeface="Wingdings" pitchFamily="2" charset="2"/>
              <a:buNone/>
            </a:pPr>
            <a:endParaRPr lang="en-US" altLang="zh-TW" sz="2000" smtClean="0">
              <a:latin typeface="Times New Roman" pitchFamily="18" charset="0"/>
            </a:endParaRPr>
          </a:p>
          <a:p>
            <a:pPr marL="174625" indent="-174625" eaLnBrk="1" hangingPunct="1">
              <a:lnSpc>
                <a:spcPct val="160000"/>
              </a:lnSpc>
              <a:buFont typeface="Wingdings" pitchFamily="2" charset="2"/>
              <a:buNone/>
            </a:pPr>
            <a:endParaRPr lang="en-US" altLang="zh-TW" sz="2000" smtClean="0">
              <a:latin typeface="Times New Roman" pitchFamily="18" charset="0"/>
            </a:endParaRPr>
          </a:p>
          <a:p>
            <a:pPr marL="174625" indent="-174625" eaLnBrk="1" hangingPunct="1">
              <a:lnSpc>
                <a:spcPct val="160000"/>
              </a:lnSpc>
              <a:buFont typeface="Wingdings" pitchFamily="2" charset="2"/>
              <a:buNone/>
            </a:pPr>
            <a:endParaRPr lang="en-US" altLang="zh-TW" sz="2000" smtClean="0">
              <a:latin typeface="Times New Roman" pitchFamily="18" charset="0"/>
            </a:endParaRPr>
          </a:p>
          <a:p>
            <a:pPr marL="174625" indent="-174625" eaLnBrk="1" hangingPunct="1">
              <a:buFont typeface="Wingdings" pitchFamily="2" charset="2"/>
              <a:buChar char="l"/>
            </a:pPr>
            <a:r>
              <a:rPr lang="en-US" altLang="zh-TW" sz="2000" smtClean="0">
                <a:solidFill>
                  <a:schemeClr val="hlink"/>
                </a:solidFill>
                <a:latin typeface="Times New Roman" pitchFamily="18" charset="0"/>
              </a:rPr>
              <a:t>Windowing</a:t>
            </a:r>
            <a:r>
              <a:rPr lang="en-US" altLang="zh-TW" sz="2000" smtClean="0">
                <a:latin typeface="Times New Roman" pitchFamily="18" charset="0"/>
              </a:rPr>
              <a:t> method can be applied to enhance the performance of spectral estimation. </a:t>
            </a:r>
            <a:r>
              <a:rPr lang="en-US" altLang="zh-TW" sz="2000" smtClean="0">
                <a:latin typeface="Times New Roman" pitchFamily="18" charset="0"/>
                <a:sym typeface="Wingdings" pitchFamily="2" charset="2"/>
              </a:rPr>
              <a:t> tradeoff of </a:t>
            </a:r>
            <a:r>
              <a:rPr lang="en-US" altLang="zh-TW" sz="2000" smtClean="0">
                <a:solidFill>
                  <a:schemeClr val="folHlink"/>
                </a:solidFill>
                <a:latin typeface="Times New Roman" pitchFamily="18" charset="0"/>
                <a:sym typeface="Wingdings" pitchFamily="2" charset="2"/>
              </a:rPr>
              <a:t>resolution</a:t>
            </a:r>
            <a:r>
              <a:rPr lang="en-US" altLang="zh-TW" sz="2000" smtClean="0">
                <a:latin typeface="Times New Roman" pitchFamily="18" charset="0"/>
                <a:sym typeface="Wingdings" pitchFamily="2" charset="2"/>
              </a:rPr>
              <a:t> and </a:t>
            </a:r>
            <a:r>
              <a:rPr lang="en-US" altLang="zh-TW" sz="2000" smtClean="0">
                <a:solidFill>
                  <a:schemeClr val="folHlink"/>
                </a:solidFill>
                <a:latin typeface="Times New Roman" pitchFamily="18" charset="0"/>
                <a:sym typeface="Wingdings" pitchFamily="2" charset="2"/>
              </a:rPr>
              <a:t>leakage</a:t>
            </a:r>
            <a:r>
              <a:rPr lang="en-US" altLang="zh-TW" sz="2000" smtClean="0">
                <a:latin typeface="Times New Roman" pitchFamily="18" charset="0"/>
                <a:sym typeface="Wingdings" pitchFamily="2" charset="2"/>
              </a:rPr>
              <a:t>.</a:t>
            </a:r>
            <a:endParaRPr lang="en-US" altLang="zh-TW" sz="2000" smtClean="0">
              <a:latin typeface="Times New Roman" pitchFamily="18" charset="0"/>
            </a:endParaRPr>
          </a:p>
          <a:p>
            <a:pPr marL="174625" indent="-174625" eaLnBrk="1" hangingPunct="1">
              <a:buFont typeface="Wingdings" pitchFamily="2" charset="2"/>
              <a:buChar char="l"/>
            </a:pPr>
            <a:r>
              <a:rPr lang="en-US" altLang="zh-TW" sz="2000" smtClean="0">
                <a:solidFill>
                  <a:schemeClr val="hlink"/>
                </a:solidFill>
                <a:latin typeface="Times New Roman" pitchFamily="18" charset="0"/>
              </a:rPr>
              <a:t>Random error</a:t>
            </a:r>
            <a:r>
              <a:rPr lang="en-US" altLang="zh-TW" sz="2000" smtClean="0">
                <a:latin typeface="Times New Roman" pitchFamily="18" charset="0"/>
              </a:rPr>
              <a:t> can be reduced by increasing the </a:t>
            </a:r>
            <a:r>
              <a:rPr lang="en-US" altLang="zh-TW" sz="2000" smtClean="0">
                <a:solidFill>
                  <a:schemeClr val="folHlink"/>
                </a:solidFill>
                <a:latin typeface="Times New Roman" pitchFamily="18" charset="0"/>
              </a:rPr>
              <a:t>number of averages</a:t>
            </a:r>
            <a:r>
              <a:rPr lang="en-US" altLang="zh-TW" sz="2000" smtClean="0">
                <a:latin typeface="Times New Roman" pitchFamily="18" charset="0"/>
              </a:rPr>
              <a:t>, but not the FFT length.</a:t>
            </a:r>
          </a:p>
        </p:txBody>
      </p:sp>
      <p:graphicFrame>
        <p:nvGraphicFramePr>
          <p:cNvPr id="28674" name="Object 4"/>
          <p:cNvGraphicFramePr>
            <a:graphicFrameLocks noChangeAspect="1"/>
          </p:cNvGraphicFramePr>
          <p:nvPr>
            <p:ph sz="half" idx="2"/>
          </p:nvPr>
        </p:nvGraphicFramePr>
        <p:xfrm>
          <a:off x="1619250" y="3394075"/>
          <a:ext cx="5543550" cy="2211388"/>
        </p:xfrm>
        <a:graphic>
          <a:graphicData uri="http://schemas.openxmlformats.org/presentationml/2006/ole">
            <p:oleObj spid="_x0000_s168962" name="Equation" r:id="rId3" imgW="4203360" imgH="1676160" progId="Equation.DSMT4">
              <p:embed/>
            </p:oleObj>
          </a:graphicData>
        </a:graphic>
      </p:graphicFrame>
      <p:graphicFrame>
        <p:nvGraphicFramePr>
          <p:cNvPr id="28675" name="Object 7"/>
          <p:cNvGraphicFramePr>
            <a:graphicFrameLocks noChangeAspect="1"/>
          </p:cNvGraphicFramePr>
          <p:nvPr/>
        </p:nvGraphicFramePr>
        <p:xfrm>
          <a:off x="1690688" y="2794000"/>
          <a:ext cx="6337300" cy="563563"/>
        </p:xfrm>
        <a:graphic>
          <a:graphicData uri="http://schemas.openxmlformats.org/presentationml/2006/ole">
            <p:oleObj spid="_x0000_s168963" name="Equation" r:id="rId4" imgW="4431960" imgH="393480" progId="Equation.DSMT4">
              <p:embed/>
            </p:oleObj>
          </a:graphicData>
        </a:graphic>
      </p:graphicFrame>
      <p:pic>
        <p:nvPicPr>
          <p:cNvPr id="28677" name="Picture 9"/>
          <p:cNvPicPr>
            <a:picLocks noChangeAspect="1" noChangeArrowheads="1"/>
          </p:cNvPicPr>
          <p:nvPr/>
        </p:nvPicPr>
        <p:blipFill>
          <a:blip r:embed="rId5" cstate="print"/>
          <a:srcRect b="17632"/>
          <a:stretch>
            <a:fillRect/>
          </a:stretch>
        </p:blipFill>
        <p:spPr bwMode="auto">
          <a:xfrm>
            <a:off x="2482850" y="1271588"/>
            <a:ext cx="4176713" cy="1293812"/>
          </a:xfrm>
          <a:prstGeom prst="rect">
            <a:avLst/>
          </a:prstGeom>
          <a:noFill/>
          <a:ln w="9525">
            <a:noFill/>
            <a:miter lim="800000"/>
            <a:headEnd/>
            <a:tailEnd/>
          </a:ln>
        </p:spPr>
      </p:pic>
      <p:sp>
        <p:nvSpPr>
          <p:cNvPr id="28678" name="Text Box 10"/>
          <p:cNvSpPr txBox="1">
            <a:spLocks noChangeArrowheads="1"/>
          </p:cNvSpPr>
          <p:nvPr/>
        </p:nvSpPr>
        <p:spPr bwMode="auto">
          <a:xfrm>
            <a:off x="6804025" y="1773238"/>
            <a:ext cx="1655763" cy="366712"/>
          </a:xfrm>
          <a:prstGeom prst="rect">
            <a:avLst/>
          </a:prstGeom>
          <a:noFill/>
          <a:ln w="9525">
            <a:noFill/>
            <a:miter lim="800000"/>
            <a:headEnd/>
            <a:tailEnd/>
          </a:ln>
        </p:spPr>
        <p:txBody>
          <a:bodyPr>
            <a:spAutoFit/>
          </a:bodyPr>
          <a:lstStyle/>
          <a:p>
            <a:pPr>
              <a:spcBef>
                <a:spcPct val="50000"/>
              </a:spcBef>
            </a:pPr>
            <a:r>
              <a:rPr lang="en-US" altLang="zh-TW" i="1">
                <a:latin typeface="Times New Roman" pitchFamily="18" charset="0"/>
              </a:rPr>
              <a:t>n</a:t>
            </a:r>
            <a:r>
              <a:rPr lang="en-US" altLang="zh-TW" i="1" baseline="-25000">
                <a:latin typeface="Times New Roman" pitchFamily="18" charset="0"/>
              </a:rPr>
              <a:t>d</a:t>
            </a:r>
            <a:r>
              <a:rPr lang="en-US" altLang="zh-TW" i="1">
                <a:latin typeface="Times New Roman" pitchFamily="18" charset="0"/>
              </a:rPr>
              <a:t> </a:t>
            </a:r>
            <a:r>
              <a:rPr lang="en-US" altLang="zh-TW">
                <a:latin typeface="Times New Roman" pitchFamily="18" charset="0"/>
              </a:rPr>
              <a:t>records</a:t>
            </a:r>
          </a:p>
        </p:txBody>
      </p:sp>
      <p:sp>
        <p:nvSpPr>
          <p:cNvPr id="7" name="投影片編號版面配置區 6"/>
          <p:cNvSpPr>
            <a:spLocks noGrp="1"/>
          </p:cNvSpPr>
          <p:nvPr>
            <p:ph type="sldNum" sz="quarter" idx="12"/>
          </p:nvPr>
        </p:nvSpPr>
        <p:spPr/>
        <p:txBody>
          <a:bodyPr/>
          <a:lstStyle/>
          <a:p>
            <a:pPr>
              <a:defRPr/>
            </a:pPr>
            <a:fld id="{34D9D651-E68D-487F-896B-F83802D89AD8}" type="slidenum">
              <a:rPr lang="en-US" altLang="zh-TW" smtClean="0"/>
              <a:pPr>
                <a:defRPr/>
              </a:pPr>
              <a:t>171</a:t>
            </a:fld>
            <a:endParaRPr lang="en-US" altLang="zh-TW"/>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Rectangle 9"/>
          <p:cNvSpPr>
            <a:spLocks noGrp="1" noChangeArrowheads="1"/>
          </p:cNvSpPr>
          <p:nvPr>
            <p:ph type="title"/>
          </p:nvPr>
        </p:nvSpPr>
        <p:spPr>
          <a:xfrm>
            <a:off x="1150938" y="692150"/>
            <a:ext cx="7453312" cy="649288"/>
          </a:xfrm>
        </p:spPr>
        <p:txBody>
          <a:bodyPr/>
          <a:lstStyle/>
          <a:p>
            <a:pPr eaLnBrk="1" hangingPunct="1"/>
            <a:r>
              <a:rPr lang="en-US" altLang="zh-TW" sz="3200" smtClean="0"/>
              <a:t>9.4 I/O Relationships of LTI Systems</a:t>
            </a:r>
          </a:p>
        </p:txBody>
      </p:sp>
      <p:sp>
        <p:nvSpPr>
          <p:cNvPr id="29703" name="Rectangle 3"/>
          <p:cNvSpPr>
            <a:spLocks noGrp="1" noChangeArrowheads="1"/>
          </p:cNvSpPr>
          <p:nvPr>
            <p:ph type="body" sz="half" idx="1"/>
          </p:nvPr>
        </p:nvSpPr>
        <p:spPr>
          <a:xfrm>
            <a:off x="1182688" y="1484313"/>
            <a:ext cx="7781925" cy="4648200"/>
          </a:xfrm>
        </p:spPr>
        <p:txBody>
          <a:bodyPr/>
          <a:lstStyle/>
          <a:p>
            <a:pPr eaLnBrk="1" hangingPunct="1"/>
            <a:r>
              <a:rPr lang="en-US" altLang="zh-TW" sz="2800" smtClean="0">
                <a:solidFill>
                  <a:schemeClr val="folHlink"/>
                </a:solidFill>
                <a:latin typeface="Times New Roman" pitchFamily="18" charset="0"/>
              </a:rPr>
              <a:t>Input-output</a:t>
            </a:r>
            <a:r>
              <a:rPr lang="en-US" altLang="zh-TW" sz="2800" smtClean="0">
                <a:latin typeface="Times New Roman" pitchFamily="18" charset="0"/>
              </a:rPr>
              <a:t> relationships</a:t>
            </a:r>
          </a:p>
          <a:p>
            <a:pPr eaLnBrk="1" hangingPunct="1">
              <a:buFont typeface="Wingdings" pitchFamily="2" charset="2"/>
              <a:buNone/>
            </a:pPr>
            <a:r>
              <a:rPr lang="en-US" altLang="zh-TW" sz="2000" smtClean="0">
                <a:latin typeface="Times New Roman" pitchFamily="18" charset="0"/>
              </a:rPr>
              <a:t>     </a:t>
            </a:r>
            <a:r>
              <a:rPr lang="en-US" altLang="zh-TW" sz="2400" smtClean="0">
                <a:latin typeface="Times New Roman" pitchFamily="18" charset="0"/>
              </a:rPr>
              <a:t>Assume a SISO causal LTI system.</a:t>
            </a:r>
          </a:p>
          <a:p>
            <a:pPr eaLnBrk="1" hangingPunct="1">
              <a:buFont typeface="Wingdings" pitchFamily="2" charset="2"/>
              <a:buNone/>
            </a:pPr>
            <a:endParaRPr lang="en-US" altLang="zh-TW" sz="2400" smtClean="0">
              <a:latin typeface="Times New Roman" pitchFamily="18" charset="0"/>
            </a:endParaRPr>
          </a:p>
          <a:p>
            <a:pPr eaLnBrk="1" hangingPunct="1">
              <a:buFont typeface="Wingdings" pitchFamily="2" charset="2"/>
              <a:buNone/>
            </a:pPr>
            <a:endParaRPr lang="en-US" altLang="zh-TW" sz="2400" smtClean="0">
              <a:latin typeface="Times New Roman" pitchFamily="18" charset="0"/>
            </a:endParaRPr>
          </a:p>
          <a:p>
            <a:pPr eaLnBrk="1" hangingPunct="1">
              <a:buFont typeface="Wingdings" pitchFamily="2" charset="2"/>
              <a:buNone/>
            </a:pPr>
            <a:endParaRPr lang="en-US" altLang="zh-TW" sz="2400" smtClean="0">
              <a:latin typeface="Times New Roman" pitchFamily="18" charset="0"/>
            </a:endParaRPr>
          </a:p>
          <a:p>
            <a:pPr eaLnBrk="1" hangingPunct="1">
              <a:buFont typeface="Wingdings" pitchFamily="2" charset="2"/>
              <a:buNone/>
            </a:pPr>
            <a:endParaRPr lang="en-US" altLang="zh-TW" sz="2400" smtClean="0">
              <a:latin typeface="Times New Roman" pitchFamily="18" charset="0"/>
            </a:endParaRPr>
          </a:p>
          <a:p>
            <a:pPr eaLnBrk="1" hangingPunct="1">
              <a:buFont typeface="Wingdings" pitchFamily="2" charset="2"/>
              <a:buNone/>
            </a:pPr>
            <a:endParaRPr lang="en-US" altLang="zh-TW" sz="2400" smtClean="0"/>
          </a:p>
        </p:txBody>
      </p:sp>
      <p:grpSp>
        <p:nvGrpSpPr>
          <p:cNvPr id="2" name="Group 19"/>
          <p:cNvGrpSpPr>
            <a:grpSpLocks/>
          </p:cNvGrpSpPr>
          <p:nvPr/>
        </p:nvGrpSpPr>
        <p:grpSpPr bwMode="auto">
          <a:xfrm>
            <a:off x="2373313" y="2781300"/>
            <a:ext cx="3927475" cy="647700"/>
            <a:chOff x="1903" y="1752"/>
            <a:chExt cx="2474" cy="408"/>
          </a:xfrm>
        </p:grpSpPr>
        <p:sp>
          <p:nvSpPr>
            <p:cNvPr id="29705" name="Rectangle 4"/>
            <p:cNvSpPr>
              <a:spLocks noChangeArrowheads="1"/>
            </p:cNvSpPr>
            <p:nvPr/>
          </p:nvSpPr>
          <p:spPr bwMode="auto">
            <a:xfrm>
              <a:off x="2826" y="1752"/>
              <a:ext cx="635" cy="408"/>
            </a:xfrm>
            <a:prstGeom prst="rect">
              <a:avLst/>
            </a:prstGeom>
            <a:solidFill>
              <a:srgbClr val="CCFFCC"/>
            </a:solidFill>
            <a:ln w="28575">
              <a:solidFill>
                <a:srgbClr val="0000FF"/>
              </a:solidFill>
              <a:miter lim="800000"/>
              <a:headEnd/>
              <a:tailEnd/>
            </a:ln>
          </p:spPr>
          <p:txBody>
            <a:bodyPr wrap="none" anchor="ctr"/>
            <a:lstStyle/>
            <a:p>
              <a:endParaRPr lang="zh-TW" altLang="en-US"/>
            </a:p>
          </p:txBody>
        </p:sp>
        <p:graphicFrame>
          <p:nvGraphicFramePr>
            <p:cNvPr id="29699" name="Object 5"/>
            <p:cNvGraphicFramePr>
              <a:graphicFrameLocks noChangeAspect="1"/>
            </p:cNvGraphicFramePr>
            <p:nvPr/>
          </p:nvGraphicFramePr>
          <p:xfrm>
            <a:off x="2962" y="1842"/>
            <a:ext cx="363" cy="264"/>
          </p:xfrm>
          <a:graphic>
            <a:graphicData uri="http://schemas.openxmlformats.org/presentationml/2006/ole">
              <p:oleObj spid="_x0000_s169987" name="Equation" r:id="rId3" imgW="279360" imgH="203040" progId="Equation.DSMT4">
                <p:embed/>
              </p:oleObj>
            </a:graphicData>
          </a:graphic>
        </p:graphicFrame>
        <p:graphicFrame>
          <p:nvGraphicFramePr>
            <p:cNvPr id="29700" name="Object 11"/>
            <p:cNvGraphicFramePr>
              <a:graphicFrameLocks noChangeAspect="1"/>
            </p:cNvGraphicFramePr>
            <p:nvPr/>
          </p:nvGraphicFramePr>
          <p:xfrm>
            <a:off x="3997" y="1851"/>
            <a:ext cx="380" cy="264"/>
          </p:xfrm>
          <a:graphic>
            <a:graphicData uri="http://schemas.openxmlformats.org/presentationml/2006/ole">
              <p:oleObj spid="_x0000_s169988" name="Equation" r:id="rId4" imgW="291960" imgH="203040" progId="Equation.DSMT4">
                <p:embed/>
              </p:oleObj>
            </a:graphicData>
          </a:graphic>
        </p:graphicFrame>
        <p:graphicFrame>
          <p:nvGraphicFramePr>
            <p:cNvPr id="29701" name="Object 12"/>
            <p:cNvGraphicFramePr>
              <a:graphicFrameLocks noChangeAspect="1"/>
            </p:cNvGraphicFramePr>
            <p:nvPr/>
          </p:nvGraphicFramePr>
          <p:xfrm>
            <a:off x="1903" y="1842"/>
            <a:ext cx="379" cy="264"/>
          </p:xfrm>
          <a:graphic>
            <a:graphicData uri="http://schemas.openxmlformats.org/presentationml/2006/ole">
              <p:oleObj spid="_x0000_s169989" name="Equation" r:id="rId5" imgW="291960" imgH="203040" progId="Equation.DSMT4">
                <p:embed/>
              </p:oleObj>
            </a:graphicData>
          </a:graphic>
        </p:graphicFrame>
        <p:sp>
          <p:nvSpPr>
            <p:cNvPr id="29706" name="Line 14"/>
            <p:cNvSpPr>
              <a:spLocks noChangeShapeType="1"/>
            </p:cNvSpPr>
            <p:nvPr/>
          </p:nvSpPr>
          <p:spPr bwMode="auto">
            <a:xfrm>
              <a:off x="2328" y="1979"/>
              <a:ext cx="498" cy="0"/>
            </a:xfrm>
            <a:prstGeom prst="line">
              <a:avLst/>
            </a:prstGeom>
            <a:noFill/>
            <a:ln w="9525">
              <a:solidFill>
                <a:schemeClr val="tx1"/>
              </a:solidFill>
              <a:round/>
              <a:headEnd/>
              <a:tailEnd type="triangle" w="med" len="med"/>
            </a:ln>
          </p:spPr>
          <p:txBody>
            <a:bodyPr/>
            <a:lstStyle/>
            <a:p>
              <a:endParaRPr lang="zh-TW" altLang="en-US"/>
            </a:p>
          </p:txBody>
        </p:sp>
        <p:sp>
          <p:nvSpPr>
            <p:cNvPr id="29707" name="Line 15"/>
            <p:cNvSpPr>
              <a:spLocks noChangeShapeType="1"/>
            </p:cNvSpPr>
            <p:nvPr/>
          </p:nvSpPr>
          <p:spPr bwMode="auto">
            <a:xfrm>
              <a:off x="3461" y="1979"/>
              <a:ext cx="499" cy="0"/>
            </a:xfrm>
            <a:prstGeom prst="line">
              <a:avLst/>
            </a:prstGeom>
            <a:noFill/>
            <a:ln w="9525">
              <a:solidFill>
                <a:schemeClr val="tx1"/>
              </a:solidFill>
              <a:round/>
              <a:headEnd/>
              <a:tailEnd type="triangle" w="med" len="med"/>
            </a:ln>
          </p:spPr>
          <p:txBody>
            <a:bodyPr/>
            <a:lstStyle/>
            <a:p>
              <a:endParaRPr lang="zh-TW" altLang="en-US"/>
            </a:p>
          </p:txBody>
        </p:sp>
      </p:grpSp>
      <p:graphicFrame>
        <p:nvGraphicFramePr>
          <p:cNvPr id="29698" name="Object 17"/>
          <p:cNvGraphicFramePr>
            <a:graphicFrameLocks noChangeAspect="1"/>
          </p:cNvGraphicFramePr>
          <p:nvPr>
            <p:ph sz="quarter" idx="3"/>
          </p:nvPr>
        </p:nvGraphicFramePr>
        <p:xfrm>
          <a:off x="2478088" y="3716338"/>
          <a:ext cx="4041775" cy="1728787"/>
        </p:xfrm>
        <a:graphic>
          <a:graphicData uri="http://schemas.openxmlformats.org/presentationml/2006/ole">
            <p:oleObj spid="_x0000_s169986" name="Equation" r:id="rId6" imgW="2374560" imgH="1015920" progId="Equation.DSMT4">
              <p:embed/>
            </p:oleObj>
          </a:graphicData>
        </a:graphic>
      </p:graphicFrame>
      <p:sp>
        <p:nvSpPr>
          <p:cNvPr id="12" name="投影片編號版面配置區 11"/>
          <p:cNvSpPr>
            <a:spLocks noGrp="1"/>
          </p:cNvSpPr>
          <p:nvPr>
            <p:ph type="sldNum" sz="quarter" idx="12"/>
          </p:nvPr>
        </p:nvSpPr>
        <p:spPr/>
        <p:txBody>
          <a:bodyPr/>
          <a:lstStyle/>
          <a:p>
            <a:pPr>
              <a:defRPr/>
            </a:pPr>
            <a:fld id="{9491FB58-D3D8-44B7-87CC-6EBBE2C3FBA3}" type="slidenum">
              <a:rPr lang="en-US" altLang="zh-TW" smtClean="0"/>
              <a:pPr>
                <a:defRPr/>
              </a:pPr>
              <a:t>172</a:t>
            </a:fld>
            <a:endParaRPr lang="en-US" altLang="zh-TW"/>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5"/>
          <p:cNvSpPr>
            <a:spLocks noGrp="1" noChangeArrowheads="1"/>
          </p:cNvSpPr>
          <p:nvPr>
            <p:ph type="title"/>
          </p:nvPr>
        </p:nvSpPr>
        <p:spPr/>
        <p:txBody>
          <a:bodyPr/>
          <a:lstStyle/>
          <a:p>
            <a:pPr eaLnBrk="1" hangingPunct="1"/>
            <a:endParaRPr lang="zh-TW" altLang="zh-TW" smtClean="0"/>
          </a:p>
        </p:txBody>
      </p:sp>
      <p:sp>
        <p:nvSpPr>
          <p:cNvPr id="31748" name="Rectangle 3"/>
          <p:cNvSpPr>
            <a:spLocks noGrp="1" noChangeArrowheads="1"/>
          </p:cNvSpPr>
          <p:nvPr>
            <p:ph type="body" sz="half" idx="1"/>
          </p:nvPr>
        </p:nvSpPr>
        <p:spPr>
          <a:xfrm>
            <a:off x="1182688" y="1484313"/>
            <a:ext cx="7781925" cy="4648200"/>
          </a:xfrm>
        </p:spPr>
        <p:txBody>
          <a:bodyPr/>
          <a:lstStyle/>
          <a:p>
            <a:pPr eaLnBrk="1" hangingPunct="1"/>
            <a:r>
              <a:rPr lang="en-US" altLang="zh-TW" sz="2800" smtClean="0">
                <a:solidFill>
                  <a:schemeClr val="hlink"/>
                </a:solidFill>
                <a:latin typeface="Times New Roman" pitchFamily="18" charset="0"/>
              </a:rPr>
              <a:t>Spectral density</a:t>
            </a:r>
            <a:r>
              <a:rPr lang="en-US" altLang="zh-TW" sz="2800" smtClean="0">
                <a:latin typeface="Times New Roman" pitchFamily="18" charset="0"/>
              </a:rPr>
              <a:t> functions:</a:t>
            </a:r>
          </a:p>
          <a:p>
            <a:pPr eaLnBrk="1" hangingPunct="1">
              <a:buFont typeface="Wingdings" pitchFamily="2" charset="2"/>
              <a:buNone/>
            </a:pPr>
            <a:endParaRPr lang="en-US" altLang="zh-TW" sz="2800" smtClean="0"/>
          </a:p>
        </p:txBody>
      </p:sp>
      <p:graphicFrame>
        <p:nvGraphicFramePr>
          <p:cNvPr id="31746" name="Object 4"/>
          <p:cNvGraphicFramePr>
            <a:graphicFrameLocks noChangeAspect="1"/>
          </p:cNvGraphicFramePr>
          <p:nvPr>
            <p:ph sz="half" idx="2"/>
          </p:nvPr>
        </p:nvGraphicFramePr>
        <p:xfrm>
          <a:off x="2051050" y="2201863"/>
          <a:ext cx="5041900" cy="4202112"/>
        </p:xfrm>
        <a:graphic>
          <a:graphicData uri="http://schemas.openxmlformats.org/presentationml/2006/ole">
            <p:oleObj spid="_x0000_s171010" name="Equation" r:id="rId3" imgW="2743200" imgH="2286000" progId="Equation.DSMT4">
              <p:embed/>
            </p:oleObj>
          </a:graphicData>
        </a:graphic>
      </p:graphicFrame>
      <p:sp>
        <p:nvSpPr>
          <p:cNvPr id="5" name="投影片編號版面配置區 4"/>
          <p:cNvSpPr>
            <a:spLocks noGrp="1"/>
          </p:cNvSpPr>
          <p:nvPr>
            <p:ph type="sldNum" sz="quarter" idx="12"/>
          </p:nvPr>
        </p:nvSpPr>
        <p:spPr/>
        <p:txBody>
          <a:bodyPr/>
          <a:lstStyle/>
          <a:p>
            <a:pPr>
              <a:defRPr/>
            </a:pPr>
            <a:fld id="{34D9D651-E68D-487F-896B-F83802D89AD8}" type="slidenum">
              <a:rPr lang="en-US" altLang="zh-TW" smtClean="0"/>
              <a:pPr>
                <a:defRPr/>
              </a:pPr>
              <a:t>173</a:t>
            </a:fld>
            <a:endParaRPr lang="en-US" altLang="zh-TW"/>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5"/>
          <p:cNvSpPr>
            <a:spLocks noGrp="1" noChangeArrowheads="1"/>
          </p:cNvSpPr>
          <p:nvPr>
            <p:ph type="title"/>
          </p:nvPr>
        </p:nvSpPr>
        <p:spPr/>
        <p:txBody>
          <a:bodyPr/>
          <a:lstStyle/>
          <a:p>
            <a:pPr eaLnBrk="1" hangingPunct="1"/>
            <a:endParaRPr lang="zh-TW" altLang="zh-TW" smtClean="0"/>
          </a:p>
        </p:txBody>
      </p:sp>
      <p:sp>
        <p:nvSpPr>
          <p:cNvPr id="32772" name="Rectangle 3"/>
          <p:cNvSpPr>
            <a:spLocks noGrp="1" noChangeArrowheads="1"/>
          </p:cNvSpPr>
          <p:nvPr>
            <p:ph type="body" sz="half" idx="1"/>
          </p:nvPr>
        </p:nvSpPr>
        <p:spPr>
          <a:xfrm>
            <a:off x="1182688" y="1484313"/>
            <a:ext cx="7781925" cy="4648200"/>
          </a:xfrm>
        </p:spPr>
        <p:txBody>
          <a:bodyPr>
            <a:normAutofit fontScale="92500" lnSpcReduction="10000"/>
          </a:bodyPr>
          <a:lstStyle/>
          <a:p>
            <a:pPr eaLnBrk="1" hangingPunct="1">
              <a:buFont typeface="Wingdings" pitchFamily="2" charset="2"/>
              <a:buNone/>
            </a:pPr>
            <a:r>
              <a:rPr lang="en-US" altLang="zh-TW" sz="2000" smtClean="0">
                <a:latin typeface="Times New Roman" pitchFamily="18" charset="0"/>
              </a:rPr>
              <a:t>     </a:t>
            </a:r>
            <a:r>
              <a:rPr lang="en-US" altLang="zh-TW" sz="2400" smtClean="0">
                <a:latin typeface="Times New Roman" pitchFamily="18" charset="0"/>
              </a:rPr>
              <a:t>These three equations provide a means to estimating the </a:t>
            </a:r>
            <a:r>
              <a:rPr lang="en-US" altLang="zh-TW" sz="2400" smtClean="0">
                <a:solidFill>
                  <a:schemeClr val="hlink"/>
                </a:solidFill>
                <a:latin typeface="Times New Roman" pitchFamily="18" charset="0"/>
              </a:rPr>
              <a:t>FRF</a:t>
            </a:r>
            <a:r>
              <a:rPr lang="en-US" altLang="zh-TW" sz="2400" smtClean="0">
                <a:latin typeface="Times New Roman" pitchFamily="18" charset="0"/>
              </a:rPr>
              <a:t> of a LTI system.</a:t>
            </a:r>
          </a:p>
          <a:p>
            <a:pPr eaLnBrk="1" hangingPunct="1">
              <a:buFont typeface="Wingdings" pitchFamily="2" charset="2"/>
              <a:buNone/>
            </a:pPr>
            <a:endParaRPr lang="en-US" altLang="zh-TW" sz="2400" smtClean="0">
              <a:latin typeface="Times New Roman" pitchFamily="18" charset="0"/>
            </a:endParaRPr>
          </a:p>
          <a:p>
            <a:pPr eaLnBrk="1" hangingPunct="1">
              <a:buFont typeface="Wingdings" pitchFamily="2" charset="2"/>
              <a:buNone/>
            </a:pPr>
            <a:endParaRPr lang="en-US" altLang="zh-TW" sz="2400" smtClean="0">
              <a:latin typeface="Times New Roman" pitchFamily="18" charset="0"/>
            </a:endParaRPr>
          </a:p>
          <a:p>
            <a:pPr eaLnBrk="1" hangingPunct="1">
              <a:buFont typeface="Wingdings" pitchFamily="2" charset="2"/>
              <a:buNone/>
            </a:pPr>
            <a:endParaRPr lang="en-US" altLang="zh-TW" sz="2400" smtClean="0">
              <a:latin typeface="Times New Roman" pitchFamily="18" charset="0"/>
            </a:endParaRPr>
          </a:p>
          <a:p>
            <a:pPr eaLnBrk="1" hangingPunct="1">
              <a:buFont typeface="Wingdings" pitchFamily="2" charset="2"/>
              <a:buNone/>
            </a:pPr>
            <a:r>
              <a:rPr lang="en-US" altLang="zh-TW" sz="2400" smtClean="0">
                <a:latin typeface="Times New Roman" pitchFamily="18" charset="0"/>
              </a:rPr>
              <a:t>    </a:t>
            </a:r>
          </a:p>
          <a:p>
            <a:pPr eaLnBrk="1" hangingPunct="1">
              <a:buFont typeface="Wingdings" pitchFamily="2" charset="2"/>
              <a:buNone/>
            </a:pPr>
            <a:endParaRPr lang="en-US" altLang="zh-TW" sz="2400" smtClean="0">
              <a:latin typeface="Times New Roman" pitchFamily="18" charset="0"/>
            </a:endParaRPr>
          </a:p>
          <a:p>
            <a:pPr eaLnBrk="1" hangingPunct="1">
              <a:buFont typeface="Wingdings" pitchFamily="2" charset="2"/>
              <a:buNone/>
            </a:pPr>
            <a:endParaRPr lang="en-US" altLang="zh-TW" sz="2400" smtClean="0">
              <a:latin typeface="Times New Roman" pitchFamily="18" charset="0"/>
            </a:endParaRPr>
          </a:p>
          <a:p>
            <a:pPr eaLnBrk="1" hangingPunct="1">
              <a:buFont typeface="Wingdings" pitchFamily="2" charset="2"/>
              <a:buNone/>
            </a:pPr>
            <a:endParaRPr lang="en-US" altLang="zh-TW" sz="2400" smtClean="0">
              <a:latin typeface="Times New Roman" pitchFamily="18" charset="0"/>
            </a:endParaRPr>
          </a:p>
          <a:p>
            <a:pPr eaLnBrk="1" hangingPunct="1">
              <a:buFont typeface="Wingdings" pitchFamily="2" charset="2"/>
              <a:buNone/>
            </a:pPr>
            <a:r>
              <a:rPr lang="en-US" altLang="zh-TW" sz="2400" smtClean="0">
                <a:latin typeface="Times New Roman" pitchFamily="18" charset="0"/>
              </a:rPr>
              <a:t>     It can be proved that these are the </a:t>
            </a:r>
            <a:r>
              <a:rPr lang="en-US" altLang="zh-TW" sz="2400" smtClean="0">
                <a:solidFill>
                  <a:schemeClr val="folHlink"/>
                </a:solidFill>
                <a:latin typeface="Times New Roman" pitchFamily="18" charset="0"/>
              </a:rPr>
              <a:t>optimal estimators</a:t>
            </a:r>
            <a:r>
              <a:rPr lang="en-US" altLang="zh-TW" sz="2400" smtClean="0">
                <a:latin typeface="Times New Roman" pitchFamily="18" charset="0"/>
              </a:rPr>
              <a:t> for FRF in the </a:t>
            </a:r>
            <a:r>
              <a:rPr lang="en-US" altLang="zh-TW" sz="2400" smtClean="0">
                <a:solidFill>
                  <a:schemeClr val="hlink"/>
                </a:solidFill>
                <a:latin typeface="Times New Roman" pitchFamily="18" charset="0"/>
              </a:rPr>
              <a:t>least-square </a:t>
            </a:r>
            <a:r>
              <a:rPr lang="en-US" altLang="zh-TW" sz="2400" smtClean="0">
                <a:latin typeface="Times New Roman" pitchFamily="18" charset="0"/>
              </a:rPr>
              <a:t>sense. (better than the ratio of output and input FTs)</a:t>
            </a:r>
          </a:p>
        </p:txBody>
      </p:sp>
      <p:graphicFrame>
        <p:nvGraphicFramePr>
          <p:cNvPr id="32770" name="Object 4"/>
          <p:cNvGraphicFramePr>
            <a:graphicFrameLocks noChangeAspect="1"/>
          </p:cNvGraphicFramePr>
          <p:nvPr>
            <p:ph sz="half" idx="2"/>
          </p:nvPr>
        </p:nvGraphicFramePr>
        <p:xfrm>
          <a:off x="3346450" y="2349500"/>
          <a:ext cx="2305050" cy="2951163"/>
        </p:xfrm>
        <a:graphic>
          <a:graphicData uri="http://schemas.openxmlformats.org/presentationml/2006/ole">
            <p:oleObj spid="_x0000_s172034" name="Equation" r:id="rId3" imgW="1091880" imgH="1396800" progId="Equation.DSMT4">
              <p:embed/>
            </p:oleObj>
          </a:graphicData>
        </a:graphic>
      </p:graphicFrame>
      <p:sp>
        <p:nvSpPr>
          <p:cNvPr id="5" name="投影片編號版面配置區 4"/>
          <p:cNvSpPr>
            <a:spLocks noGrp="1"/>
          </p:cNvSpPr>
          <p:nvPr>
            <p:ph type="sldNum" sz="quarter" idx="12"/>
          </p:nvPr>
        </p:nvSpPr>
        <p:spPr/>
        <p:txBody>
          <a:bodyPr/>
          <a:lstStyle/>
          <a:p>
            <a:pPr>
              <a:defRPr/>
            </a:pPr>
            <a:fld id="{34D9D651-E68D-487F-896B-F83802D89AD8}" type="slidenum">
              <a:rPr lang="en-US" altLang="zh-TW" smtClean="0"/>
              <a:pPr>
                <a:defRPr/>
              </a:pPr>
              <a:t>174</a:t>
            </a:fld>
            <a:endParaRPr lang="en-US" altLang="zh-TW"/>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8" name="Picture 3"/>
          <p:cNvPicPr>
            <a:picLocks noChangeAspect="1" noChangeArrowheads="1"/>
          </p:cNvPicPr>
          <p:nvPr/>
        </p:nvPicPr>
        <p:blipFill>
          <a:blip r:embed="rId3" cstate="print"/>
          <a:srcRect t="14561" r="16032" b="6683"/>
          <a:stretch>
            <a:fillRect/>
          </a:stretch>
        </p:blipFill>
        <p:spPr bwMode="auto">
          <a:xfrm>
            <a:off x="0" y="260350"/>
            <a:ext cx="9109075" cy="6407150"/>
          </a:xfrm>
          <a:prstGeom prst="rect">
            <a:avLst/>
          </a:prstGeom>
          <a:noFill/>
          <a:ln w="9525">
            <a:noFill/>
            <a:miter lim="800000"/>
            <a:headEnd/>
            <a:tailEnd/>
          </a:ln>
        </p:spPr>
      </p:pic>
      <p:graphicFrame>
        <p:nvGraphicFramePr>
          <p:cNvPr id="47106" name="Object 4"/>
          <p:cNvGraphicFramePr>
            <a:graphicFrameLocks noChangeAspect="1"/>
          </p:cNvGraphicFramePr>
          <p:nvPr/>
        </p:nvGraphicFramePr>
        <p:xfrm>
          <a:off x="1116013" y="1557338"/>
          <a:ext cx="1427162" cy="576262"/>
        </p:xfrm>
        <a:graphic>
          <a:graphicData uri="http://schemas.openxmlformats.org/presentationml/2006/ole">
            <p:oleObj spid="_x0000_s177154" name="Equation" r:id="rId4" imgW="596880" imgH="241200" progId="Equation.DSMT4">
              <p:embed/>
            </p:oleObj>
          </a:graphicData>
        </a:graphic>
      </p:graphicFrame>
      <p:graphicFrame>
        <p:nvGraphicFramePr>
          <p:cNvPr id="47107" name="Object 5"/>
          <p:cNvGraphicFramePr>
            <a:graphicFrameLocks noChangeAspect="1"/>
          </p:cNvGraphicFramePr>
          <p:nvPr/>
        </p:nvGraphicFramePr>
        <p:xfrm>
          <a:off x="1116013" y="5084763"/>
          <a:ext cx="1427162" cy="576262"/>
        </p:xfrm>
        <a:graphic>
          <a:graphicData uri="http://schemas.openxmlformats.org/presentationml/2006/ole">
            <p:oleObj spid="_x0000_s177155" name="Equation" r:id="rId5" imgW="596880" imgH="241200" progId="Equation.DSMT4">
              <p:embed/>
            </p:oleObj>
          </a:graphicData>
        </a:graphic>
      </p:graphicFrame>
      <p:sp>
        <p:nvSpPr>
          <p:cNvPr id="47109" name="Line 6"/>
          <p:cNvSpPr>
            <a:spLocks noChangeShapeType="1"/>
          </p:cNvSpPr>
          <p:nvPr/>
        </p:nvSpPr>
        <p:spPr bwMode="auto">
          <a:xfrm>
            <a:off x="611188" y="2349500"/>
            <a:ext cx="3455987" cy="0"/>
          </a:xfrm>
          <a:prstGeom prst="line">
            <a:avLst/>
          </a:prstGeom>
          <a:noFill/>
          <a:ln w="19050">
            <a:solidFill>
              <a:schemeClr val="hlink"/>
            </a:solidFill>
            <a:round/>
            <a:headEnd/>
            <a:tailEnd type="triangle" w="med" len="med"/>
          </a:ln>
        </p:spPr>
        <p:txBody>
          <a:bodyPr/>
          <a:lstStyle/>
          <a:p>
            <a:endParaRPr lang="zh-TW" altLang="en-US"/>
          </a:p>
        </p:txBody>
      </p:sp>
      <p:sp>
        <p:nvSpPr>
          <p:cNvPr id="47110" name="Text Box 7"/>
          <p:cNvSpPr txBox="1">
            <a:spLocks noChangeArrowheads="1"/>
          </p:cNvSpPr>
          <p:nvPr/>
        </p:nvSpPr>
        <p:spPr bwMode="auto">
          <a:xfrm>
            <a:off x="539750" y="2276475"/>
            <a:ext cx="4248150" cy="701675"/>
          </a:xfrm>
          <a:prstGeom prst="rect">
            <a:avLst/>
          </a:prstGeom>
          <a:noFill/>
          <a:ln w="9525">
            <a:noFill/>
            <a:miter lim="800000"/>
            <a:headEnd/>
            <a:tailEnd/>
          </a:ln>
        </p:spPr>
        <p:txBody>
          <a:bodyPr>
            <a:spAutoFit/>
          </a:bodyPr>
          <a:lstStyle/>
          <a:p>
            <a:pPr>
              <a:spcBef>
                <a:spcPct val="50000"/>
              </a:spcBef>
            </a:pPr>
            <a:r>
              <a:rPr lang="en-US" altLang="zh-TW" sz="2000">
                <a:solidFill>
                  <a:schemeClr val="folHlink"/>
                </a:solidFill>
                <a:latin typeface="Times New Roman" pitchFamily="18" charset="0"/>
              </a:rPr>
              <a:t>Lumped parameter model only predicts this range.  </a:t>
            </a:r>
            <a:r>
              <a:rPr lang="en-US" altLang="zh-TW" sz="2000">
                <a:solidFill>
                  <a:schemeClr val="folHlink"/>
                </a:solidFill>
                <a:latin typeface="Times New Roman" pitchFamily="18" charset="0"/>
                <a:sym typeface="Wingdings" pitchFamily="2" charset="2"/>
              </a:rPr>
              <a:t> a 2nd order system</a:t>
            </a:r>
            <a:endParaRPr lang="en-US" altLang="zh-TW" sz="2000">
              <a:solidFill>
                <a:schemeClr val="folHlink"/>
              </a:solidFill>
              <a:latin typeface="Times New Roman" pitchFamily="18" charset="0"/>
            </a:endParaRPr>
          </a:p>
        </p:txBody>
      </p:sp>
      <p:sp>
        <p:nvSpPr>
          <p:cNvPr id="47111" name="Text Box 8"/>
          <p:cNvSpPr txBox="1">
            <a:spLocks noChangeArrowheads="1"/>
          </p:cNvSpPr>
          <p:nvPr/>
        </p:nvSpPr>
        <p:spPr bwMode="auto">
          <a:xfrm>
            <a:off x="611188" y="4184650"/>
            <a:ext cx="4537075" cy="396875"/>
          </a:xfrm>
          <a:prstGeom prst="rect">
            <a:avLst/>
          </a:prstGeom>
          <a:noFill/>
          <a:ln w="9525">
            <a:noFill/>
            <a:miter lim="800000"/>
            <a:headEnd/>
            <a:tailEnd/>
          </a:ln>
        </p:spPr>
        <p:txBody>
          <a:bodyPr>
            <a:spAutoFit/>
          </a:bodyPr>
          <a:lstStyle/>
          <a:p>
            <a:pPr>
              <a:spcBef>
                <a:spcPct val="50000"/>
              </a:spcBef>
            </a:pPr>
            <a:r>
              <a:rPr lang="en-US" altLang="zh-TW" sz="2000">
                <a:solidFill>
                  <a:schemeClr val="folHlink"/>
                </a:solidFill>
                <a:latin typeface="Times New Roman" pitchFamily="18" charset="0"/>
              </a:rPr>
              <a:t>Resonance </a:t>
            </a:r>
            <a:r>
              <a:rPr lang="en-US" altLang="zh-TW" sz="2000">
                <a:solidFill>
                  <a:schemeClr val="folHlink"/>
                </a:solidFill>
                <a:latin typeface="Times New Roman" pitchFamily="18" charset="0"/>
                <a:sym typeface="Wingdings" pitchFamily="2" charset="2"/>
              </a:rPr>
              <a:t> mag. peaks, phase switches</a:t>
            </a:r>
            <a:endParaRPr lang="en-US" altLang="zh-TW" sz="2000">
              <a:solidFill>
                <a:schemeClr val="folHlink"/>
              </a:solidFill>
              <a:latin typeface="Times New Roman" pitchFamily="18" charset="0"/>
            </a:endParaRPr>
          </a:p>
        </p:txBody>
      </p:sp>
      <p:sp>
        <p:nvSpPr>
          <p:cNvPr id="8" name="投影片編號版面配置區 7"/>
          <p:cNvSpPr>
            <a:spLocks noGrp="1"/>
          </p:cNvSpPr>
          <p:nvPr>
            <p:ph type="sldNum" sz="quarter" idx="12"/>
          </p:nvPr>
        </p:nvSpPr>
        <p:spPr/>
        <p:txBody>
          <a:bodyPr/>
          <a:lstStyle/>
          <a:p>
            <a:fld id="{F0E44AF5-040C-4A77-9C07-FD1A8D25ABBD}" type="slidenum">
              <a:rPr lang="zh-TW" altLang="en-US" smtClean="0"/>
              <a:pPr/>
              <a:t>175</a:t>
            </a:fld>
            <a:endParaRPr lang="zh-TW" altLang="en-US"/>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8"/>
          <p:cNvSpPr>
            <a:spLocks noGrp="1" noChangeArrowheads="1"/>
          </p:cNvSpPr>
          <p:nvPr>
            <p:ph type="title"/>
          </p:nvPr>
        </p:nvSpPr>
        <p:spPr/>
        <p:txBody>
          <a:bodyPr/>
          <a:lstStyle/>
          <a:p>
            <a:pPr eaLnBrk="1" hangingPunct="1"/>
            <a:endParaRPr lang="zh-TW" altLang="zh-TW" smtClean="0"/>
          </a:p>
        </p:txBody>
      </p:sp>
      <p:sp>
        <p:nvSpPr>
          <p:cNvPr id="35845" name="Rectangle 3"/>
          <p:cNvSpPr>
            <a:spLocks noGrp="1" noChangeArrowheads="1"/>
          </p:cNvSpPr>
          <p:nvPr>
            <p:ph type="body" sz="half" idx="1"/>
          </p:nvPr>
        </p:nvSpPr>
        <p:spPr>
          <a:xfrm>
            <a:off x="1182688" y="1484313"/>
            <a:ext cx="7781925" cy="4648200"/>
          </a:xfrm>
        </p:spPr>
        <p:txBody>
          <a:bodyPr/>
          <a:lstStyle/>
          <a:p>
            <a:pPr eaLnBrk="1" hangingPunct="1"/>
            <a:r>
              <a:rPr lang="en-US" altLang="zh-TW" sz="2400" smtClean="0">
                <a:solidFill>
                  <a:schemeClr val="folHlink"/>
                </a:solidFill>
                <a:latin typeface="Times New Roman" pitchFamily="18" charset="0"/>
              </a:rPr>
              <a:t>Signal-to-Noise Ratio</a:t>
            </a:r>
            <a:r>
              <a:rPr lang="en-US" altLang="zh-TW" sz="2400" smtClean="0">
                <a:latin typeface="Times New Roman" pitchFamily="18" charset="0"/>
              </a:rPr>
              <a:t>:</a:t>
            </a:r>
          </a:p>
          <a:p>
            <a:pPr eaLnBrk="1" hangingPunct="1"/>
            <a:endParaRPr lang="en-US" altLang="zh-TW" sz="2400" smtClean="0">
              <a:latin typeface="Times New Roman" pitchFamily="18" charset="0"/>
            </a:endParaRPr>
          </a:p>
          <a:p>
            <a:pPr eaLnBrk="1" hangingPunct="1"/>
            <a:endParaRPr lang="en-US" altLang="zh-TW" sz="2400" smtClean="0">
              <a:latin typeface="Times New Roman" pitchFamily="18" charset="0"/>
            </a:endParaRPr>
          </a:p>
          <a:p>
            <a:pPr eaLnBrk="1" hangingPunct="1"/>
            <a:endParaRPr lang="en-US" altLang="zh-TW" sz="2400" smtClean="0">
              <a:latin typeface="Times New Roman" pitchFamily="18" charset="0"/>
            </a:endParaRPr>
          </a:p>
          <a:p>
            <a:pPr eaLnBrk="1" hangingPunct="1"/>
            <a:endParaRPr lang="en-US" altLang="zh-TW" sz="2400" smtClean="0">
              <a:latin typeface="Times New Roman" pitchFamily="18" charset="0"/>
            </a:endParaRPr>
          </a:p>
          <a:p>
            <a:pPr eaLnBrk="1" hangingPunct="1"/>
            <a:endParaRPr lang="en-US" altLang="zh-TW" sz="2400" smtClean="0">
              <a:latin typeface="Times New Roman" pitchFamily="18" charset="0"/>
            </a:endParaRPr>
          </a:p>
          <a:p>
            <a:pPr eaLnBrk="1" hangingPunct="1"/>
            <a:r>
              <a:rPr lang="en-US" altLang="zh-TW" sz="2400" smtClean="0">
                <a:latin typeface="Times New Roman" pitchFamily="18" charset="0"/>
              </a:rPr>
              <a:t>Factors that contribute to </a:t>
            </a:r>
            <a:r>
              <a:rPr lang="en-US" altLang="zh-TW" sz="2400" smtClean="0">
                <a:solidFill>
                  <a:schemeClr val="hlink"/>
                </a:solidFill>
                <a:latin typeface="Times New Roman" pitchFamily="18" charset="0"/>
              </a:rPr>
              <a:t>poor coherence</a:t>
            </a:r>
            <a:r>
              <a:rPr lang="en-US" altLang="zh-TW" sz="2400" smtClean="0">
                <a:latin typeface="Times New Roman" pitchFamily="18" charset="0"/>
              </a:rPr>
              <a:t> </a:t>
            </a:r>
          </a:p>
          <a:p>
            <a:pPr lvl="1" eaLnBrk="1" hangingPunct="1">
              <a:buFont typeface="Wingdings" pitchFamily="2" charset="2"/>
              <a:buChar char="l"/>
            </a:pPr>
            <a:r>
              <a:rPr lang="en-US" altLang="zh-TW" sz="2400" smtClean="0">
                <a:solidFill>
                  <a:schemeClr val="folHlink"/>
                </a:solidFill>
                <a:latin typeface="Times New Roman" pitchFamily="18" charset="0"/>
              </a:rPr>
              <a:t>Poor SNR: </a:t>
            </a:r>
            <a:r>
              <a:rPr lang="en-US" altLang="zh-TW" sz="2400" smtClean="0">
                <a:latin typeface="Times New Roman" pitchFamily="18" charset="0"/>
              </a:rPr>
              <a:t>sensor noise,</a:t>
            </a:r>
            <a:r>
              <a:rPr lang="en-US" altLang="zh-TW" sz="2400" smtClean="0">
                <a:solidFill>
                  <a:schemeClr val="folHlink"/>
                </a:solidFill>
                <a:latin typeface="Times New Roman" pitchFamily="18" charset="0"/>
              </a:rPr>
              <a:t> </a:t>
            </a:r>
            <a:r>
              <a:rPr lang="en-US" altLang="zh-TW" sz="2400" smtClean="0">
                <a:latin typeface="Times New Roman" pitchFamily="18" charset="0"/>
              </a:rPr>
              <a:t>anti-resonance</a:t>
            </a:r>
            <a:endParaRPr lang="en-US" altLang="zh-TW" sz="2400" smtClean="0">
              <a:solidFill>
                <a:schemeClr val="folHlink"/>
              </a:solidFill>
              <a:latin typeface="Times New Roman" pitchFamily="18" charset="0"/>
            </a:endParaRPr>
          </a:p>
          <a:p>
            <a:pPr lvl="1" eaLnBrk="1" hangingPunct="1">
              <a:buFont typeface="Wingdings" pitchFamily="2" charset="2"/>
              <a:buChar char="l"/>
            </a:pPr>
            <a:r>
              <a:rPr lang="en-US" altLang="zh-TW" sz="2400" smtClean="0">
                <a:solidFill>
                  <a:schemeClr val="folHlink"/>
                </a:solidFill>
                <a:latin typeface="Times New Roman" pitchFamily="18" charset="0"/>
              </a:rPr>
              <a:t>Resolution bias</a:t>
            </a:r>
            <a:r>
              <a:rPr lang="en-US" altLang="zh-TW" sz="2400" smtClean="0">
                <a:latin typeface="Times New Roman" pitchFamily="18" charset="0"/>
              </a:rPr>
              <a:t>: resonance </a:t>
            </a:r>
            <a:r>
              <a:rPr lang="en-US" altLang="zh-TW" sz="2400" smtClean="0">
                <a:latin typeface="Times New Roman" pitchFamily="18" charset="0"/>
                <a:sym typeface="Wingdings" pitchFamily="2" charset="2"/>
              </a:rPr>
              <a:t> zoom operation</a:t>
            </a:r>
            <a:endParaRPr lang="en-US" altLang="zh-TW" sz="2400" smtClean="0">
              <a:latin typeface="Times New Roman" pitchFamily="18" charset="0"/>
            </a:endParaRPr>
          </a:p>
          <a:p>
            <a:pPr lvl="1" eaLnBrk="1" hangingPunct="1">
              <a:buFont typeface="Wingdings" pitchFamily="2" charset="2"/>
              <a:buChar char="l"/>
            </a:pPr>
            <a:r>
              <a:rPr lang="en-US" altLang="zh-TW" sz="2400" smtClean="0">
                <a:solidFill>
                  <a:schemeClr val="folHlink"/>
                </a:solidFill>
                <a:latin typeface="Times New Roman" pitchFamily="18" charset="0"/>
              </a:rPr>
              <a:t>Nonlinearity</a:t>
            </a:r>
          </a:p>
        </p:txBody>
      </p:sp>
      <p:graphicFrame>
        <p:nvGraphicFramePr>
          <p:cNvPr id="35842" name="Object 4"/>
          <p:cNvGraphicFramePr>
            <a:graphicFrameLocks noChangeAspect="1"/>
          </p:cNvGraphicFramePr>
          <p:nvPr>
            <p:ph sz="quarter" idx="2"/>
          </p:nvPr>
        </p:nvGraphicFramePr>
        <p:xfrm>
          <a:off x="1619250" y="1954213"/>
          <a:ext cx="7056438" cy="2051050"/>
        </p:xfrm>
        <a:graphic>
          <a:graphicData uri="http://schemas.openxmlformats.org/presentationml/2006/ole">
            <p:oleObj spid="_x0000_s173058" name="Equation" r:id="rId3" imgW="3670200" imgH="1066680" progId="Equation.DSMT4">
              <p:embed/>
            </p:oleObj>
          </a:graphicData>
        </a:graphic>
      </p:graphicFrame>
      <p:graphicFrame>
        <p:nvGraphicFramePr>
          <p:cNvPr id="35843" name="Object 7"/>
          <p:cNvGraphicFramePr>
            <a:graphicFrameLocks noChangeAspect="1"/>
          </p:cNvGraphicFramePr>
          <p:nvPr>
            <p:ph sz="quarter" idx="3"/>
          </p:nvPr>
        </p:nvGraphicFramePr>
        <p:xfrm>
          <a:off x="6732588" y="4167188"/>
          <a:ext cx="809625" cy="414337"/>
        </p:xfrm>
        <a:graphic>
          <a:graphicData uri="http://schemas.openxmlformats.org/presentationml/2006/ole">
            <p:oleObj spid="_x0000_s173059" name="Equation" r:id="rId4" imgW="520560" imgH="266400" progId="Equation.DSMT4">
              <p:embed/>
            </p:oleObj>
          </a:graphicData>
        </a:graphic>
      </p:graphicFrame>
      <p:sp>
        <p:nvSpPr>
          <p:cNvPr id="6" name="投影片編號版面配置區 5"/>
          <p:cNvSpPr>
            <a:spLocks noGrp="1"/>
          </p:cNvSpPr>
          <p:nvPr>
            <p:ph type="sldNum" sz="quarter" idx="12"/>
          </p:nvPr>
        </p:nvSpPr>
        <p:spPr/>
        <p:txBody>
          <a:bodyPr/>
          <a:lstStyle/>
          <a:p>
            <a:pPr>
              <a:defRPr/>
            </a:pPr>
            <a:fld id="{9491FB58-D3D8-44B7-87CC-6EBBE2C3FBA3}" type="slidenum">
              <a:rPr lang="en-US" altLang="zh-TW" smtClean="0"/>
              <a:pPr>
                <a:defRPr/>
              </a:pPr>
              <a:t>176</a:t>
            </a:fld>
            <a:endParaRPr lang="en-US" altLang="zh-TW"/>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2" name="Rectangle 2"/>
          <p:cNvSpPr>
            <a:spLocks noGrp="1" noChangeArrowheads="1"/>
          </p:cNvSpPr>
          <p:nvPr>
            <p:ph type="title"/>
          </p:nvPr>
        </p:nvSpPr>
        <p:spPr/>
        <p:txBody>
          <a:bodyPr/>
          <a:lstStyle/>
          <a:p>
            <a:pPr eaLnBrk="1" hangingPunct="1"/>
            <a:r>
              <a:rPr lang="en-US" altLang="zh-TW" sz="3200" smtClean="0"/>
              <a:t>9.5 Optimal Inverse Filtering</a:t>
            </a:r>
          </a:p>
        </p:txBody>
      </p:sp>
      <p:sp>
        <p:nvSpPr>
          <p:cNvPr id="36873" name="Rectangle 3"/>
          <p:cNvSpPr>
            <a:spLocks noGrp="1" noChangeArrowheads="1"/>
          </p:cNvSpPr>
          <p:nvPr>
            <p:ph type="body" idx="1"/>
          </p:nvPr>
        </p:nvSpPr>
        <p:spPr/>
        <p:txBody>
          <a:bodyPr/>
          <a:lstStyle/>
          <a:p>
            <a:pPr eaLnBrk="1" hangingPunct="1">
              <a:lnSpc>
                <a:spcPct val="90000"/>
              </a:lnSpc>
            </a:pPr>
            <a:r>
              <a:rPr lang="en-US" altLang="zh-TW" smtClean="0">
                <a:solidFill>
                  <a:schemeClr val="folHlink"/>
                </a:solidFill>
                <a:latin typeface="Times New Roman" pitchFamily="18" charset="0"/>
              </a:rPr>
              <a:t>Wiener inverse filter (frequency-domain)</a:t>
            </a:r>
          </a:p>
          <a:p>
            <a:pPr lvl="1" eaLnBrk="1" hangingPunct="1">
              <a:lnSpc>
                <a:spcPct val="90000"/>
              </a:lnSpc>
              <a:buFont typeface="Wingdings" pitchFamily="2" charset="2"/>
              <a:buChar char="l"/>
            </a:pPr>
            <a:r>
              <a:rPr lang="en-US" altLang="zh-TW" sz="2400" smtClean="0">
                <a:latin typeface="Times New Roman" pitchFamily="18" charset="0"/>
              </a:rPr>
              <a:t>Causality is not constrained</a:t>
            </a:r>
          </a:p>
          <a:p>
            <a:pPr lvl="1" eaLnBrk="1" hangingPunct="1">
              <a:lnSpc>
                <a:spcPct val="90000"/>
              </a:lnSpc>
              <a:buFont typeface="Wingdings" pitchFamily="2" charset="2"/>
              <a:buChar char="l"/>
            </a:pPr>
            <a:endParaRPr lang="en-US" altLang="zh-TW" sz="2400" smtClean="0">
              <a:latin typeface="Times New Roman" pitchFamily="18" charset="0"/>
            </a:endParaRPr>
          </a:p>
          <a:p>
            <a:pPr lvl="1" eaLnBrk="1" hangingPunct="1">
              <a:lnSpc>
                <a:spcPct val="90000"/>
              </a:lnSpc>
              <a:buFont typeface="Wingdings" pitchFamily="2" charset="2"/>
              <a:buChar char="l"/>
            </a:pPr>
            <a:endParaRPr lang="en-US" altLang="zh-TW" sz="2400" smtClean="0">
              <a:latin typeface="Times New Roman" pitchFamily="18" charset="0"/>
            </a:endParaRPr>
          </a:p>
          <a:p>
            <a:pPr lvl="1" eaLnBrk="1" hangingPunct="1">
              <a:lnSpc>
                <a:spcPct val="90000"/>
              </a:lnSpc>
              <a:buFont typeface="Wingdings" pitchFamily="2" charset="2"/>
              <a:buChar char="l"/>
            </a:pPr>
            <a:endParaRPr lang="en-US" altLang="zh-TW" sz="2400" smtClean="0">
              <a:latin typeface="Times New Roman" pitchFamily="18" charset="0"/>
            </a:endParaRPr>
          </a:p>
          <a:p>
            <a:pPr lvl="1" eaLnBrk="1" hangingPunct="1">
              <a:lnSpc>
                <a:spcPct val="90000"/>
              </a:lnSpc>
              <a:buFont typeface="Wingdings" pitchFamily="2" charset="2"/>
              <a:buChar char="l"/>
            </a:pPr>
            <a:endParaRPr lang="en-US" altLang="zh-TW" sz="2400" smtClean="0">
              <a:latin typeface="Times New Roman" pitchFamily="18" charset="0"/>
            </a:endParaRPr>
          </a:p>
          <a:p>
            <a:pPr lvl="1" eaLnBrk="1" hangingPunct="1">
              <a:lnSpc>
                <a:spcPct val="90000"/>
              </a:lnSpc>
              <a:buFont typeface="Wingdings" pitchFamily="2" charset="2"/>
              <a:buChar char="l"/>
            </a:pPr>
            <a:endParaRPr lang="en-US" altLang="zh-TW" sz="2400" smtClean="0">
              <a:latin typeface="Times New Roman" pitchFamily="18" charset="0"/>
            </a:endParaRPr>
          </a:p>
          <a:p>
            <a:pPr eaLnBrk="1" hangingPunct="1">
              <a:lnSpc>
                <a:spcPct val="50000"/>
              </a:lnSpc>
              <a:buFont typeface="Wingdings" pitchFamily="2" charset="2"/>
              <a:buNone/>
            </a:pPr>
            <a:r>
              <a:rPr lang="en-US" altLang="zh-TW" sz="2400" smtClean="0">
                <a:latin typeface="Times New Roman" pitchFamily="18" charset="0"/>
              </a:rPr>
              <a:t>     </a:t>
            </a:r>
            <a:r>
              <a:rPr lang="en-US" altLang="zh-TW" sz="2400" smtClean="0">
                <a:solidFill>
                  <a:schemeClr val="hlink"/>
                </a:solidFill>
                <a:latin typeface="Times New Roman" pitchFamily="18" charset="0"/>
              </a:rPr>
              <a:t>Inverse filtering </a:t>
            </a:r>
            <a:r>
              <a:rPr lang="en-US" altLang="zh-TW" sz="2400" smtClean="0">
                <a:latin typeface="Times New Roman" pitchFamily="18" charset="0"/>
              </a:rPr>
              <a:t>or </a:t>
            </a:r>
            <a:r>
              <a:rPr lang="en-US" altLang="zh-TW" sz="2400" smtClean="0">
                <a:solidFill>
                  <a:schemeClr val="hlink"/>
                </a:solidFill>
                <a:latin typeface="Times New Roman" pitchFamily="18" charset="0"/>
              </a:rPr>
              <a:t>deconvolution</a:t>
            </a:r>
            <a:r>
              <a:rPr lang="en-US" altLang="zh-TW" sz="2400" smtClean="0">
                <a:latin typeface="Times New Roman" pitchFamily="18" charset="0"/>
              </a:rPr>
              <a:t> problem:</a:t>
            </a:r>
          </a:p>
          <a:p>
            <a:pPr eaLnBrk="1" hangingPunct="1">
              <a:lnSpc>
                <a:spcPct val="90000"/>
              </a:lnSpc>
              <a:buFont typeface="Wingdings" pitchFamily="2" charset="2"/>
              <a:buNone/>
            </a:pPr>
            <a:r>
              <a:rPr lang="en-US" altLang="zh-TW" sz="2400" smtClean="0">
                <a:latin typeface="Times New Roman" pitchFamily="18" charset="0"/>
              </a:rPr>
              <a:t>     </a:t>
            </a:r>
            <a:r>
              <a:rPr lang="en-US" altLang="zh-TW" sz="2000" smtClean="0">
                <a:latin typeface="Times New Roman" pitchFamily="18" charset="0"/>
              </a:rPr>
              <a:t>Given the measurement </a:t>
            </a:r>
            <a:r>
              <a:rPr lang="en-US" altLang="zh-TW" sz="2000" i="1" smtClean="0">
                <a:latin typeface="Times New Roman" pitchFamily="18" charset="0"/>
              </a:rPr>
              <a:t>Y</a:t>
            </a:r>
            <a:r>
              <a:rPr lang="en-US" altLang="zh-TW" sz="2000" i="1" smtClean="0">
                <a:latin typeface="Times New Roman" pitchFamily="18" charset="0"/>
                <a:cs typeface="Times New Roman" pitchFamily="18" charset="0"/>
              </a:rPr>
              <a:t>'</a:t>
            </a:r>
            <a:r>
              <a:rPr lang="en-US" altLang="zh-TW" sz="2000" smtClean="0">
                <a:latin typeface="Times New Roman" pitchFamily="18" charset="0"/>
                <a:cs typeface="Times New Roman" pitchFamily="18" charset="0"/>
              </a:rPr>
              <a:t> and the process model </a:t>
            </a:r>
            <a:r>
              <a:rPr lang="en-US" altLang="zh-TW" sz="2000" i="1" smtClean="0">
                <a:latin typeface="Times New Roman" pitchFamily="18" charset="0"/>
                <a:cs typeface="Times New Roman" pitchFamily="18" charset="0"/>
              </a:rPr>
              <a:t>H</a:t>
            </a:r>
            <a:r>
              <a:rPr lang="en-US" altLang="zh-TW" sz="2000" smtClean="0">
                <a:latin typeface="Times New Roman" pitchFamily="18" charset="0"/>
                <a:cs typeface="Times New Roman" pitchFamily="18" charset="0"/>
              </a:rPr>
              <a:t>, find </a:t>
            </a:r>
          </a:p>
          <a:p>
            <a:pPr eaLnBrk="1" hangingPunct="1">
              <a:lnSpc>
                <a:spcPct val="90000"/>
              </a:lnSpc>
              <a:buFont typeface="Wingdings" pitchFamily="2" charset="2"/>
              <a:buNone/>
            </a:pPr>
            <a:r>
              <a:rPr lang="en-US" altLang="zh-TW" sz="2000" smtClean="0">
                <a:latin typeface="Times New Roman" pitchFamily="18" charset="0"/>
                <a:cs typeface="Times New Roman" pitchFamily="18" charset="0"/>
              </a:rPr>
              <a:t>     the filter </a:t>
            </a:r>
            <a:r>
              <a:rPr lang="en-US" altLang="zh-TW" sz="2000" i="1" smtClean="0">
                <a:latin typeface="Times New Roman" pitchFamily="18" charset="0"/>
                <a:cs typeface="Times New Roman" pitchFamily="18" charset="0"/>
              </a:rPr>
              <a:t>W </a:t>
            </a:r>
            <a:r>
              <a:rPr lang="en-US" altLang="zh-TW" sz="2000" smtClean="0">
                <a:latin typeface="Times New Roman" pitchFamily="18" charset="0"/>
                <a:cs typeface="Times New Roman" pitchFamily="18" charset="0"/>
              </a:rPr>
              <a:t> that optimally recovers </a:t>
            </a:r>
            <a:r>
              <a:rPr lang="en-US" altLang="zh-TW" sz="2000" i="1" smtClean="0">
                <a:latin typeface="Times New Roman" pitchFamily="18" charset="0"/>
                <a:cs typeface="Times New Roman" pitchFamily="18" charset="0"/>
              </a:rPr>
              <a:t>X, </a:t>
            </a:r>
            <a:r>
              <a:rPr lang="en-US" altLang="zh-TW" sz="2000" smtClean="0">
                <a:latin typeface="Times New Roman" pitchFamily="18" charset="0"/>
                <a:cs typeface="Times New Roman" pitchFamily="18" charset="0"/>
              </a:rPr>
              <a:t>e.g., ultrasonic imaging.</a:t>
            </a:r>
            <a:endParaRPr lang="en-US" altLang="zh-TW" sz="2000" smtClean="0"/>
          </a:p>
        </p:txBody>
      </p:sp>
      <p:grpSp>
        <p:nvGrpSpPr>
          <p:cNvPr id="2" name="Group 45"/>
          <p:cNvGrpSpPr>
            <a:grpSpLocks/>
          </p:cNvGrpSpPr>
          <p:nvPr/>
        </p:nvGrpSpPr>
        <p:grpSpPr bwMode="auto">
          <a:xfrm>
            <a:off x="1692275" y="2493963"/>
            <a:ext cx="6769100" cy="1871662"/>
            <a:chOff x="1066" y="1616"/>
            <a:chExt cx="4264" cy="1179"/>
          </a:xfrm>
        </p:grpSpPr>
        <p:sp>
          <p:nvSpPr>
            <p:cNvPr id="36875" name="Rectangle 21"/>
            <p:cNvSpPr>
              <a:spLocks noChangeArrowheads="1"/>
            </p:cNvSpPr>
            <p:nvPr/>
          </p:nvSpPr>
          <p:spPr bwMode="auto">
            <a:xfrm>
              <a:off x="1883" y="1849"/>
              <a:ext cx="635" cy="408"/>
            </a:xfrm>
            <a:prstGeom prst="rect">
              <a:avLst/>
            </a:prstGeom>
            <a:solidFill>
              <a:srgbClr val="CCFFCC"/>
            </a:solidFill>
            <a:ln w="12700">
              <a:solidFill>
                <a:srgbClr val="0000FF"/>
              </a:solidFill>
              <a:miter lim="800000"/>
              <a:headEnd/>
              <a:tailEnd/>
            </a:ln>
          </p:spPr>
          <p:txBody>
            <a:bodyPr wrap="none" anchor="ctr"/>
            <a:lstStyle/>
            <a:p>
              <a:endParaRPr lang="zh-TW" altLang="en-US"/>
            </a:p>
          </p:txBody>
        </p:sp>
        <p:graphicFrame>
          <p:nvGraphicFramePr>
            <p:cNvPr id="36866" name="Object 20"/>
            <p:cNvGraphicFramePr>
              <a:graphicFrameLocks noChangeAspect="1"/>
            </p:cNvGraphicFramePr>
            <p:nvPr/>
          </p:nvGraphicFramePr>
          <p:xfrm>
            <a:off x="1974" y="1939"/>
            <a:ext cx="462" cy="232"/>
          </p:xfrm>
          <a:graphic>
            <a:graphicData uri="http://schemas.openxmlformats.org/presentationml/2006/ole">
              <p:oleObj spid="_x0000_s174082" name="Equation" r:id="rId3" imgW="406080" imgH="203040" progId="Equation.DSMT4">
                <p:embed/>
              </p:oleObj>
            </a:graphicData>
          </a:graphic>
        </p:graphicFrame>
        <p:graphicFrame>
          <p:nvGraphicFramePr>
            <p:cNvPr id="36867" name="Object 22"/>
            <p:cNvGraphicFramePr>
              <a:graphicFrameLocks noChangeAspect="1"/>
            </p:cNvGraphicFramePr>
            <p:nvPr/>
          </p:nvGraphicFramePr>
          <p:xfrm>
            <a:off x="2971" y="1813"/>
            <a:ext cx="363" cy="211"/>
          </p:xfrm>
          <a:graphic>
            <a:graphicData uri="http://schemas.openxmlformats.org/presentationml/2006/ole">
              <p:oleObj spid="_x0000_s174083" name="Equation" r:id="rId4" imgW="393480" imgH="228600" progId="Equation.DSMT4">
                <p:embed/>
              </p:oleObj>
            </a:graphicData>
          </a:graphic>
        </p:graphicFrame>
        <p:graphicFrame>
          <p:nvGraphicFramePr>
            <p:cNvPr id="36868" name="Object 23"/>
            <p:cNvGraphicFramePr>
              <a:graphicFrameLocks noChangeAspect="1"/>
            </p:cNvGraphicFramePr>
            <p:nvPr/>
          </p:nvGraphicFramePr>
          <p:xfrm>
            <a:off x="1066" y="1978"/>
            <a:ext cx="363" cy="188"/>
          </p:xfrm>
          <a:graphic>
            <a:graphicData uri="http://schemas.openxmlformats.org/presentationml/2006/ole">
              <p:oleObj spid="_x0000_s174084" name="Equation" r:id="rId5" imgW="393480" imgH="203040" progId="Equation.DSMT4">
                <p:embed/>
              </p:oleObj>
            </a:graphicData>
          </a:graphic>
        </p:graphicFrame>
        <p:graphicFrame>
          <p:nvGraphicFramePr>
            <p:cNvPr id="36869" name="Object 27"/>
            <p:cNvGraphicFramePr>
              <a:graphicFrameLocks noChangeAspect="1"/>
            </p:cNvGraphicFramePr>
            <p:nvPr/>
          </p:nvGraphicFramePr>
          <p:xfrm>
            <a:off x="2745" y="2477"/>
            <a:ext cx="379" cy="195"/>
          </p:xfrm>
          <a:graphic>
            <a:graphicData uri="http://schemas.openxmlformats.org/presentationml/2006/ole">
              <p:oleObj spid="_x0000_s174085" name="Equation" r:id="rId6" imgW="393480" imgH="203040" progId="Equation.DSMT4">
                <p:embed/>
              </p:oleObj>
            </a:graphicData>
          </a:graphic>
        </p:graphicFrame>
        <p:sp>
          <p:nvSpPr>
            <p:cNvPr id="36876" name="AutoShape 28"/>
            <p:cNvSpPr>
              <a:spLocks noChangeArrowheads="1"/>
            </p:cNvSpPr>
            <p:nvPr/>
          </p:nvSpPr>
          <p:spPr bwMode="auto">
            <a:xfrm>
              <a:off x="2881" y="2030"/>
              <a:ext cx="90" cy="91"/>
            </a:xfrm>
            <a:prstGeom prst="flowChartConnector">
              <a:avLst/>
            </a:prstGeom>
            <a:noFill/>
            <a:ln w="12700">
              <a:solidFill>
                <a:schemeClr val="tx1"/>
              </a:solidFill>
              <a:round/>
              <a:headEnd/>
              <a:tailEnd/>
            </a:ln>
          </p:spPr>
          <p:txBody>
            <a:bodyPr wrap="none" anchor="ctr"/>
            <a:lstStyle/>
            <a:p>
              <a:endParaRPr lang="zh-TW" altLang="en-US"/>
            </a:p>
          </p:txBody>
        </p:sp>
        <p:sp>
          <p:nvSpPr>
            <p:cNvPr id="36877" name="Text Box 31"/>
            <p:cNvSpPr txBox="1">
              <a:spLocks noChangeArrowheads="1"/>
            </p:cNvSpPr>
            <p:nvPr/>
          </p:nvSpPr>
          <p:spPr bwMode="auto">
            <a:xfrm>
              <a:off x="2653" y="1838"/>
              <a:ext cx="182" cy="231"/>
            </a:xfrm>
            <a:prstGeom prst="rect">
              <a:avLst/>
            </a:prstGeom>
            <a:noFill/>
            <a:ln w="9525">
              <a:noFill/>
              <a:miter lim="800000"/>
              <a:headEnd/>
              <a:tailEnd/>
            </a:ln>
          </p:spPr>
          <p:txBody>
            <a:bodyPr>
              <a:spAutoFit/>
            </a:bodyPr>
            <a:lstStyle/>
            <a:p>
              <a:pPr>
                <a:spcBef>
                  <a:spcPct val="50000"/>
                </a:spcBef>
              </a:pPr>
              <a:r>
                <a:rPr lang="en-US" altLang="zh-TW">
                  <a:latin typeface="Times New Roman" pitchFamily="18" charset="0"/>
                </a:rPr>
                <a:t>+</a:t>
              </a:r>
            </a:p>
          </p:txBody>
        </p:sp>
        <p:sp>
          <p:nvSpPr>
            <p:cNvPr id="36878" name="Text Box 32"/>
            <p:cNvSpPr txBox="1">
              <a:spLocks noChangeArrowheads="1"/>
            </p:cNvSpPr>
            <p:nvPr/>
          </p:nvSpPr>
          <p:spPr bwMode="auto">
            <a:xfrm>
              <a:off x="2744" y="2114"/>
              <a:ext cx="182" cy="231"/>
            </a:xfrm>
            <a:prstGeom prst="rect">
              <a:avLst/>
            </a:prstGeom>
            <a:noFill/>
            <a:ln w="9525">
              <a:noFill/>
              <a:miter lim="800000"/>
              <a:headEnd/>
              <a:tailEnd/>
            </a:ln>
          </p:spPr>
          <p:txBody>
            <a:bodyPr>
              <a:spAutoFit/>
            </a:bodyPr>
            <a:lstStyle/>
            <a:p>
              <a:pPr>
                <a:spcBef>
                  <a:spcPct val="50000"/>
                </a:spcBef>
              </a:pPr>
              <a:r>
                <a:rPr lang="en-US" altLang="zh-TW">
                  <a:latin typeface="Times New Roman" pitchFamily="18" charset="0"/>
                </a:rPr>
                <a:t>+</a:t>
              </a:r>
            </a:p>
          </p:txBody>
        </p:sp>
        <p:sp>
          <p:nvSpPr>
            <p:cNvPr id="36879" name="Line 33"/>
            <p:cNvSpPr>
              <a:spLocks noChangeShapeType="1"/>
            </p:cNvSpPr>
            <p:nvPr/>
          </p:nvSpPr>
          <p:spPr bwMode="auto">
            <a:xfrm flipV="1">
              <a:off x="2926" y="2114"/>
              <a:ext cx="0" cy="363"/>
            </a:xfrm>
            <a:prstGeom prst="line">
              <a:avLst/>
            </a:prstGeom>
            <a:noFill/>
            <a:ln w="12700">
              <a:solidFill>
                <a:schemeClr val="tx1"/>
              </a:solidFill>
              <a:round/>
              <a:headEnd/>
              <a:tailEnd type="triangle" w="med" len="med"/>
            </a:ln>
          </p:spPr>
          <p:txBody>
            <a:bodyPr/>
            <a:lstStyle/>
            <a:p>
              <a:endParaRPr lang="zh-TW" altLang="en-US"/>
            </a:p>
          </p:txBody>
        </p:sp>
        <p:sp>
          <p:nvSpPr>
            <p:cNvPr id="36880" name="Rectangle 34"/>
            <p:cNvSpPr>
              <a:spLocks noChangeArrowheads="1"/>
            </p:cNvSpPr>
            <p:nvPr/>
          </p:nvSpPr>
          <p:spPr bwMode="auto">
            <a:xfrm>
              <a:off x="3425" y="1842"/>
              <a:ext cx="635" cy="408"/>
            </a:xfrm>
            <a:prstGeom prst="rect">
              <a:avLst/>
            </a:prstGeom>
            <a:solidFill>
              <a:srgbClr val="FFFF99"/>
            </a:solidFill>
            <a:ln w="12700">
              <a:solidFill>
                <a:srgbClr val="FF9900"/>
              </a:solidFill>
              <a:miter lim="800000"/>
              <a:headEnd/>
              <a:tailEnd/>
            </a:ln>
          </p:spPr>
          <p:txBody>
            <a:bodyPr wrap="none" anchor="ctr"/>
            <a:lstStyle/>
            <a:p>
              <a:endParaRPr lang="zh-TW" altLang="en-US"/>
            </a:p>
          </p:txBody>
        </p:sp>
        <p:graphicFrame>
          <p:nvGraphicFramePr>
            <p:cNvPr id="36870" name="Object 35"/>
            <p:cNvGraphicFramePr>
              <a:graphicFrameLocks noChangeAspect="1"/>
            </p:cNvGraphicFramePr>
            <p:nvPr/>
          </p:nvGraphicFramePr>
          <p:xfrm>
            <a:off x="3516" y="1933"/>
            <a:ext cx="462" cy="232"/>
          </p:xfrm>
          <a:graphic>
            <a:graphicData uri="http://schemas.openxmlformats.org/presentationml/2006/ole">
              <p:oleObj spid="_x0000_s174086" name="Equation" r:id="rId7" imgW="406080" imgH="203040" progId="Equation.DSMT4">
                <p:embed/>
              </p:oleObj>
            </a:graphicData>
          </a:graphic>
        </p:graphicFrame>
        <p:sp>
          <p:nvSpPr>
            <p:cNvPr id="36881" name="Line 36"/>
            <p:cNvSpPr>
              <a:spLocks noChangeShapeType="1"/>
            </p:cNvSpPr>
            <p:nvPr/>
          </p:nvSpPr>
          <p:spPr bwMode="auto">
            <a:xfrm>
              <a:off x="4060" y="2024"/>
              <a:ext cx="454" cy="0"/>
            </a:xfrm>
            <a:prstGeom prst="line">
              <a:avLst/>
            </a:prstGeom>
            <a:noFill/>
            <a:ln w="12700">
              <a:solidFill>
                <a:schemeClr val="tx1"/>
              </a:solidFill>
              <a:round/>
              <a:headEnd/>
              <a:tailEnd type="triangle" w="med" len="med"/>
            </a:ln>
          </p:spPr>
          <p:txBody>
            <a:bodyPr/>
            <a:lstStyle/>
            <a:p>
              <a:endParaRPr lang="zh-TW" altLang="en-US"/>
            </a:p>
          </p:txBody>
        </p:sp>
        <p:graphicFrame>
          <p:nvGraphicFramePr>
            <p:cNvPr id="36871" name="Object 37"/>
            <p:cNvGraphicFramePr>
              <a:graphicFrameLocks noChangeAspect="1"/>
            </p:cNvGraphicFramePr>
            <p:nvPr/>
          </p:nvGraphicFramePr>
          <p:xfrm>
            <a:off x="4559" y="1933"/>
            <a:ext cx="771" cy="227"/>
          </p:xfrm>
          <a:graphic>
            <a:graphicData uri="http://schemas.openxmlformats.org/presentationml/2006/ole">
              <p:oleObj spid="_x0000_s174087" name="Equation" r:id="rId8" imgW="901440" imgH="253800" progId="Equation.DSMT4">
                <p:embed/>
              </p:oleObj>
            </a:graphicData>
          </a:graphic>
        </p:graphicFrame>
        <p:sp>
          <p:nvSpPr>
            <p:cNvPr id="36882" name="Text Box 38"/>
            <p:cNvSpPr txBox="1">
              <a:spLocks noChangeArrowheads="1"/>
            </p:cNvSpPr>
            <p:nvPr/>
          </p:nvSpPr>
          <p:spPr bwMode="auto">
            <a:xfrm>
              <a:off x="3515" y="2387"/>
              <a:ext cx="590" cy="231"/>
            </a:xfrm>
            <a:prstGeom prst="rect">
              <a:avLst/>
            </a:prstGeom>
            <a:noFill/>
            <a:ln w="9525">
              <a:noFill/>
              <a:miter lim="800000"/>
              <a:headEnd/>
              <a:tailEnd/>
            </a:ln>
          </p:spPr>
          <p:txBody>
            <a:bodyPr>
              <a:spAutoFit/>
            </a:bodyPr>
            <a:lstStyle/>
            <a:p>
              <a:pPr>
                <a:spcBef>
                  <a:spcPct val="50000"/>
                </a:spcBef>
              </a:pPr>
              <a:r>
                <a:rPr lang="en-US" altLang="zh-TW">
                  <a:latin typeface="Times New Roman" pitchFamily="18" charset="0"/>
                </a:rPr>
                <a:t>(filter)</a:t>
              </a:r>
            </a:p>
          </p:txBody>
        </p:sp>
        <p:sp>
          <p:nvSpPr>
            <p:cNvPr id="36883" name="Line 39"/>
            <p:cNvSpPr>
              <a:spLocks noChangeShapeType="1"/>
            </p:cNvSpPr>
            <p:nvPr/>
          </p:nvSpPr>
          <p:spPr bwMode="auto">
            <a:xfrm>
              <a:off x="2971" y="2069"/>
              <a:ext cx="454" cy="0"/>
            </a:xfrm>
            <a:prstGeom prst="line">
              <a:avLst/>
            </a:prstGeom>
            <a:noFill/>
            <a:ln w="12700">
              <a:solidFill>
                <a:schemeClr val="tx1"/>
              </a:solidFill>
              <a:round/>
              <a:headEnd/>
              <a:tailEnd type="triangle" w="med" len="med"/>
            </a:ln>
          </p:spPr>
          <p:txBody>
            <a:bodyPr/>
            <a:lstStyle/>
            <a:p>
              <a:endParaRPr lang="zh-TW" altLang="en-US"/>
            </a:p>
          </p:txBody>
        </p:sp>
        <p:sp>
          <p:nvSpPr>
            <p:cNvPr id="36884" name="Line 40"/>
            <p:cNvSpPr>
              <a:spLocks noChangeShapeType="1"/>
            </p:cNvSpPr>
            <p:nvPr/>
          </p:nvSpPr>
          <p:spPr bwMode="auto">
            <a:xfrm>
              <a:off x="2518" y="2069"/>
              <a:ext cx="363" cy="0"/>
            </a:xfrm>
            <a:prstGeom prst="line">
              <a:avLst/>
            </a:prstGeom>
            <a:noFill/>
            <a:ln w="12700">
              <a:solidFill>
                <a:schemeClr val="tx1"/>
              </a:solidFill>
              <a:round/>
              <a:headEnd/>
              <a:tailEnd type="triangle" w="med" len="med"/>
            </a:ln>
          </p:spPr>
          <p:txBody>
            <a:bodyPr/>
            <a:lstStyle/>
            <a:p>
              <a:endParaRPr lang="zh-TW" altLang="en-US"/>
            </a:p>
          </p:txBody>
        </p:sp>
        <p:sp>
          <p:nvSpPr>
            <p:cNvPr id="36885" name="Line 41"/>
            <p:cNvSpPr>
              <a:spLocks noChangeShapeType="1"/>
            </p:cNvSpPr>
            <p:nvPr/>
          </p:nvSpPr>
          <p:spPr bwMode="auto">
            <a:xfrm>
              <a:off x="3334" y="1616"/>
              <a:ext cx="0" cy="1179"/>
            </a:xfrm>
            <a:prstGeom prst="line">
              <a:avLst/>
            </a:prstGeom>
            <a:noFill/>
            <a:ln w="12700">
              <a:solidFill>
                <a:schemeClr val="tx1"/>
              </a:solidFill>
              <a:prstDash val="lgDash"/>
              <a:round/>
              <a:headEnd/>
              <a:tailEnd/>
            </a:ln>
          </p:spPr>
          <p:txBody>
            <a:bodyPr/>
            <a:lstStyle/>
            <a:p>
              <a:endParaRPr lang="zh-TW" altLang="en-US"/>
            </a:p>
          </p:txBody>
        </p:sp>
        <p:sp>
          <p:nvSpPr>
            <p:cNvPr id="36886" name="Text Box 42"/>
            <p:cNvSpPr txBox="1">
              <a:spLocks noChangeArrowheads="1"/>
            </p:cNvSpPr>
            <p:nvPr/>
          </p:nvSpPr>
          <p:spPr bwMode="auto">
            <a:xfrm>
              <a:off x="1882" y="2387"/>
              <a:ext cx="681" cy="231"/>
            </a:xfrm>
            <a:prstGeom prst="rect">
              <a:avLst/>
            </a:prstGeom>
            <a:noFill/>
            <a:ln w="9525">
              <a:noFill/>
              <a:miter lim="800000"/>
              <a:headEnd/>
              <a:tailEnd/>
            </a:ln>
          </p:spPr>
          <p:txBody>
            <a:bodyPr>
              <a:spAutoFit/>
            </a:bodyPr>
            <a:lstStyle/>
            <a:p>
              <a:pPr>
                <a:spcBef>
                  <a:spcPct val="50000"/>
                </a:spcBef>
              </a:pPr>
              <a:r>
                <a:rPr lang="en-US" altLang="zh-TW">
                  <a:latin typeface="Times New Roman" pitchFamily="18" charset="0"/>
                </a:rPr>
                <a:t>(process)</a:t>
              </a:r>
            </a:p>
          </p:txBody>
        </p:sp>
        <p:sp>
          <p:nvSpPr>
            <p:cNvPr id="36887" name="Line 43"/>
            <p:cNvSpPr>
              <a:spLocks noChangeShapeType="1"/>
            </p:cNvSpPr>
            <p:nvPr/>
          </p:nvSpPr>
          <p:spPr bwMode="auto">
            <a:xfrm>
              <a:off x="1475" y="2069"/>
              <a:ext cx="408" cy="0"/>
            </a:xfrm>
            <a:prstGeom prst="line">
              <a:avLst/>
            </a:prstGeom>
            <a:noFill/>
            <a:ln w="12700">
              <a:solidFill>
                <a:schemeClr val="tx1"/>
              </a:solidFill>
              <a:round/>
              <a:headEnd/>
              <a:tailEnd type="triangle" w="med" len="med"/>
            </a:ln>
          </p:spPr>
          <p:txBody>
            <a:bodyPr/>
            <a:lstStyle/>
            <a:p>
              <a:endParaRPr lang="zh-TW" altLang="en-US"/>
            </a:p>
          </p:txBody>
        </p:sp>
      </p:grpSp>
      <p:sp>
        <p:nvSpPr>
          <p:cNvPr id="24" name="投影片編號版面配置區 23"/>
          <p:cNvSpPr>
            <a:spLocks noGrp="1"/>
          </p:cNvSpPr>
          <p:nvPr>
            <p:ph type="sldNum" sz="quarter" idx="12"/>
          </p:nvPr>
        </p:nvSpPr>
        <p:spPr/>
        <p:txBody>
          <a:bodyPr/>
          <a:lstStyle/>
          <a:p>
            <a:fld id="{F0E44AF5-040C-4A77-9C07-FD1A8D25ABBD}" type="slidenum">
              <a:rPr lang="zh-TW" altLang="en-US" smtClean="0"/>
              <a:pPr/>
              <a:t>177</a:t>
            </a:fld>
            <a:endParaRPr lang="zh-TW" altLang="en-US"/>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2"/>
          <p:cNvSpPr>
            <a:spLocks noGrp="1" noChangeArrowheads="1"/>
          </p:cNvSpPr>
          <p:nvPr>
            <p:ph type="title"/>
          </p:nvPr>
        </p:nvSpPr>
        <p:spPr/>
        <p:txBody>
          <a:bodyPr/>
          <a:lstStyle/>
          <a:p>
            <a:pPr eaLnBrk="1" hangingPunct="1"/>
            <a:endParaRPr lang="zh-TW" altLang="zh-TW" smtClean="0"/>
          </a:p>
        </p:txBody>
      </p:sp>
      <p:sp>
        <p:nvSpPr>
          <p:cNvPr id="37893" name="Rectangle 3"/>
          <p:cNvSpPr>
            <a:spLocks noGrp="1" noChangeArrowheads="1"/>
          </p:cNvSpPr>
          <p:nvPr>
            <p:ph type="body" sz="half" idx="1"/>
          </p:nvPr>
        </p:nvSpPr>
        <p:spPr>
          <a:xfrm>
            <a:off x="1182688" y="1484313"/>
            <a:ext cx="7781925" cy="4648200"/>
          </a:xfrm>
        </p:spPr>
        <p:txBody>
          <a:bodyPr/>
          <a:lstStyle/>
          <a:p>
            <a:pPr eaLnBrk="1" hangingPunct="1"/>
            <a:r>
              <a:rPr lang="en-US" altLang="zh-TW" sz="2400" smtClean="0">
                <a:solidFill>
                  <a:schemeClr val="folHlink"/>
                </a:solidFill>
                <a:latin typeface="Times New Roman" pitchFamily="18" charset="0"/>
              </a:rPr>
              <a:t>Least-squares </a:t>
            </a:r>
            <a:r>
              <a:rPr lang="en-US" altLang="zh-TW" sz="2400" smtClean="0">
                <a:latin typeface="Times New Roman" pitchFamily="18" charset="0"/>
              </a:rPr>
              <a:t>optimization:</a:t>
            </a:r>
          </a:p>
          <a:p>
            <a:pPr eaLnBrk="1" hangingPunct="1">
              <a:buFont typeface="Wingdings" pitchFamily="2" charset="2"/>
              <a:buNone/>
            </a:pPr>
            <a:r>
              <a:rPr lang="en-US" altLang="zh-TW" sz="2400" smtClean="0">
                <a:latin typeface="Times New Roman" pitchFamily="18" charset="0"/>
              </a:rPr>
              <a:t>    </a:t>
            </a:r>
            <a:endParaRPr lang="en-US" altLang="zh-TW" sz="2800" smtClean="0"/>
          </a:p>
        </p:txBody>
      </p:sp>
      <p:graphicFrame>
        <p:nvGraphicFramePr>
          <p:cNvPr id="37890" name="Object 4"/>
          <p:cNvGraphicFramePr>
            <a:graphicFrameLocks noChangeAspect="1"/>
          </p:cNvGraphicFramePr>
          <p:nvPr>
            <p:ph sz="half" idx="2"/>
          </p:nvPr>
        </p:nvGraphicFramePr>
        <p:xfrm>
          <a:off x="1763713" y="5618163"/>
          <a:ext cx="3960812" cy="741362"/>
        </p:xfrm>
        <a:graphic>
          <a:graphicData uri="http://schemas.openxmlformats.org/presentationml/2006/ole">
            <p:oleObj spid="_x0000_s175106" name="Equation" r:id="rId3" imgW="2577960" imgH="482400" progId="Equation.DSMT4">
              <p:embed/>
            </p:oleObj>
          </a:graphicData>
        </a:graphic>
      </p:graphicFrame>
      <p:graphicFrame>
        <p:nvGraphicFramePr>
          <p:cNvPr id="37891" name="Object 5"/>
          <p:cNvGraphicFramePr>
            <a:graphicFrameLocks noChangeAspect="1"/>
          </p:cNvGraphicFramePr>
          <p:nvPr/>
        </p:nvGraphicFramePr>
        <p:xfrm>
          <a:off x="1692275" y="1755775"/>
          <a:ext cx="6840538" cy="3689350"/>
        </p:xfrm>
        <a:graphic>
          <a:graphicData uri="http://schemas.openxmlformats.org/presentationml/2006/ole">
            <p:oleObj spid="_x0000_s175107" name="Equation" r:id="rId4" imgW="4470120" imgH="2412720" progId="Equation.DSMT4">
              <p:embed/>
            </p:oleObj>
          </a:graphicData>
        </a:graphic>
      </p:graphicFrame>
      <p:sp>
        <p:nvSpPr>
          <p:cNvPr id="6" name="投影片編號版面配置區 5"/>
          <p:cNvSpPr>
            <a:spLocks noGrp="1"/>
          </p:cNvSpPr>
          <p:nvPr>
            <p:ph type="sldNum" sz="quarter" idx="12"/>
          </p:nvPr>
        </p:nvSpPr>
        <p:spPr/>
        <p:txBody>
          <a:bodyPr/>
          <a:lstStyle/>
          <a:p>
            <a:pPr>
              <a:defRPr/>
            </a:pPr>
            <a:fld id="{34D9D651-E68D-487F-896B-F83802D89AD8}" type="slidenum">
              <a:rPr lang="en-US" altLang="zh-TW" smtClean="0"/>
              <a:pPr>
                <a:defRPr/>
              </a:pPr>
              <a:t>178</a:t>
            </a:fld>
            <a:endParaRPr lang="en-US" altLang="zh-TW"/>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7" name="Rectangle 28"/>
          <p:cNvSpPr>
            <a:spLocks noGrp="1" noChangeArrowheads="1"/>
          </p:cNvSpPr>
          <p:nvPr>
            <p:ph type="title"/>
          </p:nvPr>
        </p:nvSpPr>
        <p:spPr/>
        <p:txBody>
          <a:bodyPr/>
          <a:lstStyle/>
          <a:p>
            <a:pPr eaLnBrk="1" hangingPunct="1"/>
            <a:endParaRPr lang="zh-TW" altLang="zh-TW" smtClean="0"/>
          </a:p>
        </p:txBody>
      </p:sp>
      <p:sp>
        <p:nvSpPr>
          <p:cNvPr id="38918" name="Rectangle 3"/>
          <p:cNvSpPr>
            <a:spLocks noGrp="1" noChangeArrowheads="1"/>
          </p:cNvSpPr>
          <p:nvPr>
            <p:ph type="body" sz="half" idx="1"/>
          </p:nvPr>
        </p:nvSpPr>
        <p:spPr>
          <a:xfrm>
            <a:off x="755650" y="4292600"/>
            <a:ext cx="7781925" cy="2089150"/>
          </a:xfrm>
        </p:spPr>
        <p:txBody>
          <a:bodyPr/>
          <a:lstStyle/>
          <a:p>
            <a:pPr marL="174625" indent="-174625" eaLnBrk="1" hangingPunct="1"/>
            <a:r>
              <a:rPr lang="en-US" altLang="zh-TW" sz="2000" b="1" dirty="0" smtClean="0">
                <a:latin typeface="Times New Roman" pitchFamily="18" charset="0"/>
              </a:rPr>
              <a:t>Wiener filter</a:t>
            </a:r>
            <a:r>
              <a:rPr lang="en-US" altLang="zh-TW" sz="2000" dirty="0" smtClean="0">
                <a:latin typeface="Times New Roman" pitchFamily="18" charset="0"/>
              </a:rPr>
              <a:t> reduces the </a:t>
            </a:r>
            <a:r>
              <a:rPr lang="en-US" altLang="zh-TW" sz="2000" dirty="0" smtClean="0">
                <a:solidFill>
                  <a:schemeClr val="hlink"/>
                </a:solidFill>
                <a:latin typeface="Times New Roman" pitchFamily="18" charset="0"/>
              </a:rPr>
              <a:t>ill-posedness</a:t>
            </a:r>
            <a:r>
              <a:rPr lang="en-US" altLang="zh-TW" sz="2000" dirty="0" smtClean="0">
                <a:latin typeface="Times New Roman" pitchFamily="18" charset="0"/>
              </a:rPr>
              <a:t> in the </a:t>
            </a:r>
            <a:r>
              <a:rPr lang="en-US" altLang="zh-TW" sz="2000" dirty="0" smtClean="0">
                <a:solidFill>
                  <a:schemeClr val="folHlink"/>
                </a:solidFill>
                <a:latin typeface="Times New Roman" pitchFamily="18" charset="0"/>
              </a:rPr>
              <a:t>inverse filtering</a:t>
            </a:r>
            <a:r>
              <a:rPr lang="en-US" altLang="zh-TW" sz="2000" dirty="0" smtClean="0">
                <a:latin typeface="Times New Roman" pitchFamily="18" charset="0"/>
              </a:rPr>
              <a:t> process and attenuates high-frequency noises. </a:t>
            </a:r>
            <a:r>
              <a:rPr lang="en-US" altLang="zh-TW" sz="2000" dirty="0" smtClean="0">
                <a:latin typeface="Times New Roman" pitchFamily="18" charset="0"/>
                <a:sym typeface="Wingdings" pitchFamily="2" charset="2"/>
              </a:rPr>
              <a:t> </a:t>
            </a:r>
            <a:r>
              <a:rPr lang="en-US" altLang="zh-TW" sz="2000" dirty="0" smtClean="0">
                <a:solidFill>
                  <a:schemeClr val="hlink"/>
                </a:solidFill>
                <a:latin typeface="Times New Roman" pitchFamily="18" charset="0"/>
                <a:sym typeface="Wingdings" pitchFamily="2" charset="2"/>
              </a:rPr>
              <a:t>regularization</a:t>
            </a:r>
            <a:endParaRPr lang="en-US" altLang="zh-TW" sz="2000" dirty="0" smtClean="0">
              <a:solidFill>
                <a:schemeClr val="hlink"/>
              </a:solidFill>
              <a:latin typeface="Times New Roman" pitchFamily="18" charset="0"/>
            </a:endParaRPr>
          </a:p>
          <a:p>
            <a:pPr marL="174625" indent="-174625" eaLnBrk="1" hangingPunct="1"/>
            <a:r>
              <a:rPr lang="en-US" altLang="zh-TW" sz="2000" dirty="0" smtClean="0">
                <a:latin typeface="Times New Roman" pitchFamily="18" charset="0"/>
              </a:rPr>
              <a:t>The forgoing idea can be extended to the cases in which </a:t>
            </a:r>
            <a:r>
              <a:rPr lang="en-US" altLang="zh-TW" sz="2000" dirty="0" smtClean="0">
                <a:solidFill>
                  <a:schemeClr val="folHlink"/>
                </a:solidFill>
                <a:latin typeface="Times New Roman" pitchFamily="18" charset="0"/>
              </a:rPr>
              <a:t>causality</a:t>
            </a:r>
            <a:r>
              <a:rPr lang="en-US" altLang="zh-TW" sz="2000" dirty="0" smtClean="0">
                <a:latin typeface="Times New Roman" pitchFamily="18" charset="0"/>
              </a:rPr>
              <a:t> and </a:t>
            </a:r>
            <a:r>
              <a:rPr lang="en-US" altLang="zh-TW" sz="2000" dirty="0" smtClean="0">
                <a:solidFill>
                  <a:schemeClr val="folHlink"/>
                </a:solidFill>
                <a:latin typeface="Times New Roman" pitchFamily="18" charset="0"/>
              </a:rPr>
              <a:t>filter length</a:t>
            </a:r>
            <a:r>
              <a:rPr lang="en-US" altLang="zh-TW" sz="2000" dirty="0" smtClean="0">
                <a:latin typeface="Times New Roman" pitchFamily="18" charset="0"/>
              </a:rPr>
              <a:t> is constrained.</a:t>
            </a:r>
          </a:p>
          <a:p>
            <a:pPr marL="174625" indent="-174625" eaLnBrk="1" hangingPunct="1"/>
            <a:r>
              <a:rPr lang="en-US" altLang="zh-TW" sz="2000" b="1" dirty="0" smtClean="0">
                <a:latin typeface="Times New Roman" pitchFamily="18" charset="0"/>
              </a:rPr>
              <a:t>Wiener filter</a:t>
            </a:r>
            <a:r>
              <a:rPr lang="en-US" altLang="zh-TW" sz="2000" dirty="0" smtClean="0">
                <a:latin typeface="Times New Roman" pitchFamily="18" charset="0"/>
              </a:rPr>
              <a:t> is the basis for various </a:t>
            </a:r>
            <a:r>
              <a:rPr lang="en-US" altLang="zh-TW" sz="2000" dirty="0" smtClean="0">
                <a:solidFill>
                  <a:schemeClr val="folHlink"/>
                </a:solidFill>
                <a:latin typeface="Times New Roman" pitchFamily="18" charset="0"/>
              </a:rPr>
              <a:t>optimal</a:t>
            </a:r>
            <a:r>
              <a:rPr lang="en-US" altLang="zh-TW" sz="2000" dirty="0" smtClean="0">
                <a:latin typeface="Times New Roman" pitchFamily="18" charset="0"/>
              </a:rPr>
              <a:t> and </a:t>
            </a:r>
            <a:r>
              <a:rPr lang="en-US" altLang="zh-TW" sz="2000" dirty="0" smtClean="0">
                <a:solidFill>
                  <a:schemeClr val="folHlink"/>
                </a:solidFill>
                <a:latin typeface="Times New Roman" pitchFamily="18" charset="0"/>
              </a:rPr>
              <a:t>adaptive</a:t>
            </a:r>
            <a:r>
              <a:rPr lang="en-US" altLang="zh-TW" sz="2000" dirty="0" smtClean="0">
                <a:latin typeface="Times New Roman" pitchFamily="18" charset="0"/>
              </a:rPr>
              <a:t> filters, e.g., the least-mean-square (</a:t>
            </a:r>
            <a:r>
              <a:rPr lang="en-US" altLang="zh-TW" sz="2000" i="1" dirty="0" smtClean="0">
                <a:latin typeface="Times New Roman" pitchFamily="18" charset="0"/>
              </a:rPr>
              <a:t>LMS</a:t>
            </a:r>
            <a:r>
              <a:rPr lang="en-US" altLang="zh-TW" sz="2000" dirty="0" smtClean="0">
                <a:latin typeface="Times New Roman" pitchFamily="18" charset="0"/>
              </a:rPr>
              <a:t>) filter and the </a:t>
            </a:r>
            <a:r>
              <a:rPr lang="en-US" altLang="zh-TW" sz="2000" i="1" dirty="0" smtClean="0">
                <a:latin typeface="Times New Roman" pitchFamily="18" charset="0"/>
              </a:rPr>
              <a:t>Kalman</a:t>
            </a:r>
            <a:r>
              <a:rPr lang="en-US" altLang="zh-TW" sz="2000" dirty="0" smtClean="0">
                <a:latin typeface="Times New Roman" pitchFamily="18" charset="0"/>
              </a:rPr>
              <a:t> filter.</a:t>
            </a:r>
          </a:p>
          <a:p>
            <a:pPr marL="174625" indent="-174625" eaLnBrk="1" hangingPunct="1">
              <a:buFont typeface="Wingdings" pitchFamily="2" charset="2"/>
              <a:buNone/>
            </a:pPr>
            <a:endParaRPr lang="en-US" altLang="zh-TW" sz="2000" dirty="0" smtClean="0">
              <a:latin typeface="Times New Roman" pitchFamily="18" charset="0"/>
            </a:endParaRPr>
          </a:p>
          <a:p>
            <a:pPr marL="174625" indent="-174625" eaLnBrk="1" hangingPunct="1">
              <a:buFont typeface="Wingdings" pitchFamily="2" charset="2"/>
              <a:buNone/>
            </a:pPr>
            <a:endParaRPr lang="en-US" altLang="zh-TW" sz="2000" dirty="0" smtClean="0">
              <a:latin typeface="Times New Roman" pitchFamily="18" charset="0"/>
            </a:endParaRPr>
          </a:p>
        </p:txBody>
      </p:sp>
      <p:grpSp>
        <p:nvGrpSpPr>
          <p:cNvPr id="2" name="Group 36"/>
          <p:cNvGrpSpPr>
            <a:grpSpLocks/>
          </p:cNvGrpSpPr>
          <p:nvPr/>
        </p:nvGrpSpPr>
        <p:grpSpPr bwMode="auto">
          <a:xfrm>
            <a:off x="1476375" y="2205038"/>
            <a:ext cx="3022600" cy="1800225"/>
            <a:chOff x="930" y="1026"/>
            <a:chExt cx="1904" cy="1134"/>
          </a:xfrm>
        </p:grpSpPr>
        <p:graphicFrame>
          <p:nvGraphicFramePr>
            <p:cNvPr id="38916" name="Object 17"/>
            <p:cNvGraphicFramePr>
              <a:graphicFrameLocks noChangeAspect="1"/>
            </p:cNvGraphicFramePr>
            <p:nvPr/>
          </p:nvGraphicFramePr>
          <p:xfrm>
            <a:off x="1202" y="1026"/>
            <a:ext cx="144" cy="176"/>
          </p:xfrm>
          <a:graphic>
            <a:graphicData uri="http://schemas.openxmlformats.org/presentationml/2006/ole">
              <p:oleObj spid="_x0000_s176132" name="Equation" r:id="rId3" imgW="228600" imgH="279360" progId="Equation.DSMT4">
                <p:embed/>
              </p:oleObj>
            </a:graphicData>
          </a:graphic>
        </p:graphicFrame>
        <p:sp>
          <p:nvSpPr>
            <p:cNvPr id="38927" name="Line 4"/>
            <p:cNvSpPr>
              <a:spLocks noChangeShapeType="1"/>
            </p:cNvSpPr>
            <p:nvPr/>
          </p:nvSpPr>
          <p:spPr bwMode="auto">
            <a:xfrm flipV="1">
              <a:off x="1157" y="1071"/>
              <a:ext cx="0" cy="908"/>
            </a:xfrm>
            <a:prstGeom prst="line">
              <a:avLst/>
            </a:prstGeom>
            <a:noFill/>
            <a:ln w="9525">
              <a:solidFill>
                <a:schemeClr val="tx1"/>
              </a:solidFill>
              <a:round/>
              <a:headEnd/>
              <a:tailEnd type="triangle" w="med" len="med"/>
            </a:ln>
          </p:spPr>
          <p:txBody>
            <a:bodyPr/>
            <a:lstStyle/>
            <a:p>
              <a:endParaRPr lang="zh-TW" altLang="en-US"/>
            </a:p>
          </p:txBody>
        </p:sp>
        <p:sp>
          <p:nvSpPr>
            <p:cNvPr id="38928" name="Line 5"/>
            <p:cNvSpPr>
              <a:spLocks noChangeShapeType="1"/>
            </p:cNvSpPr>
            <p:nvPr/>
          </p:nvSpPr>
          <p:spPr bwMode="auto">
            <a:xfrm>
              <a:off x="1157" y="1979"/>
              <a:ext cx="1405" cy="0"/>
            </a:xfrm>
            <a:prstGeom prst="line">
              <a:avLst/>
            </a:prstGeom>
            <a:noFill/>
            <a:ln w="9525">
              <a:solidFill>
                <a:schemeClr val="tx1"/>
              </a:solidFill>
              <a:round/>
              <a:headEnd/>
              <a:tailEnd type="triangle" w="med" len="med"/>
            </a:ln>
          </p:spPr>
          <p:txBody>
            <a:bodyPr/>
            <a:lstStyle/>
            <a:p>
              <a:endParaRPr lang="zh-TW" altLang="en-US"/>
            </a:p>
          </p:txBody>
        </p:sp>
        <p:sp>
          <p:nvSpPr>
            <p:cNvPr id="38929" name="Freeform 16"/>
            <p:cNvSpPr>
              <a:spLocks/>
            </p:cNvSpPr>
            <p:nvPr/>
          </p:nvSpPr>
          <p:spPr bwMode="auto">
            <a:xfrm>
              <a:off x="1157" y="1434"/>
              <a:ext cx="1224" cy="545"/>
            </a:xfrm>
            <a:custGeom>
              <a:avLst/>
              <a:gdLst>
                <a:gd name="T0" fmla="*/ 0 w 1224"/>
                <a:gd name="T1" fmla="*/ 27 h 621"/>
                <a:gd name="T2" fmla="*/ 680 w 1224"/>
                <a:gd name="T3" fmla="*/ 67 h 621"/>
                <a:gd name="T4" fmla="*/ 952 w 1224"/>
                <a:gd name="T5" fmla="*/ 425 h 621"/>
                <a:gd name="T6" fmla="*/ 1224 w 1224"/>
                <a:gd name="T7" fmla="*/ 545 h 621"/>
                <a:gd name="T8" fmla="*/ 0 60000 65536"/>
                <a:gd name="T9" fmla="*/ 0 60000 65536"/>
                <a:gd name="T10" fmla="*/ 0 60000 65536"/>
                <a:gd name="T11" fmla="*/ 0 60000 65536"/>
                <a:gd name="T12" fmla="*/ 0 w 1224"/>
                <a:gd name="T13" fmla="*/ 0 h 621"/>
                <a:gd name="T14" fmla="*/ 1224 w 1224"/>
                <a:gd name="T15" fmla="*/ 621 h 621"/>
              </a:gdLst>
              <a:ahLst/>
              <a:cxnLst>
                <a:cxn ang="T8">
                  <a:pos x="T0" y="T1"/>
                </a:cxn>
                <a:cxn ang="T9">
                  <a:pos x="T2" y="T3"/>
                </a:cxn>
                <a:cxn ang="T10">
                  <a:pos x="T4" y="T5"/>
                </a:cxn>
                <a:cxn ang="T11">
                  <a:pos x="T6" y="T7"/>
                </a:cxn>
              </a:cxnLst>
              <a:rect l="T12" t="T13" r="T14" b="T15"/>
              <a:pathLst>
                <a:path w="1224" h="621">
                  <a:moveTo>
                    <a:pt x="0" y="31"/>
                  </a:moveTo>
                  <a:cubicBezTo>
                    <a:pt x="260" y="15"/>
                    <a:pt x="521" y="0"/>
                    <a:pt x="680" y="76"/>
                  </a:cubicBezTo>
                  <a:cubicBezTo>
                    <a:pt x="839" y="152"/>
                    <a:pt x="861" y="393"/>
                    <a:pt x="952" y="484"/>
                  </a:cubicBezTo>
                  <a:cubicBezTo>
                    <a:pt x="1043" y="575"/>
                    <a:pt x="1133" y="598"/>
                    <a:pt x="1224" y="621"/>
                  </a:cubicBezTo>
                </a:path>
              </a:pathLst>
            </a:custGeom>
            <a:noFill/>
            <a:ln w="9525">
              <a:solidFill>
                <a:schemeClr val="tx1"/>
              </a:solidFill>
              <a:round/>
              <a:headEnd/>
              <a:tailEnd/>
            </a:ln>
          </p:spPr>
          <p:txBody>
            <a:bodyPr/>
            <a:lstStyle/>
            <a:p>
              <a:endParaRPr lang="zh-TW" altLang="en-US"/>
            </a:p>
          </p:txBody>
        </p:sp>
        <p:sp>
          <p:nvSpPr>
            <p:cNvPr id="38930" name="Text Box 20"/>
            <p:cNvSpPr txBox="1">
              <a:spLocks noChangeArrowheads="1"/>
            </p:cNvSpPr>
            <p:nvPr/>
          </p:nvSpPr>
          <p:spPr bwMode="auto">
            <a:xfrm>
              <a:off x="930" y="1344"/>
              <a:ext cx="226" cy="231"/>
            </a:xfrm>
            <a:prstGeom prst="rect">
              <a:avLst/>
            </a:prstGeom>
            <a:noFill/>
            <a:ln w="9525">
              <a:noFill/>
              <a:miter lim="800000"/>
              <a:headEnd/>
              <a:tailEnd/>
            </a:ln>
          </p:spPr>
          <p:txBody>
            <a:bodyPr>
              <a:spAutoFit/>
            </a:bodyPr>
            <a:lstStyle/>
            <a:p>
              <a:pPr>
                <a:spcBef>
                  <a:spcPct val="50000"/>
                </a:spcBef>
              </a:pPr>
              <a:r>
                <a:rPr lang="en-US" altLang="zh-TW">
                  <a:latin typeface="Times New Roman" pitchFamily="18" charset="0"/>
                </a:rPr>
                <a:t>1</a:t>
              </a:r>
            </a:p>
          </p:txBody>
        </p:sp>
        <p:sp>
          <p:nvSpPr>
            <p:cNvPr id="38931" name="Text Box 21"/>
            <p:cNvSpPr txBox="1">
              <a:spLocks noChangeArrowheads="1"/>
            </p:cNvSpPr>
            <p:nvPr/>
          </p:nvSpPr>
          <p:spPr bwMode="auto">
            <a:xfrm>
              <a:off x="2562" y="1929"/>
              <a:ext cx="272" cy="231"/>
            </a:xfrm>
            <a:prstGeom prst="rect">
              <a:avLst/>
            </a:prstGeom>
            <a:noFill/>
            <a:ln w="9525">
              <a:noFill/>
              <a:miter lim="800000"/>
              <a:headEnd/>
              <a:tailEnd/>
            </a:ln>
          </p:spPr>
          <p:txBody>
            <a:bodyPr>
              <a:spAutoFit/>
            </a:bodyPr>
            <a:lstStyle/>
            <a:p>
              <a:pPr>
                <a:spcBef>
                  <a:spcPct val="50000"/>
                </a:spcBef>
              </a:pPr>
              <a:r>
                <a:rPr lang="en-US" altLang="zh-TW" i="1">
                  <a:latin typeface="Times New Roman" pitchFamily="18" charset="0"/>
                </a:rPr>
                <a:t>f</a:t>
              </a:r>
            </a:p>
          </p:txBody>
        </p:sp>
      </p:grpSp>
      <p:grpSp>
        <p:nvGrpSpPr>
          <p:cNvPr id="3" name="Group 35"/>
          <p:cNvGrpSpPr>
            <a:grpSpLocks/>
          </p:cNvGrpSpPr>
          <p:nvPr/>
        </p:nvGrpSpPr>
        <p:grpSpPr bwMode="auto">
          <a:xfrm>
            <a:off x="5003800" y="2301875"/>
            <a:ext cx="3022600" cy="1847850"/>
            <a:chOff x="3108" y="1000"/>
            <a:chExt cx="1904" cy="1164"/>
          </a:xfrm>
        </p:grpSpPr>
        <p:sp>
          <p:nvSpPr>
            <p:cNvPr id="38921" name="Line 22"/>
            <p:cNvSpPr>
              <a:spLocks noChangeShapeType="1"/>
            </p:cNvSpPr>
            <p:nvPr/>
          </p:nvSpPr>
          <p:spPr bwMode="auto">
            <a:xfrm flipV="1">
              <a:off x="3379" y="1071"/>
              <a:ext cx="0" cy="862"/>
            </a:xfrm>
            <a:prstGeom prst="line">
              <a:avLst/>
            </a:prstGeom>
            <a:noFill/>
            <a:ln w="9525">
              <a:solidFill>
                <a:schemeClr val="tx1"/>
              </a:solidFill>
              <a:round/>
              <a:headEnd/>
              <a:tailEnd type="triangle" w="med" len="med"/>
            </a:ln>
          </p:spPr>
          <p:txBody>
            <a:bodyPr/>
            <a:lstStyle/>
            <a:p>
              <a:endParaRPr lang="zh-TW" altLang="en-US"/>
            </a:p>
          </p:txBody>
        </p:sp>
        <p:sp>
          <p:nvSpPr>
            <p:cNvPr id="38922" name="Line 23"/>
            <p:cNvSpPr>
              <a:spLocks noChangeShapeType="1"/>
            </p:cNvSpPr>
            <p:nvPr/>
          </p:nvSpPr>
          <p:spPr bwMode="auto">
            <a:xfrm>
              <a:off x="3379" y="1933"/>
              <a:ext cx="1451" cy="0"/>
            </a:xfrm>
            <a:prstGeom prst="line">
              <a:avLst/>
            </a:prstGeom>
            <a:noFill/>
            <a:ln w="9525">
              <a:solidFill>
                <a:schemeClr val="tx1"/>
              </a:solidFill>
              <a:round/>
              <a:headEnd/>
              <a:tailEnd type="triangle" w="med" len="med"/>
            </a:ln>
          </p:spPr>
          <p:txBody>
            <a:bodyPr/>
            <a:lstStyle/>
            <a:p>
              <a:endParaRPr lang="zh-TW" altLang="en-US"/>
            </a:p>
          </p:txBody>
        </p:sp>
        <p:sp>
          <p:nvSpPr>
            <p:cNvPr id="38923" name="Freeform 25"/>
            <p:cNvSpPr>
              <a:spLocks/>
            </p:cNvSpPr>
            <p:nvPr/>
          </p:nvSpPr>
          <p:spPr bwMode="auto">
            <a:xfrm>
              <a:off x="3379" y="1026"/>
              <a:ext cx="998" cy="484"/>
            </a:xfrm>
            <a:custGeom>
              <a:avLst/>
              <a:gdLst>
                <a:gd name="T0" fmla="*/ 0 w 998"/>
                <a:gd name="T1" fmla="*/ 454 h 484"/>
                <a:gd name="T2" fmla="*/ 454 w 998"/>
                <a:gd name="T3" fmla="*/ 454 h 484"/>
                <a:gd name="T4" fmla="*/ 816 w 998"/>
                <a:gd name="T5" fmla="*/ 272 h 484"/>
                <a:gd name="T6" fmla="*/ 998 w 998"/>
                <a:gd name="T7" fmla="*/ 0 h 484"/>
                <a:gd name="T8" fmla="*/ 0 60000 65536"/>
                <a:gd name="T9" fmla="*/ 0 60000 65536"/>
                <a:gd name="T10" fmla="*/ 0 60000 65536"/>
                <a:gd name="T11" fmla="*/ 0 60000 65536"/>
                <a:gd name="T12" fmla="*/ 0 w 998"/>
                <a:gd name="T13" fmla="*/ 0 h 484"/>
                <a:gd name="T14" fmla="*/ 998 w 998"/>
                <a:gd name="T15" fmla="*/ 484 h 484"/>
              </a:gdLst>
              <a:ahLst/>
              <a:cxnLst>
                <a:cxn ang="T8">
                  <a:pos x="T0" y="T1"/>
                </a:cxn>
                <a:cxn ang="T9">
                  <a:pos x="T2" y="T3"/>
                </a:cxn>
                <a:cxn ang="T10">
                  <a:pos x="T4" y="T5"/>
                </a:cxn>
                <a:cxn ang="T11">
                  <a:pos x="T6" y="T7"/>
                </a:cxn>
              </a:cxnLst>
              <a:rect l="T12" t="T13" r="T14" b="T15"/>
              <a:pathLst>
                <a:path w="998" h="484">
                  <a:moveTo>
                    <a:pt x="0" y="454"/>
                  </a:moveTo>
                  <a:cubicBezTo>
                    <a:pt x="159" y="469"/>
                    <a:pt x="318" y="484"/>
                    <a:pt x="454" y="454"/>
                  </a:cubicBezTo>
                  <a:cubicBezTo>
                    <a:pt x="590" y="424"/>
                    <a:pt x="725" y="348"/>
                    <a:pt x="816" y="272"/>
                  </a:cubicBezTo>
                  <a:cubicBezTo>
                    <a:pt x="907" y="196"/>
                    <a:pt x="952" y="98"/>
                    <a:pt x="998" y="0"/>
                  </a:cubicBezTo>
                </a:path>
              </a:pathLst>
            </a:custGeom>
            <a:noFill/>
            <a:ln w="9525">
              <a:solidFill>
                <a:schemeClr val="tx1"/>
              </a:solidFill>
              <a:round/>
              <a:headEnd/>
              <a:tailEnd/>
            </a:ln>
          </p:spPr>
          <p:txBody>
            <a:bodyPr/>
            <a:lstStyle/>
            <a:p>
              <a:endParaRPr lang="zh-TW" altLang="en-US"/>
            </a:p>
          </p:txBody>
        </p:sp>
        <p:sp>
          <p:nvSpPr>
            <p:cNvPr id="38924" name="Freeform 26"/>
            <p:cNvSpPr>
              <a:spLocks/>
            </p:cNvSpPr>
            <p:nvPr/>
          </p:nvSpPr>
          <p:spPr bwMode="auto">
            <a:xfrm>
              <a:off x="4150" y="1299"/>
              <a:ext cx="454" cy="634"/>
            </a:xfrm>
            <a:custGeom>
              <a:avLst/>
              <a:gdLst>
                <a:gd name="T0" fmla="*/ 0 w 454"/>
                <a:gd name="T1" fmla="*/ 45 h 634"/>
                <a:gd name="T2" fmla="*/ 91 w 454"/>
                <a:gd name="T3" fmla="*/ 45 h 634"/>
                <a:gd name="T4" fmla="*/ 182 w 454"/>
                <a:gd name="T5" fmla="*/ 317 h 634"/>
                <a:gd name="T6" fmla="*/ 318 w 454"/>
                <a:gd name="T7" fmla="*/ 543 h 634"/>
                <a:gd name="T8" fmla="*/ 454 w 454"/>
                <a:gd name="T9" fmla="*/ 634 h 634"/>
                <a:gd name="T10" fmla="*/ 0 60000 65536"/>
                <a:gd name="T11" fmla="*/ 0 60000 65536"/>
                <a:gd name="T12" fmla="*/ 0 60000 65536"/>
                <a:gd name="T13" fmla="*/ 0 60000 65536"/>
                <a:gd name="T14" fmla="*/ 0 60000 65536"/>
                <a:gd name="T15" fmla="*/ 0 w 454"/>
                <a:gd name="T16" fmla="*/ 0 h 634"/>
                <a:gd name="T17" fmla="*/ 454 w 454"/>
                <a:gd name="T18" fmla="*/ 634 h 634"/>
              </a:gdLst>
              <a:ahLst/>
              <a:cxnLst>
                <a:cxn ang="T10">
                  <a:pos x="T0" y="T1"/>
                </a:cxn>
                <a:cxn ang="T11">
                  <a:pos x="T2" y="T3"/>
                </a:cxn>
                <a:cxn ang="T12">
                  <a:pos x="T4" y="T5"/>
                </a:cxn>
                <a:cxn ang="T13">
                  <a:pos x="T6" y="T7"/>
                </a:cxn>
                <a:cxn ang="T14">
                  <a:pos x="T8" y="T9"/>
                </a:cxn>
              </a:cxnLst>
              <a:rect l="T15" t="T16" r="T17" b="T18"/>
              <a:pathLst>
                <a:path w="454" h="634">
                  <a:moveTo>
                    <a:pt x="0" y="45"/>
                  </a:moveTo>
                  <a:cubicBezTo>
                    <a:pt x="30" y="22"/>
                    <a:pt x="61" y="0"/>
                    <a:pt x="91" y="45"/>
                  </a:cubicBezTo>
                  <a:cubicBezTo>
                    <a:pt x="121" y="90"/>
                    <a:pt x="144" y="234"/>
                    <a:pt x="182" y="317"/>
                  </a:cubicBezTo>
                  <a:cubicBezTo>
                    <a:pt x="220" y="400"/>
                    <a:pt x="273" y="490"/>
                    <a:pt x="318" y="543"/>
                  </a:cubicBezTo>
                  <a:cubicBezTo>
                    <a:pt x="363" y="596"/>
                    <a:pt x="431" y="619"/>
                    <a:pt x="454" y="634"/>
                  </a:cubicBezTo>
                </a:path>
              </a:pathLst>
            </a:custGeom>
            <a:noFill/>
            <a:ln w="9525" cap="flat">
              <a:solidFill>
                <a:schemeClr val="tx1"/>
              </a:solidFill>
              <a:prstDash val="lgDash"/>
              <a:round/>
              <a:headEnd/>
              <a:tailEnd/>
            </a:ln>
          </p:spPr>
          <p:txBody>
            <a:bodyPr/>
            <a:lstStyle/>
            <a:p>
              <a:endParaRPr lang="zh-TW" altLang="en-US"/>
            </a:p>
          </p:txBody>
        </p:sp>
        <p:graphicFrame>
          <p:nvGraphicFramePr>
            <p:cNvPr id="38914" name="Object 27"/>
            <p:cNvGraphicFramePr>
              <a:graphicFrameLocks noChangeAspect="1"/>
            </p:cNvGraphicFramePr>
            <p:nvPr/>
          </p:nvGraphicFramePr>
          <p:xfrm>
            <a:off x="4422" y="1000"/>
            <a:ext cx="227" cy="218"/>
          </p:xfrm>
          <a:graphic>
            <a:graphicData uri="http://schemas.openxmlformats.org/presentationml/2006/ole">
              <p:oleObj spid="_x0000_s176130" name="Equation" r:id="rId4" imgW="317160" imgH="304560" progId="Equation.DSMT4">
                <p:embed/>
              </p:oleObj>
            </a:graphicData>
          </a:graphic>
        </p:graphicFrame>
        <p:sp>
          <p:nvSpPr>
            <p:cNvPr id="38925" name="Text Box 30"/>
            <p:cNvSpPr txBox="1">
              <a:spLocks noChangeArrowheads="1"/>
            </p:cNvSpPr>
            <p:nvPr/>
          </p:nvSpPr>
          <p:spPr bwMode="auto">
            <a:xfrm>
              <a:off x="3108" y="1389"/>
              <a:ext cx="226" cy="231"/>
            </a:xfrm>
            <a:prstGeom prst="rect">
              <a:avLst/>
            </a:prstGeom>
            <a:noFill/>
            <a:ln w="9525">
              <a:noFill/>
              <a:miter lim="800000"/>
              <a:headEnd/>
              <a:tailEnd/>
            </a:ln>
          </p:spPr>
          <p:txBody>
            <a:bodyPr>
              <a:spAutoFit/>
            </a:bodyPr>
            <a:lstStyle/>
            <a:p>
              <a:pPr>
                <a:spcBef>
                  <a:spcPct val="50000"/>
                </a:spcBef>
              </a:pPr>
              <a:r>
                <a:rPr lang="en-US" altLang="zh-TW">
                  <a:latin typeface="Times New Roman" pitchFamily="18" charset="0"/>
                </a:rPr>
                <a:t>1</a:t>
              </a:r>
            </a:p>
          </p:txBody>
        </p:sp>
        <p:graphicFrame>
          <p:nvGraphicFramePr>
            <p:cNvPr id="38915" name="Object 31"/>
            <p:cNvGraphicFramePr>
              <a:graphicFrameLocks noChangeAspect="1"/>
            </p:cNvGraphicFramePr>
            <p:nvPr/>
          </p:nvGraphicFramePr>
          <p:xfrm>
            <a:off x="4408" y="1443"/>
            <a:ext cx="164" cy="199"/>
          </p:xfrm>
          <a:graphic>
            <a:graphicData uri="http://schemas.openxmlformats.org/presentationml/2006/ole">
              <p:oleObj spid="_x0000_s176131" name="Equation" r:id="rId5" imgW="228600" imgH="279360" progId="Equation.DSMT4">
                <p:embed/>
              </p:oleObj>
            </a:graphicData>
          </a:graphic>
        </p:graphicFrame>
        <p:sp>
          <p:nvSpPr>
            <p:cNvPr id="38926" name="Text Box 32"/>
            <p:cNvSpPr txBox="1">
              <a:spLocks noChangeArrowheads="1"/>
            </p:cNvSpPr>
            <p:nvPr/>
          </p:nvSpPr>
          <p:spPr bwMode="auto">
            <a:xfrm>
              <a:off x="4740" y="1933"/>
              <a:ext cx="272" cy="231"/>
            </a:xfrm>
            <a:prstGeom prst="rect">
              <a:avLst/>
            </a:prstGeom>
            <a:noFill/>
            <a:ln w="9525">
              <a:noFill/>
              <a:miter lim="800000"/>
              <a:headEnd/>
              <a:tailEnd/>
            </a:ln>
          </p:spPr>
          <p:txBody>
            <a:bodyPr>
              <a:spAutoFit/>
            </a:bodyPr>
            <a:lstStyle/>
            <a:p>
              <a:pPr>
                <a:spcBef>
                  <a:spcPct val="50000"/>
                </a:spcBef>
              </a:pPr>
              <a:r>
                <a:rPr lang="en-US" altLang="zh-TW" i="1">
                  <a:latin typeface="Times New Roman" pitchFamily="18" charset="0"/>
                </a:rPr>
                <a:t>f</a:t>
              </a:r>
            </a:p>
          </p:txBody>
        </p:sp>
      </p:grpSp>
      <p:sp>
        <p:nvSpPr>
          <p:cNvPr id="20" name="投影片編號版面配置區 19"/>
          <p:cNvSpPr>
            <a:spLocks noGrp="1"/>
          </p:cNvSpPr>
          <p:nvPr>
            <p:ph type="sldNum" sz="quarter" idx="12"/>
          </p:nvPr>
        </p:nvSpPr>
        <p:spPr/>
        <p:txBody>
          <a:bodyPr/>
          <a:lstStyle/>
          <a:p>
            <a:pPr>
              <a:defRPr/>
            </a:pPr>
            <a:fld id="{9491FB58-D3D8-44B7-87CC-6EBBE2C3FBA3}" type="slidenum">
              <a:rPr lang="en-US" altLang="zh-TW" smtClean="0"/>
              <a:pPr>
                <a:defRPr/>
              </a:pPr>
              <a:t>179</a:t>
            </a:fld>
            <a:endParaRPr lang="en-US" altLang="zh-TW"/>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投影片編號版面配置區 5"/>
          <p:cNvSpPr>
            <a:spLocks noGrp="1"/>
          </p:cNvSpPr>
          <p:nvPr>
            <p:ph type="sldNum" sz="quarter" idx="12"/>
          </p:nvPr>
        </p:nvSpPr>
        <p:spPr>
          <a:noFill/>
        </p:spPr>
        <p:txBody>
          <a:bodyPr/>
          <a:lstStyle/>
          <a:p>
            <a:fld id="{6A0DB88F-0553-47DA-9CDF-38E8C9396273}" type="slidenum">
              <a:rPr lang="zh-TW" altLang="en-US" smtClean="0">
                <a:ea typeface="新細明體" charset="-120"/>
              </a:rPr>
              <a:pPr/>
              <a:t>18</a:t>
            </a:fld>
            <a:endParaRPr lang="en-US" altLang="zh-TW" smtClean="0">
              <a:ea typeface="新細明體" charset="-120"/>
            </a:endParaRPr>
          </a:p>
        </p:txBody>
      </p:sp>
      <p:graphicFrame>
        <p:nvGraphicFramePr>
          <p:cNvPr id="69634" name="Object 2"/>
          <p:cNvGraphicFramePr>
            <a:graphicFrameLocks noChangeAspect="1"/>
          </p:cNvGraphicFramePr>
          <p:nvPr>
            <p:ph idx="1"/>
          </p:nvPr>
        </p:nvGraphicFramePr>
        <p:xfrm>
          <a:off x="539750" y="476250"/>
          <a:ext cx="8135938" cy="4946650"/>
        </p:xfrm>
        <a:graphic>
          <a:graphicData uri="http://schemas.openxmlformats.org/presentationml/2006/ole">
            <p:oleObj spid="_x0000_s16386" name="Equation" r:id="rId3" imgW="4178160" imgH="2539800" progId="Equation.DSMT4">
              <p:embed/>
            </p:oleObj>
          </a:graphicData>
        </a:graphic>
      </p:graphicFrame>
      <p:sp>
        <p:nvSpPr>
          <p:cNvPr id="69636" name="文字方塊 3"/>
          <p:cNvSpPr txBox="1">
            <a:spLocks noChangeArrowheads="1"/>
          </p:cNvSpPr>
          <p:nvPr/>
        </p:nvSpPr>
        <p:spPr bwMode="auto">
          <a:xfrm>
            <a:off x="1042988" y="5661025"/>
            <a:ext cx="6913562" cy="400050"/>
          </a:xfrm>
          <a:prstGeom prst="rect">
            <a:avLst/>
          </a:prstGeom>
          <a:noFill/>
          <a:ln w="9525">
            <a:noFill/>
            <a:miter lim="800000"/>
            <a:headEnd/>
            <a:tailEnd/>
          </a:ln>
        </p:spPr>
        <p:txBody>
          <a:bodyPr>
            <a:spAutoFit/>
          </a:bodyPr>
          <a:lstStyle/>
          <a:p>
            <a:r>
              <a:rPr lang="en-US" altLang="zh-TW" sz="2000" b="0">
                <a:sym typeface="Wingdings" pitchFamily="2" charset="2"/>
              </a:rPr>
              <a:t> Complete the proof in matrix rank (#3 = #4 in p.47).</a:t>
            </a:r>
            <a:endParaRPr lang="zh-TW" altLang="en-US" sz="2000" b="0"/>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16" name="Picture 36"/>
          <p:cNvPicPr>
            <a:picLocks noChangeAspect="1" noChangeArrowheads="1"/>
          </p:cNvPicPr>
          <p:nvPr/>
        </p:nvPicPr>
        <p:blipFill>
          <a:blip r:embed="rId3" cstate="print"/>
          <a:srcRect l="17344" t="42938" r="31715" b="40328"/>
          <a:stretch>
            <a:fillRect/>
          </a:stretch>
        </p:blipFill>
        <p:spPr bwMode="auto">
          <a:xfrm>
            <a:off x="1746745" y="1556792"/>
            <a:ext cx="6137623" cy="1512168"/>
          </a:xfrm>
          <a:prstGeom prst="rect">
            <a:avLst/>
          </a:prstGeom>
          <a:noFill/>
          <a:ln w="9525">
            <a:noFill/>
            <a:miter lim="800000"/>
            <a:headEnd/>
            <a:tailEnd/>
          </a:ln>
        </p:spPr>
      </p:pic>
      <p:sp>
        <p:nvSpPr>
          <p:cNvPr id="38917" name="Rectangle 28"/>
          <p:cNvSpPr>
            <a:spLocks noGrp="1" noChangeArrowheads="1"/>
          </p:cNvSpPr>
          <p:nvPr>
            <p:ph type="title"/>
          </p:nvPr>
        </p:nvSpPr>
        <p:spPr/>
        <p:txBody>
          <a:bodyPr/>
          <a:lstStyle/>
          <a:p>
            <a:r>
              <a:rPr lang="en-US" altLang="zh-TW" dirty="0" smtClean="0"/>
              <a:t>Optimal and adaptive filtering</a:t>
            </a:r>
            <a:endParaRPr lang="zh-TW" altLang="zh-TW" dirty="0" smtClean="0"/>
          </a:p>
        </p:txBody>
      </p:sp>
      <p:sp>
        <p:nvSpPr>
          <p:cNvPr id="38918" name="Rectangle 3"/>
          <p:cNvSpPr>
            <a:spLocks noGrp="1" noChangeArrowheads="1"/>
          </p:cNvSpPr>
          <p:nvPr>
            <p:ph type="body" sz="half" idx="1"/>
          </p:nvPr>
        </p:nvSpPr>
        <p:spPr>
          <a:xfrm>
            <a:off x="1326579" y="1556792"/>
            <a:ext cx="2813373" cy="360040"/>
          </a:xfrm>
        </p:spPr>
        <p:txBody>
          <a:bodyPr>
            <a:normAutofit fontScale="92500" lnSpcReduction="10000"/>
          </a:bodyPr>
          <a:lstStyle/>
          <a:p>
            <a:pPr marL="174625" indent="-174625" eaLnBrk="1" hangingPunct="1">
              <a:buNone/>
            </a:pPr>
            <a:r>
              <a:rPr lang="en-US" altLang="zh-TW" sz="2000" dirty="0" smtClean="0">
                <a:solidFill>
                  <a:srgbClr val="0000FF"/>
                </a:solidFill>
                <a:latin typeface="Times New Roman" pitchFamily="18" charset="0"/>
              </a:rPr>
              <a:t>Wiener filtering problem:</a:t>
            </a:r>
          </a:p>
          <a:p>
            <a:pPr marL="174625" indent="-174625" eaLnBrk="1" hangingPunct="1">
              <a:buFont typeface="Wingdings" pitchFamily="2" charset="2"/>
              <a:buNone/>
            </a:pPr>
            <a:endParaRPr lang="en-US" altLang="zh-TW" sz="2000" dirty="0" smtClean="0">
              <a:solidFill>
                <a:srgbClr val="0000FF"/>
              </a:solidFill>
              <a:latin typeface="Times New Roman" pitchFamily="18" charset="0"/>
            </a:endParaRPr>
          </a:p>
        </p:txBody>
      </p:sp>
      <p:sp>
        <p:nvSpPr>
          <p:cNvPr id="430118" name="Rectangle 3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30117" name="Object 37"/>
          <p:cNvGraphicFramePr>
            <a:graphicFrameLocks noChangeAspect="1"/>
          </p:cNvGraphicFramePr>
          <p:nvPr/>
        </p:nvGraphicFramePr>
        <p:xfrm>
          <a:off x="1547813" y="3108920"/>
          <a:ext cx="6510337" cy="3200400"/>
        </p:xfrm>
        <a:graphic>
          <a:graphicData uri="http://schemas.openxmlformats.org/presentationml/2006/ole">
            <p:oleObj spid="_x0000_s430117" name="Equation" r:id="rId4" imgW="4330440" imgH="2158920" progId="Equation.DSMT4">
              <p:embed/>
            </p:oleObj>
          </a:graphicData>
        </a:graphic>
      </p:graphicFrame>
      <p:sp>
        <p:nvSpPr>
          <p:cNvPr id="50" name="投影片編號版面配置區 49"/>
          <p:cNvSpPr>
            <a:spLocks noGrp="1"/>
          </p:cNvSpPr>
          <p:nvPr>
            <p:ph type="sldNum" sz="quarter" idx="12"/>
          </p:nvPr>
        </p:nvSpPr>
        <p:spPr/>
        <p:txBody>
          <a:bodyPr/>
          <a:lstStyle/>
          <a:p>
            <a:pPr>
              <a:defRPr/>
            </a:pPr>
            <a:fld id="{9491FB58-D3D8-44B7-87CC-6EBBE2C3FBA3}" type="slidenum">
              <a:rPr lang="en-US" altLang="zh-TW" smtClean="0"/>
              <a:pPr>
                <a:defRPr/>
              </a:pPr>
              <a:t>180</a:t>
            </a:fld>
            <a:endParaRPr lang="en-US" altLang="zh-TW"/>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7" name="Rectangle 28"/>
          <p:cNvSpPr>
            <a:spLocks noGrp="1" noChangeArrowheads="1"/>
          </p:cNvSpPr>
          <p:nvPr>
            <p:ph type="title"/>
          </p:nvPr>
        </p:nvSpPr>
        <p:spPr/>
        <p:txBody>
          <a:bodyPr/>
          <a:lstStyle/>
          <a:p>
            <a:pPr eaLnBrk="1" hangingPunct="1"/>
            <a:r>
              <a:rPr lang="en-US" altLang="zh-TW" dirty="0" smtClean="0"/>
              <a:t>Optimal and adaptive filtering</a:t>
            </a:r>
            <a:endParaRPr lang="zh-TW" altLang="zh-TW" dirty="0" smtClean="0"/>
          </a:p>
        </p:txBody>
      </p:sp>
      <p:sp>
        <p:nvSpPr>
          <p:cNvPr id="430118" name="Rectangle 3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43213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32131" name="Object 3"/>
          <p:cNvGraphicFramePr>
            <a:graphicFrameLocks noChangeAspect="1"/>
          </p:cNvGraphicFramePr>
          <p:nvPr/>
        </p:nvGraphicFramePr>
        <p:xfrm>
          <a:off x="1393825" y="1412776"/>
          <a:ext cx="5022432" cy="2160240"/>
        </p:xfrm>
        <a:graphic>
          <a:graphicData uri="http://schemas.openxmlformats.org/presentationml/2006/ole">
            <p:oleObj spid="_x0000_s432131" name="Equation" r:id="rId3" imgW="2501640" imgH="1066680" progId="Equation.DSMT4">
              <p:embed/>
            </p:oleObj>
          </a:graphicData>
        </a:graphic>
      </p:graphicFrame>
      <p:sp>
        <p:nvSpPr>
          <p:cNvPr id="43213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 name="投影片編號版面配置區 14"/>
          <p:cNvSpPr>
            <a:spLocks noGrp="1"/>
          </p:cNvSpPr>
          <p:nvPr>
            <p:ph type="sldNum" sz="quarter" idx="12"/>
          </p:nvPr>
        </p:nvSpPr>
        <p:spPr/>
        <p:txBody>
          <a:bodyPr/>
          <a:lstStyle/>
          <a:p>
            <a:pPr>
              <a:defRPr/>
            </a:pPr>
            <a:fld id="{9491FB58-D3D8-44B7-87CC-6EBBE2C3FBA3}" type="slidenum">
              <a:rPr lang="en-US" altLang="zh-TW" smtClean="0"/>
              <a:pPr>
                <a:defRPr/>
              </a:pPr>
              <a:t>181</a:t>
            </a:fld>
            <a:endParaRPr lang="en-US" altLang="zh-TW"/>
          </a:p>
        </p:txBody>
      </p:sp>
      <p:grpSp>
        <p:nvGrpSpPr>
          <p:cNvPr id="16" name="群組 22"/>
          <p:cNvGrpSpPr>
            <a:grpSpLocks/>
          </p:cNvGrpSpPr>
          <p:nvPr/>
        </p:nvGrpSpPr>
        <p:grpSpPr bwMode="auto">
          <a:xfrm>
            <a:off x="3563888" y="3573016"/>
            <a:ext cx="3456384" cy="3024336"/>
            <a:chOff x="619125" y="4104075"/>
            <a:chExt cx="2844025" cy="2544375"/>
          </a:xfrm>
        </p:grpSpPr>
        <p:grpSp>
          <p:nvGrpSpPr>
            <p:cNvPr id="17" name="Group 81"/>
            <p:cNvGrpSpPr>
              <a:grpSpLocks/>
            </p:cNvGrpSpPr>
            <p:nvPr/>
          </p:nvGrpSpPr>
          <p:grpSpPr bwMode="auto">
            <a:xfrm>
              <a:off x="881592" y="4104075"/>
              <a:ext cx="2305052" cy="2349499"/>
              <a:chOff x="2988" y="2095"/>
              <a:chExt cx="3600" cy="3644"/>
            </a:xfrm>
          </p:grpSpPr>
          <p:sp>
            <p:nvSpPr>
              <p:cNvPr id="20" name="Text Box 82"/>
              <p:cNvSpPr txBox="1">
                <a:spLocks noChangeArrowheads="1"/>
              </p:cNvSpPr>
              <p:nvPr/>
            </p:nvSpPr>
            <p:spPr bwMode="auto">
              <a:xfrm>
                <a:off x="3771" y="2095"/>
                <a:ext cx="469" cy="480"/>
              </a:xfrm>
              <a:prstGeom prst="rect">
                <a:avLst/>
              </a:prstGeom>
              <a:noFill/>
              <a:ln w="9525">
                <a:noFill/>
                <a:miter lim="800000"/>
                <a:headEnd/>
                <a:tailEnd/>
              </a:ln>
            </p:spPr>
            <p:txBody>
              <a:bodyPr/>
              <a:lstStyle/>
              <a:p>
                <a:r>
                  <a:rPr lang="en-US" altLang="zh-TW" sz="1200"/>
                  <a:t>ξ</a:t>
                </a:r>
                <a:endParaRPr lang="en-US" altLang="zh-TW"/>
              </a:p>
            </p:txBody>
          </p:sp>
          <p:grpSp>
            <p:nvGrpSpPr>
              <p:cNvPr id="21" name="Group 83"/>
              <p:cNvGrpSpPr>
                <a:grpSpLocks/>
              </p:cNvGrpSpPr>
              <p:nvPr/>
            </p:nvGrpSpPr>
            <p:grpSpPr bwMode="auto">
              <a:xfrm>
                <a:off x="2988" y="2379"/>
                <a:ext cx="3600" cy="3360"/>
                <a:chOff x="3301" y="2415"/>
                <a:chExt cx="3600" cy="3360"/>
              </a:xfrm>
            </p:grpSpPr>
            <p:sp>
              <p:nvSpPr>
                <p:cNvPr id="23" name="Line 84"/>
                <p:cNvSpPr>
                  <a:spLocks noChangeShapeType="1"/>
                </p:cNvSpPr>
                <p:nvPr/>
              </p:nvSpPr>
              <p:spPr bwMode="auto">
                <a:xfrm flipH="1">
                  <a:off x="3301" y="4655"/>
                  <a:ext cx="1252" cy="1120"/>
                </a:xfrm>
                <a:prstGeom prst="line">
                  <a:avLst/>
                </a:prstGeom>
                <a:noFill/>
                <a:ln w="9525">
                  <a:solidFill>
                    <a:srgbClr val="000000"/>
                  </a:solidFill>
                  <a:prstDash val="sysDot"/>
                  <a:round/>
                  <a:headEnd/>
                  <a:tailEnd type="triangle" w="med" len="med"/>
                </a:ln>
              </p:spPr>
              <p:txBody>
                <a:bodyPr/>
                <a:lstStyle/>
                <a:p>
                  <a:endParaRPr lang="zh-TW" altLang="en-US"/>
                </a:p>
              </p:txBody>
            </p:sp>
            <p:grpSp>
              <p:nvGrpSpPr>
                <p:cNvPr id="24" name="Group 85"/>
                <p:cNvGrpSpPr>
                  <a:grpSpLocks/>
                </p:cNvGrpSpPr>
                <p:nvPr/>
              </p:nvGrpSpPr>
              <p:grpSpPr bwMode="auto">
                <a:xfrm>
                  <a:off x="3862" y="2415"/>
                  <a:ext cx="3039" cy="2881"/>
                  <a:chOff x="3862" y="2415"/>
                  <a:chExt cx="3039" cy="2881"/>
                </a:xfrm>
              </p:grpSpPr>
              <p:sp>
                <p:nvSpPr>
                  <p:cNvPr id="25" name="Line 86"/>
                  <p:cNvSpPr>
                    <a:spLocks noChangeShapeType="1"/>
                  </p:cNvSpPr>
                  <p:nvPr/>
                </p:nvSpPr>
                <p:spPr bwMode="auto">
                  <a:xfrm flipV="1">
                    <a:off x="4553" y="2415"/>
                    <a:ext cx="0" cy="2240"/>
                  </a:xfrm>
                  <a:prstGeom prst="line">
                    <a:avLst/>
                  </a:prstGeom>
                  <a:noFill/>
                  <a:ln w="9525">
                    <a:solidFill>
                      <a:srgbClr val="000000"/>
                    </a:solidFill>
                    <a:round/>
                    <a:headEnd/>
                    <a:tailEnd type="triangle" w="med" len="med"/>
                  </a:ln>
                </p:spPr>
                <p:txBody>
                  <a:bodyPr/>
                  <a:lstStyle/>
                  <a:p>
                    <a:endParaRPr lang="zh-TW" altLang="en-US"/>
                  </a:p>
                </p:txBody>
              </p:sp>
              <p:sp>
                <p:nvSpPr>
                  <p:cNvPr id="26" name="Line 87"/>
                  <p:cNvSpPr>
                    <a:spLocks noChangeShapeType="1"/>
                  </p:cNvSpPr>
                  <p:nvPr/>
                </p:nvSpPr>
                <p:spPr bwMode="auto">
                  <a:xfrm>
                    <a:off x="4553" y="4655"/>
                    <a:ext cx="2348" cy="0"/>
                  </a:xfrm>
                  <a:prstGeom prst="line">
                    <a:avLst/>
                  </a:prstGeom>
                  <a:noFill/>
                  <a:ln w="9525">
                    <a:solidFill>
                      <a:srgbClr val="000000"/>
                    </a:solidFill>
                    <a:round/>
                    <a:headEnd/>
                    <a:tailEnd type="triangle" w="med" len="med"/>
                  </a:ln>
                </p:spPr>
                <p:txBody>
                  <a:bodyPr/>
                  <a:lstStyle/>
                  <a:p>
                    <a:endParaRPr lang="zh-TW" altLang="en-US"/>
                  </a:p>
                </p:txBody>
              </p:sp>
              <p:sp>
                <p:nvSpPr>
                  <p:cNvPr id="27" name="Line 88"/>
                  <p:cNvSpPr>
                    <a:spLocks noChangeShapeType="1"/>
                  </p:cNvSpPr>
                  <p:nvPr/>
                </p:nvSpPr>
                <p:spPr bwMode="auto">
                  <a:xfrm>
                    <a:off x="4553" y="3695"/>
                    <a:ext cx="1096" cy="640"/>
                  </a:xfrm>
                  <a:prstGeom prst="line">
                    <a:avLst/>
                  </a:prstGeom>
                  <a:noFill/>
                  <a:ln w="9525">
                    <a:solidFill>
                      <a:srgbClr val="000000"/>
                    </a:solidFill>
                    <a:prstDash val="dash"/>
                    <a:round/>
                    <a:headEnd/>
                    <a:tailEnd/>
                  </a:ln>
                </p:spPr>
                <p:txBody>
                  <a:bodyPr/>
                  <a:lstStyle/>
                  <a:p>
                    <a:endParaRPr lang="zh-TW" altLang="en-US"/>
                  </a:p>
                </p:txBody>
              </p:sp>
              <p:sp>
                <p:nvSpPr>
                  <p:cNvPr id="28" name="Line 89"/>
                  <p:cNvSpPr>
                    <a:spLocks noChangeShapeType="1"/>
                  </p:cNvSpPr>
                  <p:nvPr/>
                </p:nvSpPr>
                <p:spPr bwMode="auto">
                  <a:xfrm>
                    <a:off x="4553" y="4655"/>
                    <a:ext cx="1096" cy="640"/>
                  </a:xfrm>
                  <a:prstGeom prst="line">
                    <a:avLst/>
                  </a:prstGeom>
                  <a:noFill/>
                  <a:ln w="9525">
                    <a:solidFill>
                      <a:srgbClr val="000000"/>
                    </a:solidFill>
                    <a:prstDash val="dash"/>
                    <a:round/>
                    <a:headEnd/>
                    <a:tailEnd/>
                  </a:ln>
                </p:spPr>
                <p:txBody>
                  <a:bodyPr/>
                  <a:lstStyle/>
                  <a:p>
                    <a:endParaRPr lang="zh-TW" altLang="en-US"/>
                  </a:p>
                </p:txBody>
              </p:sp>
              <p:sp>
                <p:nvSpPr>
                  <p:cNvPr id="29" name="Line 90"/>
                  <p:cNvSpPr>
                    <a:spLocks noChangeShapeType="1"/>
                  </p:cNvSpPr>
                  <p:nvPr/>
                </p:nvSpPr>
                <p:spPr bwMode="auto">
                  <a:xfrm>
                    <a:off x="5649" y="4335"/>
                    <a:ext cx="0" cy="960"/>
                  </a:xfrm>
                  <a:prstGeom prst="line">
                    <a:avLst/>
                  </a:prstGeom>
                  <a:noFill/>
                  <a:ln w="9525">
                    <a:solidFill>
                      <a:srgbClr val="000000"/>
                    </a:solidFill>
                    <a:prstDash val="dash"/>
                    <a:round/>
                    <a:headEnd/>
                    <a:tailEnd/>
                  </a:ln>
                </p:spPr>
                <p:txBody>
                  <a:bodyPr/>
                  <a:lstStyle/>
                  <a:p>
                    <a:endParaRPr lang="zh-TW" altLang="en-US"/>
                  </a:p>
                </p:txBody>
              </p:sp>
              <p:sp>
                <p:nvSpPr>
                  <p:cNvPr id="30" name="Line 91"/>
                  <p:cNvSpPr>
                    <a:spLocks noChangeShapeType="1"/>
                  </p:cNvSpPr>
                  <p:nvPr/>
                </p:nvSpPr>
                <p:spPr bwMode="auto">
                  <a:xfrm>
                    <a:off x="3862" y="5291"/>
                    <a:ext cx="1787" cy="5"/>
                  </a:xfrm>
                  <a:prstGeom prst="line">
                    <a:avLst/>
                  </a:prstGeom>
                  <a:noFill/>
                  <a:ln w="9525">
                    <a:solidFill>
                      <a:srgbClr val="000000"/>
                    </a:solidFill>
                    <a:prstDash val="dash"/>
                    <a:round/>
                    <a:headEnd/>
                    <a:tailEnd/>
                  </a:ln>
                </p:spPr>
                <p:txBody>
                  <a:bodyPr/>
                  <a:lstStyle/>
                  <a:p>
                    <a:endParaRPr lang="zh-TW" altLang="en-US"/>
                  </a:p>
                </p:txBody>
              </p:sp>
              <p:sp>
                <p:nvSpPr>
                  <p:cNvPr id="31" name="Line 92"/>
                  <p:cNvSpPr>
                    <a:spLocks noChangeShapeType="1"/>
                  </p:cNvSpPr>
                  <p:nvPr/>
                </p:nvSpPr>
                <p:spPr bwMode="auto">
                  <a:xfrm flipV="1">
                    <a:off x="5649" y="4651"/>
                    <a:ext cx="587" cy="644"/>
                  </a:xfrm>
                  <a:prstGeom prst="line">
                    <a:avLst/>
                  </a:prstGeom>
                  <a:noFill/>
                  <a:ln w="9525">
                    <a:solidFill>
                      <a:srgbClr val="000000"/>
                    </a:solidFill>
                    <a:prstDash val="dash"/>
                    <a:round/>
                    <a:headEnd/>
                    <a:tailEnd/>
                  </a:ln>
                </p:spPr>
                <p:txBody>
                  <a:bodyPr/>
                  <a:lstStyle/>
                  <a:p>
                    <a:endParaRPr lang="zh-TW" altLang="en-US"/>
                  </a:p>
                </p:txBody>
              </p:sp>
              <p:sp>
                <p:nvSpPr>
                  <p:cNvPr id="32" name="Freeform 93"/>
                  <p:cNvSpPr>
                    <a:spLocks/>
                  </p:cNvSpPr>
                  <p:nvPr/>
                </p:nvSpPr>
                <p:spPr bwMode="auto">
                  <a:xfrm>
                    <a:off x="5023" y="3695"/>
                    <a:ext cx="1409" cy="640"/>
                  </a:xfrm>
                  <a:custGeom>
                    <a:avLst/>
                    <a:gdLst>
                      <a:gd name="T0" fmla="*/ 0 w 720"/>
                      <a:gd name="T1" fmla="*/ 0 h 540"/>
                      <a:gd name="T2" fmla="*/ 20243 w 720"/>
                      <a:gd name="T3" fmla="*/ 1499 h 540"/>
                      <a:gd name="T4" fmla="*/ 40432 w 720"/>
                      <a:gd name="T5" fmla="*/ 0 h 540"/>
                      <a:gd name="T6" fmla="*/ 0 60000 65536"/>
                      <a:gd name="T7" fmla="*/ 0 60000 65536"/>
                      <a:gd name="T8" fmla="*/ 0 60000 65536"/>
                      <a:gd name="T9" fmla="*/ 0 w 720"/>
                      <a:gd name="T10" fmla="*/ 0 h 540"/>
                      <a:gd name="T11" fmla="*/ 720 w 720"/>
                      <a:gd name="T12" fmla="*/ 540 h 540"/>
                    </a:gdLst>
                    <a:ahLst/>
                    <a:cxnLst>
                      <a:cxn ang="T6">
                        <a:pos x="T0" y="T1"/>
                      </a:cxn>
                      <a:cxn ang="T7">
                        <a:pos x="T2" y="T3"/>
                      </a:cxn>
                      <a:cxn ang="T8">
                        <a:pos x="T4" y="T5"/>
                      </a:cxn>
                    </a:cxnLst>
                    <a:rect l="T9" t="T10" r="T11" b="T12"/>
                    <a:pathLst>
                      <a:path w="720" h="540">
                        <a:moveTo>
                          <a:pt x="0" y="0"/>
                        </a:moveTo>
                        <a:cubicBezTo>
                          <a:pt x="120" y="270"/>
                          <a:pt x="240" y="540"/>
                          <a:pt x="360" y="540"/>
                        </a:cubicBezTo>
                        <a:cubicBezTo>
                          <a:pt x="480" y="540"/>
                          <a:pt x="660" y="90"/>
                          <a:pt x="720" y="0"/>
                        </a:cubicBezTo>
                      </a:path>
                    </a:pathLst>
                  </a:custGeom>
                  <a:noFill/>
                  <a:ln w="9525">
                    <a:solidFill>
                      <a:srgbClr val="000000"/>
                    </a:solidFill>
                    <a:round/>
                    <a:headEnd/>
                    <a:tailEnd/>
                  </a:ln>
                </p:spPr>
                <p:txBody>
                  <a:bodyPr/>
                  <a:lstStyle/>
                  <a:p>
                    <a:endParaRPr lang="zh-TW" altLang="en-US"/>
                  </a:p>
                </p:txBody>
              </p:sp>
              <p:sp>
                <p:nvSpPr>
                  <p:cNvPr id="33" name="Oval 94"/>
                  <p:cNvSpPr>
                    <a:spLocks noChangeArrowheads="1"/>
                  </p:cNvSpPr>
                  <p:nvPr/>
                </p:nvSpPr>
                <p:spPr bwMode="auto">
                  <a:xfrm>
                    <a:off x="5023" y="3478"/>
                    <a:ext cx="1409" cy="320"/>
                  </a:xfrm>
                  <a:prstGeom prst="ellipse">
                    <a:avLst/>
                  </a:prstGeom>
                  <a:solidFill>
                    <a:srgbClr val="FFFFFF"/>
                  </a:solidFill>
                  <a:ln w="9525">
                    <a:solidFill>
                      <a:srgbClr val="000000"/>
                    </a:solidFill>
                    <a:round/>
                    <a:headEnd/>
                    <a:tailEnd/>
                  </a:ln>
                </p:spPr>
                <p:txBody>
                  <a:bodyPr/>
                  <a:lstStyle/>
                  <a:p>
                    <a:endParaRPr lang="zh-TW" altLang="en-US"/>
                  </a:p>
                </p:txBody>
              </p:sp>
            </p:grpSp>
          </p:grpSp>
          <p:graphicFrame>
            <p:nvGraphicFramePr>
              <p:cNvPr id="22" name="Object 2"/>
              <p:cNvGraphicFramePr>
                <a:graphicFrameLocks noChangeAspect="1"/>
              </p:cNvGraphicFramePr>
              <p:nvPr/>
            </p:nvGraphicFramePr>
            <p:xfrm>
              <a:off x="5336" y="5135"/>
              <a:ext cx="295" cy="284"/>
            </p:xfrm>
            <a:graphic>
              <a:graphicData uri="http://schemas.openxmlformats.org/presentationml/2006/ole">
                <p:oleObj spid="_x0000_s432136" name="Equation" r:id="rId4" imgW="215640" imgH="203040" progId="Equation.DSMT4">
                  <p:embed/>
                </p:oleObj>
              </a:graphicData>
            </a:graphic>
          </p:graphicFrame>
        </p:grpSp>
        <p:graphicFrame>
          <p:nvGraphicFramePr>
            <p:cNvPr id="18" name="Object 3"/>
            <p:cNvGraphicFramePr>
              <a:graphicFrameLocks noChangeAspect="1"/>
            </p:cNvGraphicFramePr>
            <p:nvPr/>
          </p:nvGraphicFramePr>
          <p:xfrm>
            <a:off x="3221850" y="5499230"/>
            <a:ext cx="241300" cy="293688"/>
          </p:xfrm>
          <a:graphic>
            <a:graphicData uri="http://schemas.openxmlformats.org/presentationml/2006/ole">
              <p:oleObj spid="_x0000_s432137" name="Equation" r:id="rId5" imgW="190440" imgH="228600" progId="Equation.DSMT4">
                <p:embed/>
              </p:oleObj>
            </a:graphicData>
          </a:graphic>
        </p:graphicFrame>
        <p:graphicFrame>
          <p:nvGraphicFramePr>
            <p:cNvPr id="19" name="Object 4"/>
            <p:cNvGraphicFramePr>
              <a:graphicFrameLocks noChangeAspect="1"/>
            </p:cNvGraphicFramePr>
            <p:nvPr/>
          </p:nvGraphicFramePr>
          <p:xfrm>
            <a:off x="619125" y="6354763"/>
            <a:ext cx="225425" cy="293687"/>
          </p:xfrm>
          <a:graphic>
            <a:graphicData uri="http://schemas.openxmlformats.org/presentationml/2006/ole">
              <p:oleObj spid="_x0000_s432138" name="Equation" r:id="rId6" imgW="177480" imgH="228600" progId="Equation.DSMT4">
                <p:embed/>
              </p:oleObj>
            </a:graphicData>
          </a:graphic>
        </p:graphicFrame>
      </p:grpSp>
      <p:sp>
        <p:nvSpPr>
          <p:cNvPr id="34" name="文字方塊 33"/>
          <p:cNvSpPr txBox="1"/>
          <p:nvPr/>
        </p:nvSpPr>
        <p:spPr>
          <a:xfrm>
            <a:off x="5292080" y="3573016"/>
            <a:ext cx="2232248" cy="646331"/>
          </a:xfrm>
          <a:prstGeom prst="rect">
            <a:avLst/>
          </a:prstGeom>
          <a:noFill/>
        </p:spPr>
        <p:txBody>
          <a:bodyPr wrap="square" rtlCol="0">
            <a:spAutoFit/>
          </a:bodyPr>
          <a:lstStyle/>
          <a:p>
            <a:r>
              <a:rPr lang="en-US" altLang="zh-TW" dirty="0" smtClean="0">
                <a:solidFill>
                  <a:srgbClr val="0000FF"/>
                </a:solidFill>
              </a:rPr>
              <a:t>Performance surface of a quadratic form</a:t>
            </a:r>
            <a:endParaRPr lang="zh-TW" altLang="en-US" dirty="0">
              <a:solidFill>
                <a:srgbClr val="0000FF"/>
              </a:solidFill>
            </a:endParaRP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7" name="Rectangle 28"/>
          <p:cNvSpPr>
            <a:spLocks noGrp="1" noChangeArrowheads="1"/>
          </p:cNvSpPr>
          <p:nvPr>
            <p:ph type="title"/>
          </p:nvPr>
        </p:nvSpPr>
        <p:spPr/>
        <p:txBody>
          <a:bodyPr/>
          <a:lstStyle/>
          <a:p>
            <a:pPr eaLnBrk="1" hangingPunct="1"/>
            <a:r>
              <a:rPr lang="en-US" altLang="zh-TW" dirty="0" smtClean="0"/>
              <a:t>Optimal and adaptive filtering</a:t>
            </a:r>
            <a:endParaRPr lang="zh-TW" altLang="zh-TW" dirty="0" smtClean="0"/>
          </a:p>
        </p:txBody>
      </p:sp>
      <p:sp>
        <p:nvSpPr>
          <p:cNvPr id="430118" name="Rectangle 3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43213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43213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 name="投影片編號版面配置區 14"/>
          <p:cNvSpPr>
            <a:spLocks noGrp="1"/>
          </p:cNvSpPr>
          <p:nvPr>
            <p:ph type="sldNum" sz="quarter" idx="12"/>
          </p:nvPr>
        </p:nvSpPr>
        <p:spPr/>
        <p:txBody>
          <a:bodyPr/>
          <a:lstStyle/>
          <a:p>
            <a:pPr>
              <a:defRPr/>
            </a:pPr>
            <a:fld id="{9491FB58-D3D8-44B7-87CC-6EBBE2C3FBA3}" type="slidenum">
              <a:rPr lang="en-US" altLang="zh-TW" smtClean="0"/>
              <a:pPr>
                <a:defRPr/>
              </a:pPr>
              <a:t>182</a:t>
            </a:fld>
            <a:endParaRPr lang="en-US" altLang="zh-TW"/>
          </a:p>
        </p:txBody>
      </p:sp>
      <p:sp>
        <p:nvSpPr>
          <p:cNvPr id="34" name="矩形 33"/>
          <p:cNvSpPr/>
          <p:nvPr/>
        </p:nvSpPr>
        <p:spPr>
          <a:xfrm>
            <a:off x="1187624" y="1412776"/>
            <a:ext cx="2964273" cy="400110"/>
          </a:xfrm>
          <a:prstGeom prst="rect">
            <a:avLst/>
          </a:prstGeom>
        </p:spPr>
        <p:txBody>
          <a:bodyPr wrap="none">
            <a:spAutoFit/>
          </a:bodyPr>
          <a:lstStyle/>
          <a:p>
            <a:r>
              <a:rPr lang="en-US" altLang="zh-TW" sz="2000" dirty="0" smtClean="0">
                <a:solidFill>
                  <a:srgbClr val="0000FF"/>
                </a:solidFill>
                <a:latin typeface="Times New Roman" pitchFamily="18" charset="0"/>
                <a:cs typeface="Times New Roman" pitchFamily="18" charset="0"/>
              </a:rPr>
              <a:t>Method of steepest descent</a:t>
            </a:r>
            <a:endParaRPr lang="zh-TW" altLang="en-US" sz="2000" dirty="0">
              <a:solidFill>
                <a:srgbClr val="0000FF"/>
              </a:solidFill>
              <a:latin typeface="Times New Roman" pitchFamily="18" charset="0"/>
              <a:cs typeface="Times New Roman" pitchFamily="18" charset="0"/>
            </a:endParaRPr>
          </a:p>
        </p:txBody>
      </p:sp>
      <p:sp>
        <p:nvSpPr>
          <p:cNvPr id="43315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33158" name="Object 6"/>
          <p:cNvGraphicFramePr>
            <a:graphicFrameLocks noChangeAspect="1"/>
          </p:cNvGraphicFramePr>
          <p:nvPr/>
        </p:nvGraphicFramePr>
        <p:xfrm>
          <a:off x="1403648" y="1844824"/>
          <a:ext cx="6120680" cy="1498038"/>
        </p:xfrm>
        <a:graphic>
          <a:graphicData uri="http://schemas.openxmlformats.org/presentationml/2006/ole">
            <p:oleObj spid="_x0000_s433158" name="Equation" r:id="rId3" imgW="3365280" imgH="812520" progId="Equation.DSMT4">
              <p:embed/>
            </p:oleObj>
          </a:graphicData>
        </a:graphic>
      </p:graphicFrame>
      <p:pic>
        <p:nvPicPr>
          <p:cNvPr id="11" name="Picture 7"/>
          <p:cNvPicPr>
            <a:picLocks noChangeAspect="1" noChangeArrowheads="1"/>
          </p:cNvPicPr>
          <p:nvPr/>
        </p:nvPicPr>
        <p:blipFill>
          <a:blip r:embed="rId4" cstate="print"/>
          <a:srcRect l="16606" t="34078" r="35406" b="31469"/>
          <a:stretch>
            <a:fillRect/>
          </a:stretch>
        </p:blipFill>
        <p:spPr bwMode="auto">
          <a:xfrm>
            <a:off x="2555776" y="3356992"/>
            <a:ext cx="4680520" cy="25202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7" name="Rectangle 28"/>
          <p:cNvSpPr>
            <a:spLocks noGrp="1" noChangeArrowheads="1"/>
          </p:cNvSpPr>
          <p:nvPr>
            <p:ph type="title"/>
          </p:nvPr>
        </p:nvSpPr>
        <p:spPr/>
        <p:txBody>
          <a:bodyPr/>
          <a:lstStyle/>
          <a:p>
            <a:pPr eaLnBrk="1" hangingPunct="1"/>
            <a:r>
              <a:rPr lang="en-US" altLang="zh-TW" dirty="0" smtClean="0"/>
              <a:t>Optimal and adaptive filtering</a:t>
            </a:r>
            <a:endParaRPr lang="zh-TW" altLang="zh-TW" dirty="0" smtClean="0"/>
          </a:p>
        </p:txBody>
      </p:sp>
      <p:sp>
        <p:nvSpPr>
          <p:cNvPr id="430118" name="Rectangle 3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43213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43213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 name="投影片編號版面配置區 14"/>
          <p:cNvSpPr>
            <a:spLocks noGrp="1"/>
          </p:cNvSpPr>
          <p:nvPr>
            <p:ph type="sldNum" sz="quarter" idx="12"/>
          </p:nvPr>
        </p:nvSpPr>
        <p:spPr/>
        <p:txBody>
          <a:bodyPr/>
          <a:lstStyle/>
          <a:p>
            <a:pPr>
              <a:defRPr/>
            </a:pPr>
            <a:fld id="{9491FB58-D3D8-44B7-87CC-6EBBE2C3FBA3}" type="slidenum">
              <a:rPr lang="en-US" altLang="zh-TW" smtClean="0"/>
              <a:pPr>
                <a:defRPr/>
              </a:pPr>
              <a:t>183</a:t>
            </a:fld>
            <a:endParaRPr lang="en-US" altLang="zh-TW"/>
          </a:p>
        </p:txBody>
      </p:sp>
      <p:sp>
        <p:nvSpPr>
          <p:cNvPr id="34" name="矩形 33"/>
          <p:cNvSpPr/>
          <p:nvPr/>
        </p:nvSpPr>
        <p:spPr>
          <a:xfrm>
            <a:off x="1245179" y="1412776"/>
            <a:ext cx="2462725" cy="400110"/>
          </a:xfrm>
          <a:prstGeom prst="rect">
            <a:avLst/>
          </a:prstGeom>
        </p:spPr>
        <p:txBody>
          <a:bodyPr wrap="none">
            <a:spAutoFit/>
          </a:bodyPr>
          <a:lstStyle/>
          <a:p>
            <a:r>
              <a:rPr lang="en-US" altLang="zh-TW" sz="2000" dirty="0" smtClean="0">
                <a:solidFill>
                  <a:srgbClr val="0000FF"/>
                </a:solidFill>
                <a:latin typeface="Times New Roman" pitchFamily="18" charset="0"/>
                <a:cs typeface="Times New Roman" pitchFamily="18" charset="0"/>
              </a:rPr>
              <a:t>Convergence criterion</a:t>
            </a:r>
            <a:endParaRPr lang="zh-TW" altLang="en-US" sz="2000" dirty="0">
              <a:solidFill>
                <a:srgbClr val="0000FF"/>
              </a:solidFill>
              <a:latin typeface="Times New Roman" pitchFamily="18" charset="0"/>
              <a:cs typeface="Times New Roman" pitchFamily="18" charset="0"/>
            </a:endParaRPr>
          </a:p>
        </p:txBody>
      </p:sp>
      <p:sp>
        <p:nvSpPr>
          <p:cNvPr id="43315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35" name="Rectangle 3"/>
          <p:cNvSpPr>
            <a:spLocks noGrp="1" noChangeArrowheads="1"/>
          </p:cNvSpPr>
          <p:nvPr>
            <p:ph type="body" sz="half" idx="1"/>
          </p:nvPr>
        </p:nvSpPr>
        <p:spPr>
          <a:xfrm>
            <a:off x="1038547" y="5805264"/>
            <a:ext cx="7781925" cy="720080"/>
          </a:xfrm>
        </p:spPr>
        <p:txBody>
          <a:bodyPr>
            <a:normAutofit/>
          </a:bodyPr>
          <a:lstStyle/>
          <a:p>
            <a:pPr marL="174625" indent="-174625" eaLnBrk="1" hangingPunct="1"/>
            <a:r>
              <a:rPr lang="en-US" altLang="zh-TW" sz="1800" dirty="0" smtClean="0">
                <a:latin typeface="Times New Roman" pitchFamily="18" charset="0"/>
              </a:rPr>
              <a:t>Problem: LMS suffers from “</a:t>
            </a:r>
            <a:r>
              <a:rPr lang="en-US" altLang="zh-TW" sz="1800" dirty="0" smtClean="0">
                <a:solidFill>
                  <a:srgbClr val="FF0000"/>
                </a:solidFill>
                <a:latin typeface="Times New Roman" pitchFamily="18" charset="0"/>
              </a:rPr>
              <a:t>eigenvalue disparity</a:t>
            </a:r>
            <a:r>
              <a:rPr lang="en-US" altLang="zh-TW" sz="1800" dirty="0" smtClean="0">
                <a:latin typeface="Times New Roman" pitchFamily="18" charset="0"/>
              </a:rPr>
              <a:t>”. </a:t>
            </a:r>
            <a:r>
              <a:rPr lang="en-US" altLang="zh-TW" sz="1800" dirty="0" smtClean="0">
                <a:latin typeface="Times New Roman" pitchFamily="18" charset="0"/>
                <a:sym typeface="Wingdings" pitchFamily="2" charset="2"/>
              </a:rPr>
              <a:t> better approaches that takes into account the correlation matrix such as RLS and Kalman. </a:t>
            </a:r>
            <a:r>
              <a:rPr lang="en-US" altLang="zh-TW" sz="1800" dirty="0" smtClean="0">
                <a:latin typeface="Times New Roman" pitchFamily="18" charset="0"/>
              </a:rPr>
              <a:t> </a:t>
            </a:r>
          </a:p>
          <a:p>
            <a:pPr marL="174625" indent="-174625" eaLnBrk="1" hangingPunct="1">
              <a:buFont typeface="Wingdings" pitchFamily="2" charset="2"/>
              <a:buNone/>
            </a:pPr>
            <a:endParaRPr lang="en-US" altLang="zh-TW" sz="1800" dirty="0" smtClean="0">
              <a:latin typeface="Times New Roman" pitchFamily="18" charset="0"/>
            </a:endParaRPr>
          </a:p>
          <a:p>
            <a:pPr marL="174625" indent="-174625" eaLnBrk="1" hangingPunct="1">
              <a:buFont typeface="Wingdings" pitchFamily="2" charset="2"/>
              <a:buNone/>
            </a:pPr>
            <a:endParaRPr lang="en-US" altLang="zh-TW" sz="1800" dirty="0" smtClean="0">
              <a:latin typeface="Times New Roman" pitchFamily="18" charset="0"/>
            </a:endParaRPr>
          </a:p>
        </p:txBody>
      </p:sp>
      <p:graphicFrame>
        <p:nvGraphicFramePr>
          <p:cNvPr id="487427" name="Object 3"/>
          <p:cNvGraphicFramePr>
            <a:graphicFrameLocks noChangeAspect="1"/>
          </p:cNvGraphicFramePr>
          <p:nvPr/>
        </p:nvGraphicFramePr>
        <p:xfrm>
          <a:off x="1907704" y="1844824"/>
          <a:ext cx="1152128" cy="621784"/>
        </p:xfrm>
        <a:graphic>
          <a:graphicData uri="http://schemas.openxmlformats.org/presentationml/2006/ole">
            <p:oleObj spid="_x0000_s487427" name="Equation" r:id="rId3" imgW="799920" imgH="431640" progId="Equation.DSMT4">
              <p:embed/>
            </p:oleObj>
          </a:graphicData>
        </a:graphic>
      </p:graphicFrame>
      <p:sp>
        <p:nvSpPr>
          <p:cNvPr id="13" name="矩形 12"/>
          <p:cNvSpPr/>
          <p:nvPr/>
        </p:nvSpPr>
        <p:spPr>
          <a:xfrm>
            <a:off x="1259632" y="2420888"/>
            <a:ext cx="7344816" cy="1200329"/>
          </a:xfrm>
          <a:prstGeom prst="rect">
            <a:avLst/>
          </a:prstGeom>
        </p:spPr>
        <p:txBody>
          <a:bodyPr wrap="square">
            <a:spAutoFit/>
          </a:bodyPr>
          <a:lstStyle/>
          <a:p>
            <a:pPr algn="just"/>
            <a:r>
              <a:rPr lang="en-US" altLang="zh-TW" dirty="0" smtClean="0">
                <a:latin typeface="Times New Roman" pitchFamily="18" charset="0"/>
                <a:cs typeface="Times New Roman" pitchFamily="18" charset="0"/>
              </a:rPr>
              <a:t>where </a:t>
            </a:r>
            <a:r>
              <a:rPr lang="zh-TW" altLang="zh-TW" i="1" dirty="0" smtClean="0">
                <a:latin typeface="Times New Roman" pitchFamily="18" charset="0"/>
                <a:cs typeface="Times New Roman" pitchFamily="18" charset="0"/>
              </a:rPr>
              <a:t>λ</a:t>
            </a:r>
            <a:r>
              <a:rPr lang="en-US" altLang="zh-TW" baseline="-25000" dirty="0" smtClean="0">
                <a:latin typeface="Times New Roman" pitchFamily="18" charset="0"/>
                <a:cs typeface="Times New Roman" pitchFamily="18" charset="0"/>
              </a:rPr>
              <a:t>max</a:t>
            </a:r>
            <a:r>
              <a:rPr lang="en-US" altLang="zh-TW" dirty="0" smtClean="0">
                <a:latin typeface="Times New Roman" pitchFamily="18" charset="0"/>
                <a:cs typeface="Times New Roman" pitchFamily="18" charset="0"/>
              </a:rPr>
              <a:t> is the largest eigenvalue of the input auto-correlation matrix. </a:t>
            </a:r>
            <a:r>
              <a:rPr lang="en-US" altLang="zh-TW" dirty="0" smtClean="0">
                <a:latin typeface="Times New Roman" pitchFamily="18" charset="0"/>
                <a:ea typeface="新細明體"/>
                <a:cs typeface="Times New Roman" pitchFamily="18" charset="0"/>
              </a:rPr>
              <a:t>The value of </a:t>
            </a:r>
            <a:r>
              <a:rPr lang="zh-TW" altLang="zh-TW" i="1" dirty="0" smtClean="0">
                <a:latin typeface="Times New Roman" pitchFamily="18" charset="0"/>
                <a:ea typeface="新細明體"/>
                <a:cs typeface="Times New Roman" pitchFamily="18" charset="0"/>
              </a:rPr>
              <a:t>λ</a:t>
            </a:r>
            <a:r>
              <a:rPr lang="en-US" altLang="zh-TW" baseline="-25000" dirty="0" smtClean="0">
                <a:latin typeface="Times New Roman" pitchFamily="18" charset="0"/>
                <a:ea typeface="新細明體"/>
                <a:cs typeface="Times New Roman" pitchFamily="18" charset="0"/>
              </a:rPr>
              <a:t>max</a:t>
            </a:r>
            <a:r>
              <a:rPr lang="en-US" altLang="zh-TW" dirty="0" smtClean="0">
                <a:latin typeface="Times New Roman" pitchFamily="18" charset="0"/>
                <a:ea typeface="新細明體"/>
                <a:cs typeface="Times New Roman" pitchFamily="18" charset="0"/>
              </a:rPr>
              <a:t> associated with the input signal dictates the range of the step size </a:t>
            </a:r>
            <a:r>
              <a:rPr lang="zh-TW" altLang="zh-TW" i="1" dirty="0" smtClean="0">
                <a:latin typeface="Times New Roman" pitchFamily="18" charset="0"/>
                <a:ea typeface="新細明體"/>
                <a:cs typeface="Times New Roman" pitchFamily="18" charset="0"/>
              </a:rPr>
              <a:t>μ</a:t>
            </a:r>
            <a:r>
              <a:rPr lang="zh-TW" altLang="zh-TW" dirty="0" smtClean="0">
                <a:latin typeface="Times New Roman" pitchFamily="18" charset="0"/>
                <a:ea typeface="Times New Roman"/>
                <a:cs typeface="Times New Roman" pitchFamily="18" charset="0"/>
              </a:rPr>
              <a:t> </a:t>
            </a:r>
            <a:r>
              <a:rPr lang="en-US" altLang="zh-TW" dirty="0" smtClean="0">
                <a:latin typeface="Times New Roman" pitchFamily="18" charset="0"/>
                <a:ea typeface="Times New Roman"/>
                <a:cs typeface="Times New Roman" pitchFamily="18" charset="0"/>
              </a:rPr>
              <a:t>that one can choose and hence the speed of convergence (eigenvalue disparity).  </a:t>
            </a:r>
            <a:r>
              <a:rPr lang="en-US" altLang="zh-TW" dirty="0" smtClean="0">
                <a:latin typeface="Times New Roman"/>
                <a:ea typeface="新細明體"/>
              </a:rPr>
              <a:t>A more practical rule to determine the step size is</a:t>
            </a:r>
            <a:endParaRPr lang="zh-TW" altLang="en-US" dirty="0">
              <a:latin typeface="Times New Roman" pitchFamily="18" charset="0"/>
              <a:cs typeface="Times New Roman" pitchFamily="18" charset="0"/>
            </a:endParaRPr>
          </a:p>
        </p:txBody>
      </p:sp>
      <p:graphicFrame>
        <p:nvGraphicFramePr>
          <p:cNvPr id="487428" name="Object 4"/>
          <p:cNvGraphicFramePr>
            <a:graphicFrameLocks noChangeAspect="1"/>
          </p:cNvGraphicFramePr>
          <p:nvPr/>
        </p:nvGraphicFramePr>
        <p:xfrm>
          <a:off x="1976264" y="3645024"/>
          <a:ext cx="1371600" cy="1104900"/>
        </p:xfrm>
        <a:graphic>
          <a:graphicData uri="http://schemas.openxmlformats.org/presentationml/2006/ole">
            <p:oleObj spid="_x0000_s487428" name="Equation" r:id="rId4" imgW="914400" imgH="736560" progId="Equation.DSMT4">
              <p:embed/>
            </p:oleObj>
          </a:graphicData>
        </a:graphic>
      </p:graphicFrame>
      <p:sp>
        <p:nvSpPr>
          <p:cNvPr id="16" name="矩形 15"/>
          <p:cNvSpPr/>
          <p:nvPr/>
        </p:nvSpPr>
        <p:spPr>
          <a:xfrm>
            <a:off x="1259632" y="4725144"/>
            <a:ext cx="7380312" cy="369332"/>
          </a:xfrm>
          <a:prstGeom prst="rect">
            <a:avLst/>
          </a:prstGeom>
        </p:spPr>
        <p:txBody>
          <a:bodyPr wrap="square">
            <a:spAutoFit/>
          </a:bodyPr>
          <a:lstStyle/>
          <a:p>
            <a:pPr>
              <a:spcAft>
                <a:spcPts val="0"/>
              </a:spcAft>
            </a:pPr>
            <a:r>
              <a:rPr lang="en-US" altLang="zh-TW" dirty="0" smtClean="0">
                <a:latin typeface="Times New Roman"/>
                <a:ea typeface="新細明體"/>
              </a:rPr>
              <a:t>This prompts the use of the normalized LMS (NLMS</a:t>
            </a:r>
            <a:r>
              <a:rPr lang="en-US" altLang="zh-TW" sz="1100" kern="100" dirty="0" smtClean="0">
                <a:latin typeface="Times New Roman"/>
                <a:ea typeface="新細明體"/>
              </a:rPr>
              <a:t> </a:t>
            </a:r>
            <a:r>
              <a:rPr lang="en-US" altLang="zh-TW" dirty="0" smtClean="0">
                <a:latin typeface="Times New Roman"/>
                <a:ea typeface="新細明體"/>
              </a:rPr>
              <a:t>) algorithm</a:t>
            </a:r>
            <a:endParaRPr lang="zh-TW" altLang="zh-TW" kern="100" dirty="0">
              <a:latin typeface="Times New Roman"/>
              <a:ea typeface="新細明體"/>
            </a:endParaRPr>
          </a:p>
        </p:txBody>
      </p:sp>
      <p:sp>
        <p:nvSpPr>
          <p:cNvPr id="4874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87429" name="Object 5"/>
          <p:cNvGraphicFramePr>
            <a:graphicFrameLocks noChangeAspect="1"/>
          </p:cNvGraphicFramePr>
          <p:nvPr/>
        </p:nvGraphicFramePr>
        <p:xfrm>
          <a:off x="1984698" y="5157192"/>
          <a:ext cx="2504804" cy="648072"/>
        </p:xfrm>
        <a:graphic>
          <a:graphicData uri="http://schemas.openxmlformats.org/presentationml/2006/ole">
            <p:oleObj spid="_x0000_s487429" name="Equation" r:id="rId5" imgW="1650960" imgH="431640" progId="Equation.DSMT4">
              <p:embed/>
            </p:oleObj>
          </a:graphicData>
        </a:graphic>
      </p:graphicFrame>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7" name="Rectangle 28"/>
          <p:cNvSpPr>
            <a:spLocks noGrp="1" noChangeArrowheads="1"/>
          </p:cNvSpPr>
          <p:nvPr>
            <p:ph type="title"/>
          </p:nvPr>
        </p:nvSpPr>
        <p:spPr/>
        <p:txBody>
          <a:bodyPr/>
          <a:lstStyle/>
          <a:p>
            <a:pPr eaLnBrk="1" hangingPunct="1"/>
            <a:r>
              <a:rPr lang="en-US" altLang="zh-TW" dirty="0" smtClean="0"/>
              <a:t>Optimal and adaptive filtering</a:t>
            </a:r>
            <a:endParaRPr lang="zh-TW" altLang="zh-TW" dirty="0" smtClean="0"/>
          </a:p>
        </p:txBody>
      </p:sp>
      <p:sp>
        <p:nvSpPr>
          <p:cNvPr id="430118" name="Rectangle 3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43213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43213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5" name="投影片編號版面配置區 14"/>
          <p:cNvSpPr>
            <a:spLocks noGrp="1"/>
          </p:cNvSpPr>
          <p:nvPr>
            <p:ph type="sldNum" sz="quarter" idx="12"/>
          </p:nvPr>
        </p:nvSpPr>
        <p:spPr/>
        <p:txBody>
          <a:bodyPr/>
          <a:lstStyle/>
          <a:p>
            <a:pPr>
              <a:defRPr/>
            </a:pPr>
            <a:fld id="{9491FB58-D3D8-44B7-87CC-6EBBE2C3FBA3}" type="slidenum">
              <a:rPr lang="en-US" altLang="zh-TW" smtClean="0"/>
              <a:pPr>
                <a:defRPr/>
              </a:pPr>
              <a:t>184</a:t>
            </a:fld>
            <a:endParaRPr lang="en-US" altLang="zh-TW"/>
          </a:p>
        </p:txBody>
      </p:sp>
      <p:sp>
        <p:nvSpPr>
          <p:cNvPr id="34" name="矩形 33"/>
          <p:cNvSpPr/>
          <p:nvPr/>
        </p:nvSpPr>
        <p:spPr>
          <a:xfrm>
            <a:off x="1187624" y="1556792"/>
            <a:ext cx="1555234" cy="400110"/>
          </a:xfrm>
          <a:prstGeom prst="rect">
            <a:avLst/>
          </a:prstGeom>
        </p:spPr>
        <p:txBody>
          <a:bodyPr wrap="none">
            <a:spAutoFit/>
          </a:bodyPr>
          <a:lstStyle/>
          <a:p>
            <a:r>
              <a:rPr lang="en-US" altLang="zh-TW" sz="2000" dirty="0" smtClean="0">
                <a:solidFill>
                  <a:srgbClr val="0000FF"/>
                </a:solidFill>
                <a:latin typeface="Times New Roman" pitchFamily="18" charset="0"/>
                <a:cs typeface="Times New Roman" pitchFamily="18" charset="0"/>
              </a:rPr>
              <a:t>Kalman filter</a:t>
            </a:r>
            <a:endParaRPr lang="zh-TW" altLang="en-US" sz="2000" dirty="0">
              <a:solidFill>
                <a:srgbClr val="0000FF"/>
              </a:solidFill>
              <a:latin typeface="Times New Roman" pitchFamily="18" charset="0"/>
              <a:cs typeface="Times New Roman" pitchFamily="18" charset="0"/>
            </a:endParaRPr>
          </a:p>
        </p:txBody>
      </p:sp>
      <p:sp>
        <p:nvSpPr>
          <p:cNvPr id="43315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14" name="矩形 13"/>
          <p:cNvSpPr/>
          <p:nvPr/>
        </p:nvSpPr>
        <p:spPr>
          <a:xfrm>
            <a:off x="2699792" y="2123564"/>
            <a:ext cx="3286477" cy="707886"/>
          </a:xfrm>
          <a:prstGeom prst="rect">
            <a:avLst/>
          </a:prstGeom>
        </p:spPr>
        <p:txBody>
          <a:bodyPr wrap="none">
            <a:spAutoFit/>
          </a:bodyPr>
          <a:lstStyle/>
          <a:p>
            <a:r>
              <a:rPr lang="en-US" altLang="zh-TW" sz="2000" b="1" kern="100" dirty="0" smtClean="0">
                <a:latin typeface="Times New Roman"/>
                <a:ea typeface="新細明體"/>
              </a:rPr>
              <a:t>x</a:t>
            </a:r>
            <a:r>
              <a:rPr lang="en-US" altLang="zh-TW" sz="2000" kern="100" dirty="0" smtClean="0">
                <a:latin typeface="Times New Roman"/>
                <a:ea typeface="新細明體"/>
              </a:rPr>
              <a:t>(</a:t>
            </a:r>
            <a:r>
              <a:rPr lang="en-US" altLang="zh-TW" sz="2000" i="1" kern="100" dirty="0" smtClean="0">
                <a:latin typeface="Times New Roman"/>
                <a:ea typeface="新細明體"/>
              </a:rPr>
              <a:t>n</a:t>
            </a:r>
            <a:r>
              <a:rPr lang="en-US" altLang="zh-TW" sz="2000" kern="100" dirty="0" smtClean="0">
                <a:latin typeface="Times New Roman"/>
                <a:ea typeface="新細明體"/>
              </a:rPr>
              <a:t>+1) = </a:t>
            </a:r>
            <a:r>
              <a:rPr lang="en-US" altLang="zh-TW" sz="2000" b="1" kern="100" dirty="0" smtClean="0">
                <a:latin typeface="Times New Roman"/>
                <a:ea typeface="新細明體"/>
              </a:rPr>
              <a:t>F</a:t>
            </a:r>
            <a:r>
              <a:rPr lang="en-US" altLang="zh-TW" sz="2000" kern="100" dirty="0" smtClean="0">
                <a:latin typeface="Times New Roman"/>
                <a:ea typeface="新細明體"/>
              </a:rPr>
              <a:t>(</a:t>
            </a:r>
            <a:r>
              <a:rPr lang="en-US" altLang="zh-TW" sz="2000" i="1" kern="100" dirty="0" smtClean="0">
                <a:latin typeface="Times New Roman"/>
                <a:ea typeface="新細明體"/>
              </a:rPr>
              <a:t>n</a:t>
            </a:r>
            <a:r>
              <a:rPr lang="en-US" altLang="zh-TW" sz="2000" kern="100" dirty="0" smtClean="0">
                <a:latin typeface="Times New Roman"/>
                <a:ea typeface="新細明體"/>
              </a:rPr>
              <a:t>+1,</a:t>
            </a:r>
            <a:r>
              <a:rPr lang="en-US" altLang="zh-TW" sz="2000" i="1" kern="100" dirty="0" smtClean="0">
                <a:latin typeface="Times New Roman"/>
                <a:ea typeface="新細明體"/>
              </a:rPr>
              <a:t>n</a:t>
            </a:r>
            <a:r>
              <a:rPr lang="en-US" altLang="zh-TW" sz="2000" kern="100" dirty="0" smtClean="0">
                <a:latin typeface="Times New Roman"/>
                <a:ea typeface="新細明體"/>
              </a:rPr>
              <a:t>)</a:t>
            </a:r>
            <a:r>
              <a:rPr lang="en-US" altLang="zh-TW" sz="2000" b="1" kern="100" dirty="0" smtClean="0">
                <a:latin typeface="Times New Roman"/>
                <a:ea typeface="新細明體"/>
              </a:rPr>
              <a:t>x</a:t>
            </a:r>
            <a:r>
              <a:rPr lang="en-US" altLang="zh-TW" sz="2000" kern="100" dirty="0" smtClean="0">
                <a:latin typeface="Times New Roman"/>
                <a:ea typeface="新細明體"/>
              </a:rPr>
              <a:t>(</a:t>
            </a:r>
            <a:r>
              <a:rPr lang="en-US" altLang="zh-TW" sz="2000" i="1" kern="100" dirty="0" smtClean="0">
                <a:latin typeface="Times New Roman"/>
                <a:ea typeface="新細明體"/>
              </a:rPr>
              <a:t>n</a:t>
            </a:r>
            <a:r>
              <a:rPr lang="en-US" altLang="zh-TW" sz="2000" kern="100" dirty="0" smtClean="0">
                <a:latin typeface="Times New Roman"/>
                <a:ea typeface="新細明體"/>
              </a:rPr>
              <a:t>) + </a:t>
            </a:r>
            <a:r>
              <a:rPr lang="en-US" altLang="zh-TW" sz="2000" b="1" kern="100" dirty="0" smtClean="0">
                <a:latin typeface="Times New Roman"/>
                <a:ea typeface="新細明體"/>
              </a:rPr>
              <a:t>v</a:t>
            </a:r>
            <a:r>
              <a:rPr lang="en-US" altLang="zh-TW" sz="2000" kern="100" baseline="-25000" dirty="0" smtClean="0">
                <a:latin typeface="Times New Roman"/>
                <a:ea typeface="新細明體"/>
              </a:rPr>
              <a:t>1</a:t>
            </a:r>
            <a:r>
              <a:rPr lang="en-US" altLang="zh-TW" sz="2000" kern="100" dirty="0" smtClean="0">
                <a:latin typeface="Times New Roman"/>
                <a:ea typeface="新細明體"/>
              </a:rPr>
              <a:t>(</a:t>
            </a:r>
            <a:r>
              <a:rPr lang="en-US" altLang="zh-TW" sz="2000" i="1" kern="100" dirty="0" smtClean="0">
                <a:latin typeface="Times New Roman"/>
                <a:ea typeface="新細明體"/>
              </a:rPr>
              <a:t>n</a:t>
            </a:r>
            <a:r>
              <a:rPr lang="en-US" altLang="zh-TW" sz="2000" kern="100" dirty="0" smtClean="0">
                <a:latin typeface="Times New Roman"/>
                <a:ea typeface="新細明體"/>
              </a:rPr>
              <a:t>)</a:t>
            </a:r>
          </a:p>
          <a:p>
            <a:r>
              <a:rPr lang="en-US" altLang="zh-TW" sz="2000" b="1" kern="100" dirty="0" smtClean="0">
                <a:latin typeface="Times New Roman"/>
                <a:ea typeface="新細明體"/>
              </a:rPr>
              <a:t>y</a:t>
            </a:r>
            <a:r>
              <a:rPr lang="en-US" altLang="zh-TW" sz="2000" kern="100" dirty="0" smtClean="0">
                <a:latin typeface="Times New Roman"/>
                <a:ea typeface="新細明體"/>
              </a:rPr>
              <a:t>(</a:t>
            </a:r>
            <a:r>
              <a:rPr lang="en-US" altLang="zh-TW" sz="2000" i="1" kern="100" dirty="0" smtClean="0">
                <a:latin typeface="Times New Roman"/>
                <a:ea typeface="新細明體"/>
              </a:rPr>
              <a:t>n</a:t>
            </a:r>
            <a:r>
              <a:rPr lang="en-US" altLang="zh-TW" sz="2000" kern="100" dirty="0" smtClean="0">
                <a:latin typeface="Times New Roman"/>
                <a:ea typeface="新細明體"/>
              </a:rPr>
              <a:t>) = </a:t>
            </a:r>
            <a:r>
              <a:rPr lang="en-US" altLang="zh-TW" sz="2000" b="1" kern="100" dirty="0" smtClean="0">
                <a:latin typeface="Times New Roman"/>
                <a:ea typeface="新細明體"/>
              </a:rPr>
              <a:t>C</a:t>
            </a:r>
            <a:r>
              <a:rPr lang="en-US" altLang="zh-TW" sz="2000" kern="100" dirty="0" smtClean="0">
                <a:latin typeface="Times New Roman"/>
                <a:ea typeface="新細明體"/>
              </a:rPr>
              <a:t>(</a:t>
            </a:r>
            <a:r>
              <a:rPr lang="en-US" altLang="zh-TW" sz="2000" i="1" kern="100" dirty="0" smtClean="0">
                <a:latin typeface="Times New Roman"/>
                <a:ea typeface="新細明體"/>
              </a:rPr>
              <a:t>n</a:t>
            </a:r>
            <a:r>
              <a:rPr lang="en-US" altLang="zh-TW" sz="2000" kern="100" dirty="0" smtClean="0">
                <a:latin typeface="Times New Roman"/>
                <a:ea typeface="新細明體"/>
              </a:rPr>
              <a:t>) </a:t>
            </a:r>
            <a:r>
              <a:rPr lang="en-US" altLang="zh-TW" sz="2000" b="1" kern="100" dirty="0" smtClean="0">
                <a:latin typeface="Times New Roman"/>
                <a:ea typeface="新細明體"/>
              </a:rPr>
              <a:t>x</a:t>
            </a:r>
            <a:r>
              <a:rPr lang="en-US" altLang="zh-TW" sz="2000" kern="100" dirty="0" smtClean="0">
                <a:latin typeface="Times New Roman"/>
                <a:ea typeface="新細明體"/>
              </a:rPr>
              <a:t>(</a:t>
            </a:r>
            <a:r>
              <a:rPr lang="en-US" altLang="zh-TW" sz="2000" i="1" kern="100" dirty="0" smtClean="0">
                <a:latin typeface="Times New Roman"/>
                <a:ea typeface="新細明體"/>
              </a:rPr>
              <a:t>n</a:t>
            </a:r>
            <a:r>
              <a:rPr lang="en-US" altLang="zh-TW" sz="2000" kern="100" dirty="0" smtClean="0">
                <a:latin typeface="Times New Roman"/>
                <a:ea typeface="新細明體"/>
              </a:rPr>
              <a:t>) + </a:t>
            </a:r>
            <a:r>
              <a:rPr lang="en-US" altLang="zh-TW" sz="2000" b="1" kern="100" dirty="0" smtClean="0">
                <a:latin typeface="Times New Roman"/>
                <a:ea typeface="新細明體"/>
              </a:rPr>
              <a:t>v</a:t>
            </a:r>
            <a:r>
              <a:rPr lang="en-US" altLang="zh-TW" sz="2000" kern="100" baseline="-25000" dirty="0" smtClean="0">
                <a:latin typeface="Times New Roman"/>
                <a:ea typeface="新細明體"/>
              </a:rPr>
              <a:t>2</a:t>
            </a:r>
            <a:r>
              <a:rPr lang="en-US" altLang="zh-TW" sz="2000" kern="100" dirty="0" smtClean="0">
                <a:latin typeface="Times New Roman"/>
                <a:ea typeface="新細明體"/>
              </a:rPr>
              <a:t>(</a:t>
            </a:r>
            <a:r>
              <a:rPr lang="en-US" altLang="zh-TW" sz="2000" i="1" kern="100" dirty="0" smtClean="0">
                <a:latin typeface="Times New Roman"/>
                <a:ea typeface="新細明體"/>
              </a:rPr>
              <a:t>n</a:t>
            </a:r>
            <a:r>
              <a:rPr lang="en-US" altLang="zh-TW" sz="2000" kern="100" dirty="0" smtClean="0">
                <a:latin typeface="Times New Roman"/>
                <a:ea typeface="新細明體"/>
              </a:rPr>
              <a:t>)</a:t>
            </a:r>
            <a:endParaRPr lang="zh-TW" altLang="en-US" sz="2000" dirty="0"/>
          </a:p>
        </p:txBody>
      </p:sp>
      <p:pic>
        <p:nvPicPr>
          <p:cNvPr id="434180" name="Picture 4"/>
          <p:cNvPicPr>
            <a:picLocks noChangeAspect="1" noChangeArrowheads="1"/>
          </p:cNvPicPr>
          <p:nvPr/>
        </p:nvPicPr>
        <p:blipFill>
          <a:blip r:embed="rId2" cstate="print"/>
          <a:srcRect l="18993" t="37203" r="35973" b="38188"/>
          <a:stretch>
            <a:fillRect/>
          </a:stretch>
        </p:blipFill>
        <p:spPr bwMode="auto">
          <a:xfrm>
            <a:off x="1743526" y="3429000"/>
            <a:ext cx="6500882" cy="2664296"/>
          </a:xfrm>
          <a:prstGeom prst="rect">
            <a:avLst/>
          </a:prstGeom>
          <a:noFill/>
          <a:ln w="9525">
            <a:noFill/>
            <a:miter lim="800000"/>
            <a:headEnd/>
            <a:tailEnd/>
          </a:ln>
        </p:spPr>
      </p:pic>
      <p:sp>
        <p:nvSpPr>
          <p:cNvPr id="11" name="矩形 10"/>
          <p:cNvSpPr/>
          <p:nvPr/>
        </p:nvSpPr>
        <p:spPr>
          <a:xfrm>
            <a:off x="6012160" y="2276872"/>
            <a:ext cx="1986441" cy="369332"/>
          </a:xfrm>
          <a:prstGeom prst="rect">
            <a:avLst/>
          </a:prstGeom>
        </p:spPr>
        <p:txBody>
          <a:bodyPr wrap="none">
            <a:spAutoFit/>
          </a:bodyPr>
          <a:lstStyle/>
          <a:p>
            <a:r>
              <a:rPr lang="en-US" altLang="zh-TW" dirty="0" smtClean="0">
                <a:solidFill>
                  <a:srgbClr val="0000FF"/>
                </a:solidFill>
                <a:latin typeface="Times New Roman" pitchFamily="18" charset="0"/>
                <a:cs typeface="Times New Roman" pitchFamily="18" charset="0"/>
              </a:rPr>
              <a:t>(state-space model)</a:t>
            </a:r>
            <a:endParaRPr lang="zh-TW" altLang="en-US" dirty="0">
              <a:solidFill>
                <a:srgbClr val="0000FF"/>
              </a:solidFill>
              <a:latin typeface="Times New Roman" pitchFamily="18" charset="0"/>
              <a:cs typeface="Times New Roman" pitchFamily="18" charset="0"/>
            </a:endParaRPr>
          </a:p>
        </p:txBody>
      </p:sp>
      <p:sp>
        <p:nvSpPr>
          <p:cNvPr id="12" name="矩形 11"/>
          <p:cNvSpPr/>
          <p:nvPr/>
        </p:nvSpPr>
        <p:spPr>
          <a:xfrm>
            <a:off x="6242191" y="4643844"/>
            <a:ext cx="2069797" cy="369332"/>
          </a:xfrm>
          <a:prstGeom prst="rect">
            <a:avLst/>
          </a:prstGeom>
        </p:spPr>
        <p:txBody>
          <a:bodyPr wrap="none">
            <a:spAutoFit/>
          </a:bodyPr>
          <a:lstStyle/>
          <a:p>
            <a:r>
              <a:rPr lang="en-US" altLang="zh-TW" dirty="0" smtClean="0">
                <a:solidFill>
                  <a:srgbClr val="0000FF"/>
                </a:solidFill>
                <a:latin typeface="Times New Roman" pitchFamily="18" charset="0"/>
                <a:cs typeface="Times New Roman" pitchFamily="18" charset="0"/>
              </a:rPr>
              <a:t>(predict and correct)</a:t>
            </a:r>
            <a:endParaRPr lang="zh-TW" altLang="en-US" dirty="0">
              <a:solidFill>
                <a:srgbClr val="0000FF"/>
              </a:solidFill>
              <a:latin typeface="Times New Roman" pitchFamily="18" charset="0"/>
              <a:cs typeface="Times New Roman" pitchFamily="18" charset="0"/>
            </a:endParaRPr>
          </a:p>
        </p:txBody>
      </p:sp>
      <p:sp>
        <p:nvSpPr>
          <p:cNvPr id="13" name="矩形 12"/>
          <p:cNvSpPr/>
          <p:nvPr/>
        </p:nvSpPr>
        <p:spPr>
          <a:xfrm>
            <a:off x="4572000" y="4139788"/>
            <a:ext cx="1435008" cy="369332"/>
          </a:xfrm>
          <a:prstGeom prst="rect">
            <a:avLst/>
          </a:prstGeom>
        </p:spPr>
        <p:txBody>
          <a:bodyPr wrap="none">
            <a:spAutoFit/>
          </a:bodyPr>
          <a:lstStyle/>
          <a:p>
            <a:r>
              <a:rPr lang="en-US" altLang="zh-TW" dirty="0" smtClean="0">
                <a:solidFill>
                  <a:srgbClr val="0000FF"/>
                </a:solidFill>
                <a:latin typeface="Times New Roman" pitchFamily="18" charset="0"/>
                <a:cs typeface="Times New Roman" pitchFamily="18" charset="0"/>
              </a:rPr>
              <a:t>(output error)</a:t>
            </a:r>
            <a:endParaRPr lang="zh-TW" altLang="en-US" dirty="0">
              <a:solidFill>
                <a:srgbClr val="0000FF"/>
              </a:solidFill>
              <a:latin typeface="Times New Roman" pitchFamily="18" charset="0"/>
              <a:cs typeface="Times New Roman" pitchFamily="18" charset="0"/>
            </a:endParaRPr>
          </a:p>
        </p:txBody>
      </p:sp>
      <p:sp>
        <p:nvSpPr>
          <p:cNvPr id="16" name="矩形 15"/>
          <p:cNvSpPr/>
          <p:nvPr/>
        </p:nvSpPr>
        <p:spPr>
          <a:xfrm>
            <a:off x="6602231" y="3851756"/>
            <a:ext cx="1524776" cy="369332"/>
          </a:xfrm>
          <a:prstGeom prst="rect">
            <a:avLst/>
          </a:prstGeom>
        </p:spPr>
        <p:txBody>
          <a:bodyPr wrap="none">
            <a:spAutoFit/>
          </a:bodyPr>
          <a:lstStyle/>
          <a:p>
            <a:r>
              <a:rPr lang="en-US" altLang="zh-TW" dirty="0" smtClean="0">
                <a:solidFill>
                  <a:srgbClr val="0000FF"/>
                </a:solidFill>
                <a:latin typeface="Times New Roman" pitchFamily="18" charset="0"/>
                <a:cs typeface="Times New Roman" pitchFamily="18" charset="0"/>
              </a:rPr>
              <a:t>(Kalman gain)</a:t>
            </a:r>
            <a:endParaRPr lang="zh-TW" altLang="en-US" dirty="0">
              <a:solidFill>
                <a:srgbClr val="0000FF"/>
              </a:solidFill>
              <a:latin typeface="Times New Roman" pitchFamily="18" charset="0"/>
              <a:cs typeface="Times New Roman" pitchFamily="18" charset="0"/>
            </a:endParaRPr>
          </a:p>
        </p:txBody>
      </p:sp>
      <p:sp>
        <p:nvSpPr>
          <p:cNvPr id="17" name="矩形 16"/>
          <p:cNvSpPr/>
          <p:nvPr/>
        </p:nvSpPr>
        <p:spPr>
          <a:xfrm>
            <a:off x="1561671" y="3059668"/>
            <a:ext cx="1210588" cy="369332"/>
          </a:xfrm>
          <a:prstGeom prst="rect">
            <a:avLst/>
          </a:prstGeom>
        </p:spPr>
        <p:txBody>
          <a:bodyPr wrap="none">
            <a:spAutoFit/>
          </a:bodyPr>
          <a:lstStyle/>
          <a:p>
            <a:r>
              <a:rPr lang="en-US" altLang="zh-TW" b="1" dirty="0" smtClean="0">
                <a:latin typeface="Times New Roman" pitchFamily="18" charset="0"/>
                <a:cs typeface="Times New Roman" pitchFamily="18" charset="0"/>
              </a:rPr>
              <a:t>Algorithm</a:t>
            </a:r>
            <a:endParaRPr lang="zh-TW" altLang="en-US"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投影片編號版面配置區 5"/>
          <p:cNvSpPr>
            <a:spLocks noGrp="1"/>
          </p:cNvSpPr>
          <p:nvPr>
            <p:ph type="sldNum" sz="quarter" idx="12"/>
          </p:nvPr>
        </p:nvSpPr>
        <p:spPr>
          <a:noFill/>
        </p:spPr>
        <p:txBody>
          <a:bodyPr/>
          <a:lstStyle/>
          <a:p>
            <a:fld id="{A6F558DA-5C1B-47C8-B739-9B760CCF4B6D}" type="slidenum">
              <a:rPr lang="en-US" altLang="zh-TW" smtClean="0">
                <a:ea typeface="新細明體" charset="-120"/>
              </a:rPr>
              <a:pPr/>
              <a:t>185</a:t>
            </a:fld>
            <a:endParaRPr lang="en-US" altLang="zh-TW" smtClean="0">
              <a:ea typeface="新細明體" charset="-120"/>
            </a:endParaRPr>
          </a:p>
        </p:txBody>
      </p:sp>
      <p:sp>
        <p:nvSpPr>
          <p:cNvPr id="46083" name="Rectangle 2"/>
          <p:cNvSpPr>
            <a:spLocks noGrp="1" noChangeArrowheads="1"/>
          </p:cNvSpPr>
          <p:nvPr>
            <p:ph type="title"/>
          </p:nvPr>
        </p:nvSpPr>
        <p:spPr>
          <a:xfrm>
            <a:off x="1403648" y="2852936"/>
            <a:ext cx="7498080" cy="1143000"/>
          </a:xfrm>
        </p:spPr>
        <p:txBody>
          <a:bodyPr/>
          <a:lstStyle/>
          <a:p>
            <a:pPr marL="596646" indent="-514350"/>
            <a:r>
              <a:rPr lang="en-US" altLang="zh-TW" sz="3600" dirty="0" smtClean="0"/>
              <a:t>3. Array signal processing basics</a:t>
            </a:r>
          </a:p>
        </p:txBody>
      </p:sp>
    </p:spTree>
  </p:cSld>
  <p:clrMapOvr>
    <a:masterClrMapping/>
  </p:clrMapOvr>
  <p:transition>
    <p:zoom/>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Array model</a:t>
            </a:r>
            <a:endParaRPr lang="zh-TW" altLang="en-US" dirty="0"/>
          </a:p>
        </p:txBody>
      </p:sp>
      <p:sp>
        <p:nvSpPr>
          <p:cNvPr id="3" name="內容版面配置區 2"/>
          <p:cNvSpPr>
            <a:spLocks noGrp="1"/>
          </p:cNvSpPr>
          <p:nvPr>
            <p:ph idx="1"/>
          </p:nvPr>
        </p:nvSpPr>
        <p:spPr/>
        <p:txBody>
          <a:bodyPr>
            <a:normAutofit/>
          </a:bodyPr>
          <a:lstStyle/>
          <a:p>
            <a:pPr marL="90488" indent="-7938" algn="just">
              <a:buNone/>
            </a:pPr>
            <a:r>
              <a:rPr lang="en-US" altLang="zh-TW" sz="2000" dirty="0" smtClean="0">
                <a:latin typeface="Times New Roman" pitchFamily="18" charset="0"/>
                <a:cs typeface="Times New Roman" pitchFamily="18" charset="0"/>
              </a:rPr>
              <a:t>Assume </a:t>
            </a:r>
            <a:r>
              <a:rPr lang="en-US" altLang="zh-TW" sz="2000" i="1" dirty="0" smtClean="0">
                <a:latin typeface="Times New Roman" pitchFamily="18" charset="0"/>
                <a:cs typeface="Times New Roman" pitchFamily="18" charset="0"/>
              </a:rPr>
              <a:t>M</a:t>
            </a:r>
            <a:r>
              <a:rPr lang="en-US" altLang="zh-TW" sz="2000" dirty="0" smtClean="0">
                <a:latin typeface="Times New Roman" pitchFamily="18" charset="0"/>
                <a:cs typeface="Times New Roman" pitchFamily="18" charset="0"/>
              </a:rPr>
              <a:t> sensors with identical characteristics and a farfield source  positioned at an angle </a:t>
            </a:r>
            <a:r>
              <a:rPr lang="el-GR" altLang="zh-TW" sz="2000" i="1" dirty="0" smtClean="0">
                <a:latin typeface="Times New Roman" pitchFamily="18" charset="0"/>
                <a:cs typeface="Times New Roman" pitchFamily="18" charset="0"/>
              </a:rPr>
              <a:t>θ</a:t>
            </a:r>
            <a:r>
              <a:rPr lang="en-US" altLang="zh-TW" sz="2000" dirty="0" smtClean="0">
                <a:latin typeface="Times New Roman" pitchFamily="18" charset="0"/>
                <a:cs typeface="Times New Roman" pitchFamily="18" charset="0"/>
              </a:rPr>
              <a:t> from the normal to the array.  </a:t>
            </a:r>
            <a:r>
              <a:rPr lang="en-US" altLang="zh-TW" sz="2000" kern="100" dirty="0" smtClean="0">
                <a:latin typeface="Times New Roman"/>
                <a:ea typeface="新細明體"/>
              </a:rPr>
              <a:t>The source is located at the farfield direction .</a:t>
            </a:r>
            <a:endParaRPr lang="zh-TW" altLang="en-US" sz="2000" dirty="0">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186</a:t>
            </a:fld>
            <a:endParaRPr lang="zh-TW" altLang="en-US"/>
          </a:p>
        </p:txBody>
      </p:sp>
      <p:graphicFrame>
        <p:nvGraphicFramePr>
          <p:cNvPr id="45" name="物件 44"/>
          <p:cNvGraphicFramePr>
            <a:graphicFrameLocks noChangeAspect="1"/>
          </p:cNvGraphicFramePr>
          <p:nvPr/>
        </p:nvGraphicFramePr>
        <p:xfrm>
          <a:off x="3966344" y="6240025"/>
          <a:ext cx="317624" cy="357327"/>
        </p:xfrm>
        <a:graphic>
          <a:graphicData uri="http://schemas.openxmlformats.org/presentationml/2006/ole">
            <p:oleObj spid="_x0000_s178215" name="Equation" r:id="rId3" imgW="203040" imgH="228600" progId="Equation.DSMT4">
              <p:embed/>
            </p:oleObj>
          </a:graphicData>
        </a:graphic>
      </p:graphicFrame>
      <p:grpSp>
        <p:nvGrpSpPr>
          <p:cNvPr id="49" name="群組 48"/>
          <p:cNvGrpSpPr/>
          <p:nvPr/>
        </p:nvGrpSpPr>
        <p:grpSpPr>
          <a:xfrm>
            <a:off x="2411759" y="2636912"/>
            <a:ext cx="4464497" cy="3888432"/>
            <a:chOff x="2411759" y="2636912"/>
            <a:chExt cx="4464497" cy="3888432"/>
          </a:xfrm>
        </p:grpSpPr>
        <p:grpSp>
          <p:nvGrpSpPr>
            <p:cNvPr id="178178" name="Group 2"/>
            <p:cNvGrpSpPr>
              <a:grpSpLocks/>
            </p:cNvGrpSpPr>
            <p:nvPr/>
          </p:nvGrpSpPr>
          <p:grpSpPr bwMode="auto">
            <a:xfrm>
              <a:off x="2411759" y="2636912"/>
              <a:ext cx="4464497" cy="3888432"/>
              <a:chOff x="1557" y="2568"/>
              <a:chExt cx="9155" cy="7605"/>
            </a:xfrm>
          </p:grpSpPr>
          <p:grpSp>
            <p:nvGrpSpPr>
              <p:cNvPr id="178179" name="Group 3"/>
              <p:cNvGrpSpPr>
                <a:grpSpLocks/>
              </p:cNvGrpSpPr>
              <p:nvPr/>
            </p:nvGrpSpPr>
            <p:grpSpPr bwMode="auto">
              <a:xfrm>
                <a:off x="1557" y="2568"/>
                <a:ext cx="8539" cy="7605"/>
                <a:chOff x="1560" y="2568"/>
                <a:chExt cx="8539" cy="7605"/>
              </a:xfrm>
            </p:grpSpPr>
            <p:grpSp>
              <p:nvGrpSpPr>
                <p:cNvPr id="178180" name="Group 4"/>
                <p:cNvGrpSpPr>
                  <a:grpSpLocks/>
                </p:cNvGrpSpPr>
                <p:nvPr/>
              </p:nvGrpSpPr>
              <p:grpSpPr bwMode="auto">
                <a:xfrm>
                  <a:off x="1845" y="2568"/>
                  <a:ext cx="788" cy="5880"/>
                  <a:chOff x="1845" y="2568"/>
                  <a:chExt cx="788" cy="5880"/>
                </a:xfrm>
              </p:grpSpPr>
              <p:sp>
                <p:nvSpPr>
                  <p:cNvPr id="178181" name="Line 5"/>
                  <p:cNvSpPr>
                    <a:spLocks noChangeShapeType="1"/>
                  </p:cNvSpPr>
                  <p:nvPr/>
                </p:nvSpPr>
                <p:spPr bwMode="auto">
                  <a:xfrm flipV="1">
                    <a:off x="2633" y="2648"/>
                    <a:ext cx="0" cy="5800"/>
                  </a:xfrm>
                  <a:prstGeom prst="line">
                    <a:avLst/>
                  </a:prstGeom>
                  <a:noFill/>
                  <a:ln w="38100">
                    <a:solidFill>
                      <a:srgbClr val="000000"/>
                    </a:solidFill>
                    <a:round/>
                    <a:headEnd/>
                    <a:tailEnd type="triangle" w="lg" len="lg"/>
                  </a:ln>
                </p:spPr>
                <p:txBody>
                  <a:bodyPr vert="horz" wrap="square" lIns="91440" tIns="45720" rIns="91440" bIns="45720" numCol="1" anchor="t" anchorCtr="0" compatLnSpc="1">
                    <a:prstTxWarp prst="textNoShape">
                      <a:avLst/>
                    </a:prstTxWarp>
                  </a:bodyPr>
                  <a:lstStyle/>
                  <a:p>
                    <a:endParaRPr lang="zh-TW" altLang="en-US"/>
                  </a:p>
                </p:txBody>
              </p:sp>
              <p:sp>
                <p:nvSpPr>
                  <p:cNvPr id="178182" name="Text Box 6"/>
                  <p:cNvSpPr txBox="1">
                    <a:spLocks noChangeArrowheads="1"/>
                  </p:cNvSpPr>
                  <p:nvPr/>
                </p:nvSpPr>
                <p:spPr bwMode="auto">
                  <a:xfrm>
                    <a:off x="1845" y="2568"/>
                    <a:ext cx="442" cy="66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4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endParaRPr kumimoji="1" lang="zh-TW" altLang="zh-TW" sz="14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endParaRPr>
                  </a:p>
                </p:txBody>
              </p:sp>
            </p:grpSp>
            <p:grpSp>
              <p:nvGrpSpPr>
                <p:cNvPr id="178183" name="Group 7"/>
                <p:cNvGrpSpPr>
                  <a:grpSpLocks/>
                </p:cNvGrpSpPr>
                <p:nvPr/>
              </p:nvGrpSpPr>
              <p:grpSpPr bwMode="auto">
                <a:xfrm>
                  <a:off x="1560" y="6348"/>
                  <a:ext cx="8539" cy="2120"/>
                  <a:chOff x="1560" y="6348"/>
                  <a:chExt cx="8539" cy="2120"/>
                </a:xfrm>
              </p:grpSpPr>
              <p:sp>
                <p:nvSpPr>
                  <p:cNvPr id="178184" name="Line 8"/>
                  <p:cNvSpPr>
                    <a:spLocks noChangeShapeType="1"/>
                  </p:cNvSpPr>
                  <p:nvPr/>
                </p:nvSpPr>
                <p:spPr bwMode="auto">
                  <a:xfrm flipH="1" flipV="1">
                    <a:off x="1560" y="6348"/>
                    <a:ext cx="1079" cy="1780"/>
                  </a:xfrm>
                  <a:prstGeom prst="line">
                    <a:avLst/>
                  </a:prstGeom>
                  <a:no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a:p>
                </p:txBody>
              </p:sp>
              <p:grpSp>
                <p:nvGrpSpPr>
                  <p:cNvPr id="178185" name="Group 9"/>
                  <p:cNvGrpSpPr>
                    <a:grpSpLocks/>
                  </p:cNvGrpSpPr>
                  <p:nvPr/>
                </p:nvGrpSpPr>
                <p:grpSpPr bwMode="auto">
                  <a:xfrm>
                    <a:off x="2330" y="7888"/>
                    <a:ext cx="7769" cy="580"/>
                    <a:chOff x="2217" y="10209"/>
                    <a:chExt cx="7640" cy="580"/>
                  </a:xfrm>
                </p:grpSpPr>
                <p:sp>
                  <p:nvSpPr>
                    <p:cNvPr id="178186" name="AutoShape 10"/>
                    <p:cNvSpPr>
                      <a:spLocks noChangeArrowheads="1"/>
                    </p:cNvSpPr>
                    <p:nvPr/>
                  </p:nvSpPr>
                  <p:spPr bwMode="auto">
                    <a:xfrm>
                      <a:off x="2217" y="10209"/>
                      <a:ext cx="580" cy="580"/>
                    </a:xfrm>
                    <a:prstGeom prst="can">
                      <a:avLst>
                        <a:gd name="adj" fmla="val 50000"/>
                      </a:avLst>
                    </a:prstGeom>
                    <a:solidFill>
                      <a:srgbClr val="3366FF"/>
                    </a:solid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zh-TW" altLang="en-US"/>
                    </a:p>
                  </p:txBody>
                </p:sp>
                <p:sp>
                  <p:nvSpPr>
                    <p:cNvPr id="178187" name="AutoShape 11"/>
                    <p:cNvSpPr>
                      <a:spLocks noChangeArrowheads="1"/>
                    </p:cNvSpPr>
                    <p:nvPr/>
                  </p:nvSpPr>
                  <p:spPr bwMode="auto">
                    <a:xfrm>
                      <a:off x="3377" y="10209"/>
                      <a:ext cx="580" cy="580"/>
                    </a:xfrm>
                    <a:prstGeom prst="can">
                      <a:avLst>
                        <a:gd name="adj" fmla="val 50000"/>
                      </a:avLst>
                    </a:prstGeom>
                    <a:solidFill>
                      <a:srgbClr val="3366FF"/>
                    </a:solid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zh-TW" altLang="en-US"/>
                    </a:p>
                  </p:txBody>
                </p:sp>
                <p:sp>
                  <p:nvSpPr>
                    <p:cNvPr id="178188" name="AutoShape 12"/>
                    <p:cNvSpPr>
                      <a:spLocks noChangeArrowheads="1"/>
                    </p:cNvSpPr>
                    <p:nvPr/>
                  </p:nvSpPr>
                  <p:spPr bwMode="auto">
                    <a:xfrm>
                      <a:off x="4557" y="10209"/>
                      <a:ext cx="580" cy="580"/>
                    </a:xfrm>
                    <a:prstGeom prst="can">
                      <a:avLst>
                        <a:gd name="adj" fmla="val 50000"/>
                      </a:avLst>
                    </a:prstGeom>
                    <a:solidFill>
                      <a:srgbClr val="3366FF"/>
                    </a:solid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zh-TW" altLang="en-US"/>
                    </a:p>
                  </p:txBody>
                </p:sp>
                <p:sp>
                  <p:nvSpPr>
                    <p:cNvPr id="178189" name="AutoShape 13"/>
                    <p:cNvSpPr>
                      <a:spLocks noChangeArrowheads="1"/>
                    </p:cNvSpPr>
                    <p:nvPr/>
                  </p:nvSpPr>
                  <p:spPr bwMode="auto">
                    <a:xfrm>
                      <a:off x="6917" y="10209"/>
                      <a:ext cx="580" cy="580"/>
                    </a:xfrm>
                    <a:prstGeom prst="can">
                      <a:avLst>
                        <a:gd name="adj" fmla="val 50000"/>
                      </a:avLst>
                    </a:prstGeom>
                    <a:solidFill>
                      <a:srgbClr val="3366FF"/>
                    </a:solid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zh-TW" altLang="en-US"/>
                    </a:p>
                  </p:txBody>
                </p:sp>
                <p:sp>
                  <p:nvSpPr>
                    <p:cNvPr id="178190" name="AutoShape 14"/>
                    <p:cNvSpPr>
                      <a:spLocks noChangeArrowheads="1"/>
                    </p:cNvSpPr>
                    <p:nvPr/>
                  </p:nvSpPr>
                  <p:spPr bwMode="auto">
                    <a:xfrm>
                      <a:off x="8097" y="10209"/>
                      <a:ext cx="580" cy="580"/>
                    </a:xfrm>
                    <a:prstGeom prst="can">
                      <a:avLst>
                        <a:gd name="adj" fmla="val 50000"/>
                      </a:avLst>
                    </a:prstGeom>
                    <a:solidFill>
                      <a:srgbClr val="3366FF"/>
                    </a:solid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zh-TW" altLang="en-US"/>
                    </a:p>
                  </p:txBody>
                </p:sp>
                <p:sp>
                  <p:nvSpPr>
                    <p:cNvPr id="178191" name="AutoShape 15"/>
                    <p:cNvSpPr>
                      <a:spLocks noChangeArrowheads="1"/>
                    </p:cNvSpPr>
                    <p:nvPr/>
                  </p:nvSpPr>
                  <p:spPr bwMode="auto">
                    <a:xfrm>
                      <a:off x="9277" y="10209"/>
                      <a:ext cx="580" cy="580"/>
                    </a:xfrm>
                    <a:prstGeom prst="can">
                      <a:avLst>
                        <a:gd name="adj" fmla="val 50000"/>
                      </a:avLst>
                    </a:prstGeom>
                    <a:solidFill>
                      <a:srgbClr val="3366FF"/>
                    </a:solid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zh-TW" altLang="en-US"/>
                    </a:p>
                  </p:txBody>
                </p:sp>
                <p:sp>
                  <p:nvSpPr>
                    <p:cNvPr id="178192" name="AutoShape 16"/>
                    <p:cNvSpPr>
                      <a:spLocks noChangeArrowheads="1"/>
                    </p:cNvSpPr>
                    <p:nvPr/>
                  </p:nvSpPr>
                  <p:spPr bwMode="auto">
                    <a:xfrm>
                      <a:off x="5737" y="10209"/>
                      <a:ext cx="580" cy="580"/>
                    </a:xfrm>
                    <a:prstGeom prst="can">
                      <a:avLst>
                        <a:gd name="adj" fmla="val 50000"/>
                      </a:avLst>
                    </a:prstGeom>
                    <a:solidFill>
                      <a:srgbClr val="3366FF"/>
                    </a:solid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zh-TW" altLang="en-US"/>
                    </a:p>
                  </p:txBody>
                </p:sp>
              </p:grpSp>
            </p:grpSp>
            <p:grpSp>
              <p:nvGrpSpPr>
                <p:cNvPr id="178193" name="Group 17"/>
                <p:cNvGrpSpPr>
                  <a:grpSpLocks/>
                </p:cNvGrpSpPr>
                <p:nvPr/>
              </p:nvGrpSpPr>
              <p:grpSpPr bwMode="auto">
                <a:xfrm>
                  <a:off x="2626" y="8493"/>
                  <a:ext cx="4804" cy="1680"/>
                  <a:chOff x="2568" y="7945"/>
                  <a:chExt cx="4724" cy="1680"/>
                </a:xfrm>
              </p:grpSpPr>
              <p:sp>
                <p:nvSpPr>
                  <p:cNvPr id="178194" name="Line 18"/>
                  <p:cNvSpPr>
                    <a:spLocks noChangeShapeType="1"/>
                  </p:cNvSpPr>
                  <p:nvPr/>
                </p:nvSpPr>
                <p:spPr bwMode="auto">
                  <a:xfrm>
                    <a:off x="2568" y="7945"/>
                    <a:ext cx="0" cy="1360"/>
                  </a:xfrm>
                  <a:prstGeom prst="line">
                    <a:avLst/>
                  </a:prstGeom>
                  <a:no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78195" name="Line 19"/>
                  <p:cNvSpPr>
                    <a:spLocks noChangeShapeType="1"/>
                  </p:cNvSpPr>
                  <p:nvPr/>
                </p:nvSpPr>
                <p:spPr bwMode="auto">
                  <a:xfrm>
                    <a:off x="7288" y="7945"/>
                    <a:ext cx="0" cy="1360"/>
                  </a:xfrm>
                  <a:prstGeom prst="line">
                    <a:avLst/>
                  </a:prstGeom>
                  <a:no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a:p>
                </p:txBody>
              </p:sp>
              <p:grpSp>
                <p:nvGrpSpPr>
                  <p:cNvPr id="178196" name="Group 20"/>
                  <p:cNvGrpSpPr>
                    <a:grpSpLocks/>
                  </p:cNvGrpSpPr>
                  <p:nvPr/>
                </p:nvGrpSpPr>
                <p:grpSpPr bwMode="auto">
                  <a:xfrm>
                    <a:off x="2582" y="9065"/>
                    <a:ext cx="4710" cy="560"/>
                    <a:chOff x="2582" y="9065"/>
                    <a:chExt cx="4710" cy="560"/>
                  </a:xfrm>
                </p:grpSpPr>
                <p:sp>
                  <p:nvSpPr>
                    <p:cNvPr id="178197" name="Line 21"/>
                    <p:cNvSpPr>
                      <a:spLocks noChangeShapeType="1"/>
                    </p:cNvSpPr>
                    <p:nvPr/>
                  </p:nvSpPr>
                  <p:spPr bwMode="auto">
                    <a:xfrm flipV="1">
                      <a:off x="2582" y="9065"/>
                      <a:ext cx="4710" cy="0"/>
                    </a:xfrm>
                    <a:prstGeom prst="line">
                      <a:avLst/>
                    </a:prstGeom>
                    <a:noFill/>
                    <a:ln w="25400">
                      <a:solidFill>
                        <a:srgbClr val="000000"/>
                      </a:solidFill>
                      <a:round/>
                      <a:headEnd type="triangle" w="med" len="med"/>
                      <a:tailEnd type="triangle" w="med" len="med"/>
                    </a:ln>
                  </p:spPr>
                  <p:txBody>
                    <a:bodyPr vert="horz" wrap="square" lIns="91440" tIns="45720" rIns="91440" bIns="45720" numCol="1" anchor="t" anchorCtr="0" compatLnSpc="1">
                      <a:prstTxWarp prst="textNoShape">
                        <a:avLst/>
                      </a:prstTxWarp>
                    </a:bodyPr>
                    <a:lstStyle/>
                    <a:p>
                      <a:endParaRPr lang="zh-TW" altLang="en-US"/>
                    </a:p>
                  </p:txBody>
                </p:sp>
                <p:sp>
                  <p:nvSpPr>
                    <p:cNvPr id="178198" name="Text Box 22"/>
                    <p:cNvSpPr txBox="1">
                      <a:spLocks noChangeArrowheads="1"/>
                    </p:cNvSpPr>
                    <p:nvPr/>
                  </p:nvSpPr>
                  <p:spPr bwMode="auto">
                    <a:xfrm>
                      <a:off x="4600" y="9100"/>
                      <a:ext cx="723" cy="525"/>
                    </a:xfrm>
                    <a:prstGeom prst="rect">
                      <a:avLst/>
                    </a:prstGeom>
                    <a:solidFill>
                      <a:srgbClr val="FFFFFF"/>
                    </a:solidFill>
                    <a:ln w="9525">
                      <a:noFill/>
                      <a:miter lim="800000"/>
                      <a:headEnd/>
                      <a:tailEnd/>
                    </a:ln>
                  </p:spPr>
                  <p:txBody>
                    <a:bodyPr vert="horz" wrap="non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endParaRPr>
                    </a:p>
                  </p:txBody>
                </p:sp>
              </p:grpSp>
            </p:grpSp>
          </p:grpSp>
          <p:grpSp>
            <p:nvGrpSpPr>
              <p:cNvPr id="178199" name="Group 23"/>
              <p:cNvGrpSpPr>
                <a:grpSpLocks/>
              </p:cNvGrpSpPr>
              <p:nvPr/>
            </p:nvGrpSpPr>
            <p:grpSpPr bwMode="auto">
              <a:xfrm>
                <a:off x="1741" y="3836"/>
                <a:ext cx="8971" cy="5577"/>
                <a:chOff x="1744" y="3836"/>
                <a:chExt cx="8971" cy="5577"/>
              </a:xfrm>
            </p:grpSpPr>
            <p:grpSp>
              <p:nvGrpSpPr>
                <p:cNvPr id="178200" name="Group 24"/>
                <p:cNvGrpSpPr>
                  <a:grpSpLocks/>
                </p:cNvGrpSpPr>
                <p:nvPr/>
              </p:nvGrpSpPr>
              <p:grpSpPr bwMode="auto">
                <a:xfrm>
                  <a:off x="3780" y="8453"/>
                  <a:ext cx="1230" cy="960"/>
                  <a:chOff x="3702" y="7905"/>
                  <a:chExt cx="1210" cy="960"/>
                </a:xfrm>
              </p:grpSpPr>
              <p:sp>
                <p:nvSpPr>
                  <p:cNvPr id="178201" name="Line 25"/>
                  <p:cNvSpPr>
                    <a:spLocks noChangeShapeType="1"/>
                  </p:cNvSpPr>
                  <p:nvPr/>
                </p:nvSpPr>
                <p:spPr bwMode="auto">
                  <a:xfrm flipV="1">
                    <a:off x="3702" y="8385"/>
                    <a:ext cx="1210" cy="0"/>
                  </a:xfrm>
                  <a:prstGeom prst="line">
                    <a:avLst/>
                  </a:prstGeom>
                  <a:noFill/>
                  <a:ln w="25400">
                    <a:solidFill>
                      <a:srgbClr val="000000"/>
                    </a:solidFill>
                    <a:round/>
                    <a:headEnd type="triangle" w="med" len="med"/>
                    <a:tailEnd type="triangle" w="med" len="med"/>
                  </a:ln>
                </p:spPr>
                <p:txBody>
                  <a:bodyPr vert="horz" wrap="square" lIns="91440" tIns="45720" rIns="91440" bIns="45720" numCol="1" anchor="t" anchorCtr="0" compatLnSpc="1">
                    <a:prstTxWarp prst="textNoShape">
                      <a:avLst/>
                    </a:prstTxWarp>
                  </a:bodyPr>
                  <a:lstStyle/>
                  <a:p>
                    <a:endParaRPr lang="zh-TW" altLang="en-US"/>
                  </a:p>
                </p:txBody>
              </p:sp>
              <p:sp>
                <p:nvSpPr>
                  <p:cNvPr id="178202" name="Line 26"/>
                  <p:cNvSpPr>
                    <a:spLocks noChangeShapeType="1"/>
                  </p:cNvSpPr>
                  <p:nvPr/>
                </p:nvSpPr>
                <p:spPr bwMode="auto">
                  <a:xfrm>
                    <a:off x="3708" y="7905"/>
                    <a:ext cx="0" cy="600"/>
                  </a:xfrm>
                  <a:prstGeom prst="line">
                    <a:avLst/>
                  </a:prstGeom>
                  <a:no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78203" name="Line 27"/>
                  <p:cNvSpPr>
                    <a:spLocks noChangeShapeType="1"/>
                  </p:cNvSpPr>
                  <p:nvPr/>
                </p:nvSpPr>
                <p:spPr bwMode="auto">
                  <a:xfrm>
                    <a:off x="4905" y="7905"/>
                    <a:ext cx="0" cy="600"/>
                  </a:xfrm>
                  <a:prstGeom prst="line">
                    <a:avLst/>
                  </a:prstGeom>
                  <a:no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78204" name="Text Box 28"/>
                  <p:cNvSpPr txBox="1">
                    <a:spLocks noChangeArrowheads="1"/>
                  </p:cNvSpPr>
                  <p:nvPr/>
                </p:nvSpPr>
                <p:spPr bwMode="auto">
                  <a:xfrm>
                    <a:off x="4080" y="8460"/>
                    <a:ext cx="435" cy="40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96000"/>
                      </a:lnSpc>
                      <a:spcBef>
                        <a:spcPct val="0"/>
                      </a:spcBef>
                      <a:spcAft>
                        <a:spcPct val="0"/>
                      </a:spcAft>
                      <a:buClrTx/>
                      <a:buSzTx/>
                      <a:buFontTx/>
                      <a:buNone/>
                      <a:tabLst/>
                    </a:pPr>
                    <a:r>
                      <a:rPr kumimoji="1" lang="en-US" altLang="zh-TW" sz="1200" b="0" i="1" u="none" strike="noStrike" cap="none" normalizeH="0" baseline="0" smtClean="0">
                        <a:ln>
                          <a:noFill/>
                        </a:ln>
                        <a:solidFill>
                          <a:schemeClr val="tx1"/>
                        </a:solidFill>
                        <a:effectLst/>
                        <a:latin typeface="Calibri" pitchFamily="34" charset="0"/>
                        <a:ea typeface="新細明體" pitchFamily="18" charset="-120"/>
                      </a:rPr>
                      <a:t>d</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endParaRPr>
                  </a:p>
                </p:txBody>
              </p:sp>
            </p:grpSp>
            <p:sp>
              <p:nvSpPr>
                <p:cNvPr id="178205" name="Text Box 29"/>
                <p:cNvSpPr txBox="1">
                  <a:spLocks noChangeArrowheads="1"/>
                </p:cNvSpPr>
                <p:nvPr/>
              </p:nvSpPr>
              <p:spPr bwMode="auto">
                <a:xfrm>
                  <a:off x="10273" y="8483"/>
                  <a:ext cx="442" cy="56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4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endParaRPr kumimoji="1" lang="zh-TW" altLang="zh-TW" sz="14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endParaRPr>
                </a:p>
              </p:txBody>
            </p:sp>
            <p:grpSp>
              <p:nvGrpSpPr>
                <p:cNvPr id="178206" name="Group 30"/>
                <p:cNvGrpSpPr>
                  <a:grpSpLocks/>
                </p:cNvGrpSpPr>
                <p:nvPr/>
              </p:nvGrpSpPr>
              <p:grpSpPr bwMode="auto">
                <a:xfrm>
                  <a:off x="7466" y="3836"/>
                  <a:ext cx="1683" cy="852"/>
                  <a:chOff x="7326" y="3288"/>
                  <a:chExt cx="1655" cy="852"/>
                </a:xfrm>
              </p:grpSpPr>
              <p:sp>
                <p:nvSpPr>
                  <p:cNvPr id="178207" name="Oval 31"/>
                  <p:cNvSpPr>
                    <a:spLocks noChangeArrowheads="1"/>
                  </p:cNvSpPr>
                  <p:nvPr/>
                </p:nvSpPr>
                <p:spPr bwMode="auto">
                  <a:xfrm>
                    <a:off x="8560" y="3880"/>
                    <a:ext cx="240" cy="260"/>
                  </a:xfrm>
                  <a:prstGeom prst="ellipse">
                    <a:avLst/>
                  </a:prstGeom>
                  <a:solidFill>
                    <a:srgbClr val="FF00FF"/>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78208" name="Text Box 32"/>
                  <p:cNvSpPr txBox="1">
                    <a:spLocks noChangeArrowheads="1"/>
                  </p:cNvSpPr>
                  <p:nvPr/>
                </p:nvSpPr>
                <p:spPr bwMode="auto">
                  <a:xfrm>
                    <a:off x="7326" y="3288"/>
                    <a:ext cx="1655" cy="48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Sound source</a:t>
                    </a:r>
                    <a:endParaRPr kumimoji="1" lang="zh-TW" altLang="zh-TW" sz="14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endParaRPr>
                  </a:p>
                </p:txBody>
              </p:sp>
            </p:grpSp>
            <p:grpSp>
              <p:nvGrpSpPr>
                <p:cNvPr id="178209" name="Group 33"/>
                <p:cNvGrpSpPr>
                  <a:grpSpLocks/>
                </p:cNvGrpSpPr>
                <p:nvPr/>
              </p:nvGrpSpPr>
              <p:grpSpPr bwMode="auto">
                <a:xfrm>
                  <a:off x="1744" y="4528"/>
                  <a:ext cx="6955" cy="3480"/>
                  <a:chOff x="1744" y="4528"/>
                  <a:chExt cx="6955" cy="3480"/>
                </a:xfrm>
              </p:grpSpPr>
              <p:sp>
                <p:nvSpPr>
                  <p:cNvPr id="178210" name="Line 34"/>
                  <p:cNvSpPr>
                    <a:spLocks noChangeShapeType="1"/>
                  </p:cNvSpPr>
                  <p:nvPr/>
                </p:nvSpPr>
                <p:spPr bwMode="auto">
                  <a:xfrm flipV="1">
                    <a:off x="2903" y="4668"/>
                    <a:ext cx="5796" cy="3340"/>
                  </a:xfrm>
                  <a:prstGeom prst="line">
                    <a:avLst/>
                  </a:prstGeom>
                  <a:noFill/>
                  <a:ln w="1905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TW" altLang="en-US"/>
                  </a:p>
                </p:txBody>
              </p:sp>
              <p:sp>
                <p:nvSpPr>
                  <p:cNvPr id="178211" name="Arc 35"/>
                  <p:cNvSpPr>
                    <a:spLocks/>
                  </p:cNvSpPr>
                  <p:nvPr/>
                </p:nvSpPr>
                <p:spPr bwMode="auto">
                  <a:xfrm>
                    <a:off x="2598" y="7494"/>
                    <a:ext cx="549" cy="337"/>
                  </a:xfrm>
                  <a:custGeom>
                    <a:avLst/>
                    <a:gdLst>
                      <a:gd name="G0" fmla="+- 0 0 0"/>
                      <a:gd name="G1" fmla="+- 21425 0 0"/>
                      <a:gd name="G2" fmla="+- 21600 0 0"/>
                      <a:gd name="T0" fmla="*/ 2741 w 21600"/>
                      <a:gd name="T1" fmla="*/ 0 h 21425"/>
                      <a:gd name="T2" fmla="*/ 21600 w 21600"/>
                      <a:gd name="T3" fmla="*/ 21425 h 21425"/>
                      <a:gd name="T4" fmla="*/ 0 w 21600"/>
                      <a:gd name="T5" fmla="*/ 21425 h 21425"/>
                    </a:gdLst>
                    <a:ahLst/>
                    <a:cxnLst>
                      <a:cxn ang="0">
                        <a:pos x="T0" y="T1"/>
                      </a:cxn>
                      <a:cxn ang="0">
                        <a:pos x="T2" y="T3"/>
                      </a:cxn>
                      <a:cxn ang="0">
                        <a:pos x="T4" y="T5"/>
                      </a:cxn>
                    </a:cxnLst>
                    <a:rect l="0" t="0" r="r" b="b"/>
                    <a:pathLst>
                      <a:path w="21600" h="21425" fill="none" extrusionOk="0">
                        <a:moveTo>
                          <a:pt x="2741" y="-1"/>
                        </a:moveTo>
                        <a:cubicBezTo>
                          <a:pt x="13522" y="1378"/>
                          <a:pt x="21600" y="10555"/>
                          <a:pt x="21600" y="21425"/>
                        </a:cubicBezTo>
                      </a:path>
                      <a:path w="21600" h="21425" stroke="0" extrusionOk="0">
                        <a:moveTo>
                          <a:pt x="2741" y="-1"/>
                        </a:moveTo>
                        <a:cubicBezTo>
                          <a:pt x="13522" y="1378"/>
                          <a:pt x="21600" y="10555"/>
                          <a:pt x="21600" y="21425"/>
                        </a:cubicBezTo>
                        <a:lnTo>
                          <a:pt x="0" y="21425"/>
                        </a:lnTo>
                        <a:close/>
                      </a:path>
                    </a:pathLst>
                  </a:custGeom>
                  <a:no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78212" name="Text Box 36"/>
                  <p:cNvSpPr txBox="1">
                    <a:spLocks noChangeArrowheads="1"/>
                  </p:cNvSpPr>
                  <p:nvPr/>
                </p:nvSpPr>
                <p:spPr bwMode="auto">
                  <a:xfrm>
                    <a:off x="2801" y="7088"/>
                    <a:ext cx="483" cy="42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200" b="0" i="1" u="none" strike="noStrike" cap="none" normalizeH="0" baseline="0" smtClean="0">
                        <a:ln>
                          <a:noFill/>
                        </a:ln>
                        <a:solidFill>
                          <a:schemeClr val="tx1"/>
                        </a:solidFill>
                        <a:effectLst/>
                        <a:latin typeface="新細明體" pitchFamily="18" charset="-120"/>
                        <a:ea typeface="新細明體" pitchFamily="18" charset="-120"/>
                      </a:rPr>
                      <a:t>θ</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endParaRPr>
                  </a:p>
                </p:txBody>
              </p:sp>
              <p:sp>
                <p:nvSpPr>
                  <p:cNvPr id="178213" name="Line 37"/>
                  <p:cNvSpPr>
                    <a:spLocks noChangeShapeType="1"/>
                  </p:cNvSpPr>
                  <p:nvPr/>
                </p:nvSpPr>
                <p:spPr bwMode="auto">
                  <a:xfrm flipV="1">
                    <a:off x="1744" y="4528"/>
                    <a:ext cx="3579" cy="2060"/>
                  </a:xfrm>
                  <a:prstGeom prst="line">
                    <a:avLst/>
                  </a:prstGeom>
                  <a:noFill/>
                  <a:ln w="1905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TW" altLang="en-US"/>
                  </a:p>
                </p:txBody>
              </p:sp>
              <p:sp>
                <p:nvSpPr>
                  <p:cNvPr id="178214" name="Text Box 38"/>
                  <p:cNvSpPr txBox="1">
                    <a:spLocks noChangeArrowheads="1"/>
                  </p:cNvSpPr>
                  <p:nvPr/>
                </p:nvSpPr>
                <p:spPr bwMode="auto">
                  <a:xfrm>
                    <a:off x="4206" y="6428"/>
                    <a:ext cx="616" cy="524"/>
                  </a:xfrm>
                  <a:prstGeom prst="rect">
                    <a:avLst/>
                  </a:prstGeom>
                  <a:solidFill>
                    <a:srgbClr val="FFFFFF"/>
                  </a:solidFill>
                  <a:ln w="9525">
                    <a:noFill/>
                    <a:miter lim="800000"/>
                    <a:headEnd/>
                    <a:tailEnd/>
                  </a:ln>
                </p:spPr>
                <p:txBody>
                  <a:bodyPr vert="horz" wrap="non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endParaRPr>
                  </a:p>
                </p:txBody>
              </p:sp>
            </p:grpSp>
          </p:grpSp>
        </p:grpSp>
        <p:cxnSp>
          <p:nvCxnSpPr>
            <p:cNvPr id="44" name="直線單箭頭接點 43"/>
            <p:cNvCxnSpPr>
              <a:stCxn id="178194" idx="0"/>
              <a:endCxn id="178205" idx="0"/>
            </p:cNvCxnSpPr>
            <p:nvPr/>
          </p:nvCxnSpPr>
          <p:spPr>
            <a:xfrm rot="5400000" flipH="1" flipV="1">
              <a:off x="4839927" y="3737804"/>
              <a:ext cx="5113" cy="3852000"/>
            </a:xfrm>
            <a:prstGeom prst="straightConnector1">
              <a:avLst/>
            </a:prstGeom>
            <a:ln w="25400">
              <a:tailEnd type="triangle"/>
            </a:ln>
          </p:spPr>
          <p:style>
            <a:lnRef idx="1">
              <a:schemeClr val="dk1"/>
            </a:lnRef>
            <a:fillRef idx="0">
              <a:schemeClr val="dk1"/>
            </a:fillRef>
            <a:effectRef idx="0">
              <a:schemeClr val="dk1"/>
            </a:effectRef>
            <a:fontRef idx="minor">
              <a:schemeClr val="tx1"/>
            </a:fontRef>
          </p:style>
        </p:cxnSp>
        <p:cxnSp>
          <p:nvCxnSpPr>
            <p:cNvPr id="47" name="直線接點 46"/>
            <p:cNvCxnSpPr/>
            <p:nvPr/>
          </p:nvCxnSpPr>
          <p:spPr>
            <a:xfrm rot="16200000" flipV="1">
              <a:off x="3707904" y="3933056"/>
              <a:ext cx="1872208" cy="10081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78216" name="Object 40"/>
            <p:cNvGraphicFramePr>
              <a:graphicFrameLocks noChangeAspect="1"/>
            </p:cNvGraphicFramePr>
            <p:nvPr/>
          </p:nvGraphicFramePr>
          <p:xfrm>
            <a:off x="3084513" y="3644900"/>
            <a:ext cx="557212" cy="357188"/>
          </p:xfrm>
          <a:graphic>
            <a:graphicData uri="http://schemas.openxmlformats.org/presentationml/2006/ole">
              <p:oleObj spid="_x0000_s178216" name="Equation" r:id="rId4" imgW="355320" imgH="228600" progId="Equation.DSMT4">
                <p:embed/>
              </p:oleObj>
            </a:graphicData>
          </a:graphic>
        </p:graphicFrame>
      </p:gr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71600" y="274638"/>
            <a:ext cx="7962088" cy="1143000"/>
          </a:xfrm>
        </p:spPr>
        <p:txBody>
          <a:bodyPr>
            <a:normAutofit fontScale="90000"/>
          </a:bodyPr>
          <a:lstStyle/>
          <a:p>
            <a:r>
              <a:rPr lang="en-US" altLang="zh-TW" dirty="0" smtClean="0"/>
              <a:t>Narrowband and farfield assumptions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187</a:t>
            </a:fld>
            <a:endParaRPr lang="zh-TW" altLang="en-US"/>
          </a:p>
        </p:txBody>
      </p:sp>
      <p:sp>
        <p:nvSpPr>
          <p:cNvPr id="1955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95585" name="Object 1"/>
          <p:cNvGraphicFramePr>
            <a:graphicFrameLocks noChangeAspect="1"/>
          </p:cNvGraphicFramePr>
          <p:nvPr/>
        </p:nvGraphicFramePr>
        <p:xfrm>
          <a:off x="2239888" y="1989138"/>
          <a:ext cx="3124200" cy="1441450"/>
        </p:xfrm>
        <a:graphic>
          <a:graphicData uri="http://schemas.openxmlformats.org/presentationml/2006/ole">
            <p:oleObj spid="_x0000_s195585" name="Equation" r:id="rId3" imgW="1511280" imgH="698400" progId="Equation.DSMT4">
              <p:embed/>
            </p:oleObj>
          </a:graphicData>
        </a:graphic>
      </p:graphicFrame>
      <p:sp>
        <p:nvSpPr>
          <p:cNvPr id="7" name="文字方塊 6"/>
          <p:cNvSpPr txBox="1"/>
          <p:nvPr/>
        </p:nvSpPr>
        <p:spPr>
          <a:xfrm>
            <a:off x="1475656" y="1412776"/>
            <a:ext cx="4176464" cy="461665"/>
          </a:xfrm>
          <a:prstGeom prst="rect">
            <a:avLst/>
          </a:prstGeom>
          <a:noFill/>
        </p:spPr>
        <p:txBody>
          <a:bodyPr wrap="square" rtlCol="0">
            <a:spAutoFit/>
          </a:bodyPr>
          <a:lstStyle/>
          <a:p>
            <a:r>
              <a:rPr lang="en-US" altLang="zh-TW" sz="2400" dirty="0" smtClean="0"/>
              <a:t>Time-harmonic dependence:</a:t>
            </a:r>
            <a:endParaRPr lang="zh-TW" altLang="en-US" sz="2400" dirty="0"/>
          </a:p>
        </p:txBody>
      </p:sp>
      <p:sp>
        <p:nvSpPr>
          <p:cNvPr id="16" name="文字方塊 15"/>
          <p:cNvSpPr txBox="1"/>
          <p:nvPr/>
        </p:nvSpPr>
        <p:spPr>
          <a:xfrm>
            <a:off x="1547664" y="3429000"/>
            <a:ext cx="6264696" cy="461665"/>
          </a:xfrm>
          <a:prstGeom prst="rect">
            <a:avLst/>
          </a:prstGeom>
          <a:noFill/>
        </p:spPr>
        <p:txBody>
          <a:bodyPr wrap="square" rtlCol="0">
            <a:spAutoFit/>
          </a:bodyPr>
          <a:lstStyle/>
          <a:p>
            <a:r>
              <a:rPr lang="en-US" altLang="zh-TW" sz="2400" dirty="0" smtClean="0">
                <a:solidFill>
                  <a:srgbClr val="FF0000"/>
                </a:solidFill>
              </a:rPr>
              <a:t>Plane wave </a:t>
            </a:r>
            <a:r>
              <a:rPr lang="en-US" altLang="zh-TW" sz="2400" dirty="0" smtClean="0"/>
              <a:t>incident from the direction </a:t>
            </a:r>
            <a:r>
              <a:rPr lang="en-US" altLang="zh-TW" sz="2400" b="1" dirty="0" smtClean="0">
                <a:latin typeface="Times New Roman" pitchFamily="18" charset="0"/>
                <a:cs typeface="Times New Roman" pitchFamily="18" charset="0"/>
              </a:rPr>
              <a:t>k</a:t>
            </a:r>
            <a:r>
              <a:rPr lang="en-US" altLang="zh-TW" sz="2400" dirty="0" smtClean="0"/>
              <a:t>:</a:t>
            </a:r>
            <a:endParaRPr lang="zh-TW" altLang="en-US" sz="2400" dirty="0"/>
          </a:p>
        </p:txBody>
      </p:sp>
      <p:sp>
        <p:nvSpPr>
          <p:cNvPr id="195596"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95595" name="Object 11"/>
          <p:cNvGraphicFramePr>
            <a:graphicFrameLocks noChangeAspect="1"/>
          </p:cNvGraphicFramePr>
          <p:nvPr/>
        </p:nvGraphicFramePr>
        <p:xfrm>
          <a:off x="1243732" y="3898900"/>
          <a:ext cx="6424612" cy="2338388"/>
        </p:xfrm>
        <a:graphic>
          <a:graphicData uri="http://schemas.openxmlformats.org/presentationml/2006/ole">
            <p:oleObj spid="_x0000_s195595" name="Equation" r:id="rId4" imgW="3377880" imgH="1218960" progId="Equation.DSMT4">
              <p:embed/>
            </p:oleObj>
          </a:graphicData>
        </a:graphic>
      </p:graphicFrame>
      <p:graphicFrame>
        <p:nvGraphicFramePr>
          <p:cNvPr id="10" name="物件 9"/>
          <p:cNvGraphicFramePr>
            <a:graphicFrameLocks noChangeAspect="1"/>
          </p:cNvGraphicFramePr>
          <p:nvPr/>
        </p:nvGraphicFramePr>
        <p:xfrm>
          <a:off x="6888366" y="3861048"/>
          <a:ext cx="1649831" cy="1368152"/>
        </p:xfrm>
        <a:graphic>
          <a:graphicData uri="http://schemas.openxmlformats.org/presentationml/2006/ole">
            <p:oleObj spid="_x0000_s195596" name="Equation" r:id="rId5" imgW="1041120" imgH="863280" progId="Equation.DSMT4">
              <p:embed/>
            </p:oleObj>
          </a:graphicData>
        </a:graphic>
      </p:graphicFrame>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71600" y="188640"/>
            <a:ext cx="7498080" cy="1143000"/>
          </a:xfrm>
        </p:spPr>
        <p:txBody>
          <a:bodyPr>
            <a:normAutofit/>
          </a:bodyPr>
          <a:lstStyle/>
          <a:p>
            <a:pPr algn="just"/>
            <a:r>
              <a:rPr lang="en-US" altLang="zh-TW" sz="3600" dirty="0" smtClean="0"/>
              <a:t>The signal  received by the </a:t>
            </a:r>
            <a:r>
              <a:rPr lang="en-US" altLang="zh-TW" sz="3600" i="1" dirty="0" smtClean="0"/>
              <a:t>m</a:t>
            </a:r>
            <a:r>
              <a:rPr lang="en-US" altLang="zh-TW" sz="3600" dirty="0" smtClean="0"/>
              <a:t>th sensor</a:t>
            </a:r>
            <a:endParaRPr lang="zh-TW" altLang="en-US" sz="3600"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188</a:t>
            </a:fld>
            <a:endParaRPr lang="zh-TW" altLang="en-US"/>
          </a:p>
        </p:txBody>
      </p:sp>
      <p:sp>
        <p:nvSpPr>
          <p:cNvPr id="197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97633" name="Object 1"/>
          <p:cNvGraphicFramePr>
            <a:graphicFrameLocks noChangeAspect="1"/>
          </p:cNvGraphicFramePr>
          <p:nvPr/>
        </p:nvGraphicFramePr>
        <p:xfrm>
          <a:off x="1558676" y="1131714"/>
          <a:ext cx="6613724" cy="987166"/>
        </p:xfrm>
        <a:graphic>
          <a:graphicData uri="http://schemas.openxmlformats.org/presentationml/2006/ole">
            <p:oleObj spid="_x0000_s197633" name="Equation" r:id="rId3" imgW="3911400" imgH="583920" progId="Equation.DSMT4">
              <p:embed/>
            </p:oleObj>
          </a:graphicData>
        </a:graphic>
      </p:graphicFrame>
      <p:sp>
        <p:nvSpPr>
          <p:cNvPr id="19763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97635" name="Object 3"/>
          <p:cNvGraphicFramePr>
            <a:graphicFrameLocks noChangeAspect="1"/>
          </p:cNvGraphicFramePr>
          <p:nvPr/>
        </p:nvGraphicFramePr>
        <p:xfrm>
          <a:off x="1644352" y="2549128"/>
          <a:ext cx="6096000" cy="2032000"/>
        </p:xfrm>
        <a:graphic>
          <a:graphicData uri="http://schemas.openxmlformats.org/presentationml/2006/ole">
            <p:oleObj spid="_x0000_s197635" name="Equation" r:id="rId4" imgW="4431960" imgH="1473120" progId="Equation.DSMT4">
              <p:embed/>
            </p:oleObj>
          </a:graphicData>
        </a:graphic>
      </p:graphicFrame>
      <p:sp>
        <p:nvSpPr>
          <p:cNvPr id="9" name="文字方塊 8"/>
          <p:cNvSpPr txBox="1"/>
          <p:nvPr/>
        </p:nvSpPr>
        <p:spPr>
          <a:xfrm>
            <a:off x="1043608" y="2204864"/>
            <a:ext cx="3168352" cy="369332"/>
          </a:xfrm>
          <a:prstGeom prst="rect">
            <a:avLst/>
          </a:prstGeom>
          <a:noFill/>
        </p:spPr>
        <p:txBody>
          <a:bodyPr wrap="square" rtlCol="0">
            <a:spAutoFit/>
          </a:bodyPr>
          <a:lstStyle/>
          <a:p>
            <a:r>
              <a:rPr lang="en-US" altLang="zh-TW" dirty="0" smtClean="0"/>
              <a:t>Sensor signal vector:</a:t>
            </a:r>
            <a:endParaRPr lang="zh-TW" altLang="en-US" dirty="0"/>
          </a:p>
        </p:txBody>
      </p:sp>
      <p:sp>
        <p:nvSpPr>
          <p:cNvPr id="10" name="文字方塊 9"/>
          <p:cNvSpPr txBox="1"/>
          <p:nvPr/>
        </p:nvSpPr>
        <p:spPr>
          <a:xfrm>
            <a:off x="1115616" y="4509120"/>
            <a:ext cx="4320480" cy="369332"/>
          </a:xfrm>
          <a:prstGeom prst="rect">
            <a:avLst/>
          </a:prstGeom>
          <a:noFill/>
        </p:spPr>
        <p:txBody>
          <a:bodyPr wrap="square" rtlCol="0">
            <a:spAutoFit/>
          </a:bodyPr>
          <a:lstStyle/>
          <a:p>
            <a:r>
              <a:rPr lang="en-US" altLang="zh-TW" dirty="0" smtClean="0"/>
              <a:t>For a Uniform Linear Array (ULA),</a:t>
            </a:r>
            <a:endParaRPr lang="zh-TW" altLang="en-US" dirty="0"/>
          </a:p>
        </p:txBody>
      </p:sp>
      <p:graphicFrame>
        <p:nvGraphicFramePr>
          <p:cNvPr id="197637" name="Object 5"/>
          <p:cNvGraphicFramePr>
            <a:graphicFrameLocks noChangeAspect="1"/>
          </p:cNvGraphicFramePr>
          <p:nvPr/>
        </p:nvGraphicFramePr>
        <p:xfrm>
          <a:off x="1248990" y="4941168"/>
          <a:ext cx="7283450" cy="1579562"/>
        </p:xfrm>
        <a:graphic>
          <a:graphicData uri="http://schemas.openxmlformats.org/presentationml/2006/ole">
            <p:oleObj spid="_x0000_s197637" name="Equation" r:id="rId5" imgW="4495680" imgH="977760" progId="Equation.DSMT4">
              <p:embed/>
            </p:oleObj>
          </a:graphicData>
        </a:graphic>
      </p:graphicFrame>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71600" y="44624"/>
            <a:ext cx="7498080" cy="1143000"/>
          </a:xfrm>
        </p:spPr>
        <p:txBody>
          <a:bodyPr>
            <a:normAutofit/>
          </a:bodyPr>
          <a:lstStyle/>
          <a:p>
            <a:r>
              <a:rPr lang="en-US" altLang="zh-TW" sz="2400" dirty="0" smtClean="0"/>
              <a:t>For </a:t>
            </a:r>
            <a:r>
              <a:rPr lang="en-US" altLang="zh-TW" sz="2400" i="1" dirty="0" smtClean="0"/>
              <a:t>D</a:t>
            </a:r>
            <a:r>
              <a:rPr lang="en-US" altLang="zh-TW" sz="2400" dirty="0" smtClean="0"/>
              <a:t> sources,</a:t>
            </a:r>
            <a:endParaRPr lang="zh-TW" altLang="en-US" sz="2400"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189</a:t>
            </a:fld>
            <a:endParaRPr lang="zh-TW" altLang="en-US"/>
          </a:p>
        </p:txBody>
      </p:sp>
      <p:sp>
        <p:nvSpPr>
          <p:cNvPr id="198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98657" name="Object 1"/>
          <p:cNvGraphicFramePr>
            <a:graphicFrameLocks noChangeAspect="1"/>
          </p:cNvGraphicFramePr>
          <p:nvPr/>
        </p:nvGraphicFramePr>
        <p:xfrm>
          <a:off x="1353294" y="836414"/>
          <a:ext cx="4370834" cy="3067575"/>
        </p:xfrm>
        <a:graphic>
          <a:graphicData uri="http://schemas.openxmlformats.org/presentationml/2006/ole">
            <p:oleObj spid="_x0000_s198657" name="Equation" r:id="rId3" imgW="2514600" imgH="1828800" progId="Equation.DSMT4">
              <p:embed/>
            </p:oleObj>
          </a:graphicData>
        </a:graphic>
      </p:graphicFrame>
      <p:sp>
        <p:nvSpPr>
          <p:cNvPr id="7" name="文字方塊 6"/>
          <p:cNvSpPr txBox="1"/>
          <p:nvPr/>
        </p:nvSpPr>
        <p:spPr>
          <a:xfrm>
            <a:off x="1043608" y="4139788"/>
            <a:ext cx="7416824" cy="400110"/>
          </a:xfrm>
          <a:prstGeom prst="rect">
            <a:avLst/>
          </a:prstGeom>
          <a:noFill/>
        </p:spPr>
        <p:txBody>
          <a:bodyPr wrap="square" rtlCol="0">
            <a:spAutoFit/>
          </a:bodyPr>
          <a:lstStyle/>
          <a:p>
            <a:r>
              <a:rPr lang="en-US" altLang="zh-TW" sz="2000" dirty="0" smtClean="0"/>
              <a:t>Discrete-time formulation by sample the snapshots of sensor outputs:</a:t>
            </a:r>
            <a:endParaRPr lang="zh-TW" altLang="en-US" sz="2000" dirty="0"/>
          </a:p>
        </p:txBody>
      </p:sp>
      <p:sp>
        <p:nvSpPr>
          <p:cNvPr id="19866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98659" name="Object 3"/>
          <p:cNvGraphicFramePr>
            <a:graphicFrameLocks noChangeAspect="1"/>
          </p:cNvGraphicFramePr>
          <p:nvPr/>
        </p:nvGraphicFramePr>
        <p:xfrm>
          <a:off x="1680691" y="4755232"/>
          <a:ext cx="4835525" cy="762000"/>
        </p:xfrm>
        <a:graphic>
          <a:graphicData uri="http://schemas.openxmlformats.org/presentationml/2006/ole">
            <p:oleObj spid="_x0000_s198659" name="Equation" r:id="rId4" imgW="2679480" imgH="431640" progId="Equation.DSMT4">
              <p:embed/>
            </p:oleObj>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投影片編號版面配置區 5"/>
          <p:cNvSpPr>
            <a:spLocks noGrp="1"/>
          </p:cNvSpPr>
          <p:nvPr>
            <p:ph type="sldNum" sz="quarter" idx="12"/>
          </p:nvPr>
        </p:nvSpPr>
        <p:spPr>
          <a:noFill/>
        </p:spPr>
        <p:txBody>
          <a:bodyPr/>
          <a:lstStyle/>
          <a:p>
            <a:fld id="{D7C0148E-63F9-4DC4-BAAA-6A08EC90295E}" type="slidenum">
              <a:rPr lang="zh-TW" altLang="en-US" smtClean="0">
                <a:ea typeface="新細明體" charset="-120"/>
              </a:rPr>
              <a:pPr/>
              <a:t>19</a:t>
            </a:fld>
            <a:endParaRPr lang="en-US" altLang="zh-TW" smtClean="0">
              <a:ea typeface="新細明體" charset="-120"/>
            </a:endParaRPr>
          </a:p>
        </p:txBody>
      </p:sp>
      <p:graphicFrame>
        <p:nvGraphicFramePr>
          <p:cNvPr id="70658" name="Object 2"/>
          <p:cNvGraphicFramePr>
            <a:graphicFrameLocks noChangeAspect="1"/>
          </p:cNvGraphicFramePr>
          <p:nvPr>
            <p:ph idx="1"/>
          </p:nvPr>
        </p:nvGraphicFramePr>
        <p:xfrm>
          <a:off x="1187450" y="620713"/>
          <a:ext cx="7243763" cy="5670550"/>
        </p:xfrm>
        <a:graphic>
          <a:graphicData uri="http://schemas.openxmlformats.org/presentationml/2006/ole">
            <p:oleObj spid="_x0000_s17410" name="Equation" r:id="rId3" imgW="4444920" imgH="3479760" progId="Equation.DSMT4">
              <p:embed/>
            </p:oleObj>
          </a:graphicData>
        </a:graphic>
      </p:graphicFrame>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43608" y="188640"/>
            <a:ext cx="7498080" cy="1143000"/>
          </a:xfrm>
        </p:spPr>
        <p:txBody>
          <a:bodyPr/>
          <a:lstStyle/>
          <a:p>
            <a:r>
              <a:rPr lang="en-US" altLang="zh-TW" dirty="0" smtClean="0"/>
              <a:t>Beamformer</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190</a:t>
            </a:fld>
            <a:endParaRPr lang="zh-TW" altLang="en-US"/>
          </a:p>
        </p:txBody>
      </p:sp>
      <p:sp>
        <p:nvSpPr>
          <p:cNvPr id="5" name="矩形 4"/>
          <p:cNvSpPr/>
          <p:nvPr/>
        </p:nvSpPr>
        <p:spPr>
          <a:xfrm>
            <a:off x="1043608" y="1196752"/>
            <a:ext cx="7272808" cy="400110"/>
          </a:xfrm>
          <a:prstGeom prst="rect">
            <a:avLst/>
          </a:prstGeom>
        </p:spPr>
        <p:txBody>
          <a:bodyPr wrap="square">
            <a:spAutoFit/>
          </a:bodyPr>
          <a:lstStyle/>
          <a:p>
            <a:r>
              <a:rPr lang="en-US" altLang="zh-TW" sz="2000" dirty="0" smtClean="0"/>
              <a:t>A beamformer is a linear combiner of weighted microphone signals.</a:t>
            </a:r>
            <a:endParaRPr lang="zh-TW" altLang="en-US" sz="2000" dirty="0"/>
          </a:p>
        </p:txBody>
      </p:sp>
      <p:pic>
        <p:nvPicPr>
          <p:cNvPr id="199682" name="Picture 2"/>
          <p:cNvPicPr>
            <a:picLocks noChangeAspect="1" noChangeArrowheads="1"/>
          </p:cNvPicPr>
          <p:nvPr/>
        </p:nvPicPr>
        <p:blipFill>
          <a:blip r:embed="rId3" cstate="print"/>
          <a:srcRect/>
          <a:stretch>
            <a:fillRect/>
          </a:stretch>
        </p:blipFill>
        <p:spPr bwMode="auto">
          <a:xfrm>
            <a:off x="2596988" y="1704578"/>
            <a:ext cx="4423284" cy="3524622"/>
          </a:xfrm>
          <a:prstGeom prst="rect">
            <a:avLst/>
          </a:prstGeom>
          <a:noFill/>
          <a:ln w="9525">
            <a:noFill/>
            <a:miter lim="800000"/>
            <a:headEnd/>
            <a:tailEnd/>
          </a:ln>
        </p:spPr>
      </p:pic>
      <p:sp>
        <p:nvSpPr>
          <p:cNvPr id="19968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99683" name="Object 3"/>
          <p:cNvGraphicFramePr>
            <a:graphicFrameLocks noChangeAspect="1"/>
          </p:cNvGraphicFramePr>
          <p:nvPr/>
        </p:nvGraphicFramePr>
        <p:xfrm>
          <a:off x="3096220" y="5301208"/>
          <a:ext cx="4356100" cy="1027112"/>
        </p:xfrm>
        <a:graphic>
          <a:graphicData uri="http://schemas.openxmlformats.org/presentationml/2006/ole">
            <p:oleObj spid="_x0000_s199683" name="Equation" r:id="rId4" imgW="2895480" imgH="685800" progId="Equation.DSMT4">
              <p:embed/>
            </p:oleObj>
          </a:graphicData>
        </a:graphic>
      </p:graphicFrame>
      <p:sp>
        <p:nvSpPr>
          <p:cNvPr id="9" name="文字方塊 8"/>
          <p:cNvSpPr txBox="1"/>
          <p:nvPr/>
        </p:nvSpPr>
        <p:spPr>
          <a:xfrm>
            <a:off x="1403648" y="5435932"/>
            <a:ext cx="1584176" cy="369332"/>
          </a:xfrm>
          <a:prstGeom prst="rect">
            <a:avLst/>
          </a:prstGeom>
          <a:noFill/>
        </p:spPr>
        <p:txBody>
          <a:bodyPr wrap="square" rtlCol="0">
            <a:spAutoFit/>
          </a:bodyPr>
          <a:lstStyle/>
          <a:p>
            <a:r>
              <a:rPr lang="en-US" altLang="zh-TW" dirty="0" smtClean="0">
                <a:latin typeface="Times New Roman" pitchFamily="18" charset="0"/>
                <a:cs typeface="Times New Roman" pitchFamily="18" charset="0"/>
              </a:rPr>
              <a:t>Assume </a:t>
            </a:r>
            <a:r>
              <a:rPr lang="en-US" altLang="zh-TW" i="1" dirty="0" smtClean="0">
                <a:latin typeface="Times New Roman" pitchFamily="18" charset="0"/>
                <a:cs typeface="Times New Roman" pitchFamily="18" charset="0"/>
              </a:rPr>
              <a:t>D</a:t>
            </a:r>
            <a:r>
              <a:rPr lang="en-US" altLang="zh-TW" dirty="0" smtClean="0">
                <a:latin typeface="Times New Roman" pitchFamily="18" charset="0"/>
                <a:cs typeface="Times New Roman" pitchFamily="18" charset="0"/>
              </a:rPr>
              <a:t> = 1:</a:t>
            </a:r>
            <a:endParaRPr lang="zh-TW" altLang="en-US" dirty="0">
              <a:latin typeface="Times New Roman" pitchFamily="18" charset="0"/>
              <a:cs typeface="Times New Roman" pitchFamily="18" charset="0"/>
            </a:endParaRP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Common array geometries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191</a:t>
            </a:fld>
            <a:endParaRPr lang="zh-TW" altLang="en-US"/>
          </a:p>
        </p:txBody>
      </p:sp>
      <p:pic>
        <p:nvPicPr>
          <p:cNvPr id="57346" name="Picture 2"/>
          <p:cNvPicPr>
            <a:picLocks noChangeAspect="1" noChangeArrowheads="1"/>
          </p:cNvPicPr>
          <p:nvPr/>
        </p:nvPicPr>
        <p:blipFill>
          <a:blip r:embed="rId3" cstate="print"/>
          <a:srcRect l="15868" t="31125" r="18426" b="16704"/>
          <a:stretch>
            <a:fillRect/>
          </a:stretch>
        </p:blipFill>
        <p:spPr bwMode="auto">
          <a:xfrm>
            <a:off x="1691680" y="1412776"/>
            <a:ext cx="6408712" cy="3816424"/>
          </a:xfrm>
          <a:prstGeom prst="rect">
            <a:avLst/>
          </a:prstGeom>
          <a:noFill/>
          <a:ln w="9525">
            <a:noFill/>
            <a:miter lim="800000"/>
            <a:headEnd/>
            <a:tailEnd/>
          </a:ln>
        </p:spPr>
      </p:pic>
      <p:graphicFrame>
        <p:nvGraphicFramePr>
          <p:cNvPr id="5" name="物件 4"/>
          <p:cNvGraphicFramePr>
            <a:graphicFrameLocks noChangeAspect="1"/>
          </p:cNvGraphicFramePr>
          <p:nvPr/>
        </p:nvGraphicFramePr>
        <p:xfrm>
          <a:off x="2411760" y="5372100"/>
          <a:ext cx="5194746" cy="1153244"/>
        </p:xfrm>
        <a:graphic>
          <a:graphicData uri="http://schemas.openxmlformats.org/presentationml/2006/ole">
            <p:oleObj spid="_x0000_s446465" name="Equation" r:id="rId4" imgW="3886200" imgH="863280" progId="Equation.DSMT4">
              <p:embed/>
            </p:oleObj>
          </a:graphicData>
        </a:graphic>
      </p:graphicFrame>
      <p:sp>
        <p:nvSpPr>
          <p:cNvPr id="6" name="文字方塊 5"/>
          <p:cNvSpPr txBox="1"/>
          <p:nvPr/>
        </p:nvSpPr>
        <p:spPr>
          <a:xfrm>
            <a:off x="7596336" y="5733256"/>
            <a:ext cx="792088" cy="338554"/>
          </a:xfrm>
          <a:prstGeom prst="rect">
            <a:avLst/>
          </a:prstGeom>
          <a:noFill/>
        </p:spPr>
        <p:txBody>
          <a:bodyPr wrap="square" rtlCol="0">
            <a:spAutoFit/>
          </a:bodyPr>
          <a:lstStyle/>
          <a:p>
            <a:r>
              <a:rPr lang="en-US" altLang="zh-TW" sz="1600" dirty="0" smtClean="0">
                <a:latin typeface="Times New Roman" pitchFamily="18" charset="0"/>
                <a:cs typeface="Times New Roman" pitchFamily="18" charset="0"/>
                <a:sym typeface="Wingdings" pitchFamily="2" charset="2"/>
              </a:rPr>
              <a:t>sum</a:t>
            </a:r>
            <a:endParaRPr lang="zh-TW" altLang="en-US" sz="1600" dirty="0">
              <a:latin typeface="Times New Roman" pitchFamily="18" charset="0"/>
              <a:cs typeface="Times New Roman" pitchFamily="18" charset="0"/>
            </a:endParaRPr>
          </a:p>
        </p:txBody>
      </p:sp>
      <p:sp>
        <p:nvSpPr>
          <p:cNvPr id="7" name="文字方塊 6"/>
          <p:cNvSpPr txBox="1"/>
          <p:nvPr/>
        </p:nvSpPr>
        <p:spPr>
          <a:xfrm>
            <a:off x="7596336" y="6186790"/>
            <a:ext cx="1080120" cy="338554"/>
          </a:xfrm>
          <a:prstGeom prst="rect">
            <a:avLst/>
          </a:prstGeom>
          <a:noFill/>
        </p:spPr>
        <p:txBody>
          <a:bodyPr wrap="square" rtlCol="0">
            <a:spAutoFit/>
          </a:bodyPr>
          <a:lstStyle/>
          <a:p>
            <a:r>
              <a:rPr lang="en-US" altLang="zh-TW" sz="1600" dirty="0" smtClean="0">
                <a:latin typeface="Times New Roman" pitchFamily="18" charset="0"/>
                <a:cs typeface="Times New Roman" pitchFamily="18" charset="0"/>
                <a:sym typeface="Wingdings" pitchFamily="2" charset="2"/>
              </a:rPr>
              <a:t>subtract</a:t>
            </a:r>
            <a:endParaRPr lang="zh-TW" altLang="en-US" sz="1600" dirty="0">
              <a:latin typeface="Times New Roman" pitchFamily="18" charset="0"/>
              <a:cs typeface="Times New Roman" pitchFamily="18" charset="0"/>
            </a:endParaRPr>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Common array geometries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192</a:t>
            </a:fld>
            <a:endParaRPr lang="zh-TW" altLang="en-US"/>
          </a:p>
        </p:txBody>
      </p:sp>
      <p:pic>
        <p:nvPicPr>
          <p:cNvPr id="58370" name="Picture 2"/>
          <p:cNvPicPr>
            <a:picLocks noChangeAspect="1" noChangeArrowheads="1"/>
          </p:cNvPicPr>
          <p:nvPr/>
        </p:nvPicPr>
        <p:blipFill>
          <a:blip r:embed="rId2" cstate="print"/>
          <a:srcRect l="17344" t="29156" r="16211" b="11782"/>
          <a:stretch>
            <a:fillRect/>
          </a:stretch>
        </p:blipFill>
        <p:spPr bwMode="auto">
          <a:xfrm>
            <a:off x="1763688" y="1700808"/>
            <a:ext cx="6480720" cy="4320480"/>
          </a:xfrm>
          <a:prstGeom prst="rect">
            <a:avLst/>
          </a:prstGeom>
          <a:noFill/>
          <a:ln w="9525">
            <a:noFill/>
            <a:miter lim="800000"/>
            <a:headEnd/>
            <a:tailEnd/>
          </a:ln>
        </p:spPr>
      </p:pic>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Common array geometries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193</a:t>
            </a:fld>
            <a:endParaRPr lang="zh-TW" altLang="en-US"/>
          </a:p>
        </p:txBody>
      </p:sp>
      <p:pic>
        <p:nvPicPr>
          <p:cNvPr id="59394" name="Picture 2"/>
          <p:cNvPicPr>
            <a:picLocks noChangeAspect="1" noChangeArrowheads="1"/>
          </p:cNvPicPr>
          <p:nvPr/>
        </p:nvPicPr>
        <p:blipFill>
          <a:blip r:embed="rId2" cstate="print"/>
          <a:srcRect l="19559" t="31125" r="30977" b="18672"/>
          <a:stretch>
            <a:fillRect/>
          </a:stretch>
        </p:blipFill>
        <p:spPr bwMode="auto">
          <a:xfrm>
            <a:off x="1844168" y="1556792"/>
            <a:ext cx="5959720" cy="45365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Common array geometries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194</a:t>
            </a:fld>
            <a:endParaRPr lang="zh-TW" altLang="en-US"/>
          </a:p>
        </p:txBody>
      </p:sp>
      <p:pic>
        <p:nvPicPr>
          <p:cNvPr id="60418" name="Picture 2"/>
          <p:cNvPicPr>
            <a:picLocks noChangeAspect="1" noChangeArrowheads="1"/>
          </p:cNvPicPr>
          <p:nvPr/>
        </p:nvPicPr>
        <p:blipFill>
          <a:blip r:embed="rId2" cstate="print"/>
          <a:srcRect l="40605" t="65578" r="27649" b="6250"/>
          <a:stretch>
            <a:fillRect/>
          </a:stretch>
        </p:blipFill>
        <p:spPr bwMode="auto">
          <a:xfrm>
            <a:off x="3347864" y="4248472"/>
            <a:ext cx="3096344" cy="2060848"/>
          </a:xfrm>
          <a:prstGeom prst="rect">
            <a:avLst/>
          </a:prstGeom>
          <a:noFill/>
          <a:ln w="9525">
            <a:noFill/>
            <a:miter lim="800000"/>
            <a:headEnd/>
            <a:tailEnd/>
          </a:ln>
        </p:spPr>
      </p:pic>
      <p:pic>
        <p:nvPicPr>
          <p:cNvPr id="6" name="Picture 2"/>
          <p:cNvPicPr>
            <a:picLocks noChangeAspect="1" noChangeArrowheads="1"/>
          </p:cNvPicPr>
          <p:nvPr/>
        </p:nvPicPr>
        <p:blipFill>
          <a:blip r:embed="rId2" cstate="print"/>
          <a:srcRect l="15504" t="31125" r="27649" b="33552"/>
          <a:stretch>
            <a:fillRect/>
          </a:stretch>
        </p:blipFill>
        <p:spPr bwMode="auto">
          <a:xfrm>
            <a:off x="2051720" y="1556792"/>
            <a:ext cx="5544616" cy="25839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Array pattern</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195</a:t>
            </a:fld>
            <a:endParaRPr lang="zh-TW" altLang="en-US"/>
          </a:p>
        </p:txBody>
      </p:sp>
      <p:sp>
        <p:nvSpPr>
          <p:cNvPr id="2007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200705" name="Object 1"/>
          <p:cNvGraphicFramePr>
            <a:graphicFrameLocks noChangeAspect="1"/>
          </p:cNvGraphicFramePr>
          <p:nvPr/>
        </p:nvGraphicFramePr>
        <p:xfrm>
          <a:off x="1408113" y="1251917"/>
          <a:ext cx="5048250" cy="1096963"/>
        </p:xfrm>
        <a:graphic>
          <a:graphicData uri="http://schemas.openxmlformats.org/presentationml/2006/ole">
            <p:oleObj spid="_x0000_s200705" name="Equation" r:id="rId3" imgW="3022560" imgH="660240" progId="Equation.DSMT4">
              <p:embed/>
            </p:oleObj>
          </a:graphicData>
        </a:graphic>
      </p:graphicFrame>
      <p:sp>
        <p:nvSpPr>
          <p:cNvPr id="7" name="文字方塊 6"/>
          <p:cNvSpPr txBox="1"/>
          <p:nvPr/>
        </p:nvSpPr>
        <p:spPr>
          <a:xfrm>
            <a:off x="1043608" y="2348880"/>
            <a:ext cx="7056784" cy="338554"/>
          </a:xfrm>
          <a:prstGeom prst="rect">
            <a:avLst/>
          </a:prstGeom>
          <a:noFill/>
        </p:spPr>
        <p:txBody>
          <a:bodyPr wrap="square" rtlCol="0">
            <a:spAutoFit/>
          </a:bodyPr>
          <a:lstStyle/>
          <a:p>
            <a:r>
              <a:rPr lang="en-US" altLang="zh-TW" sz="1600" dirty="0" smtClean="0">
                <a:latin typeface="Times New Roman" pitchFamily="18" charset="0"/>
                <a:cs typeface="Times New Roman" pitchFamily="18" charset="0"/>
              </a:rPr>
              <a:t>Comparing this with the Discrete-Time Fourier Transform (DTFT) </a:t>
            </a:r>
            <a:endParaRPr lang="zh-TW" altLang="en-US" sz="1600" dirty="0">
              <a:latin typeface="Times New Roman" pitchFamily="18" charset="0"/>
              <a:cs typeface="Times New Roman" pitchFamily="18" charset="0"/>
            </a:endParaRPr>
          </a:p>
        </p:txBody>
      </p:sp>
      <p:graphicFrame>
        <p:nvGraphicFramePr>
          <p:cNvPr id="200707" name="Object 11"/>
          <p:cNvGraphicFramePr>
            <a:graphicFrameLocks noChangeAspect="1"/>
          </p:cNvGraphicFramePr>
          <p:nvPr/>
        </p:nvGraphicFramePr>
        <p:xfrm>
          <a:off x="1619672" y="2708920"/>
          <a:ext cx="5967413" cy="712788"/>
        </p:xfrm>
        <a:graphic>
          <a:graphicData uri="http://schemas.openxmlformats.org/presentationml/2006/ole">
            <p:oleObj spid="_x0000_s200707" name="Equation" r:id="rId4" imgW="3619440" imgH="431640" progId="Equation.DSMT4">
              <p:embed/>
            </p:oleObj>
          </a:graphicData>
        </a:graphic>
      </p:graphicFrame>
      <p:sp>
        <p:nvSpPr>
          <p:cNvPr id="10" name="矩形 9"/>
          <p:cNvSpPr/>
          <p:nvPr/>
        </p:nvSpPr>
        <p:spPr>
          <a:xfrm>
            <a:off x="1115616" y="3391832"/>
            <a:ext cx="7704856" cy="923330"/>
          </a:xfrm>
          <a:prstGeom prst="rect">
            <a:avLst/>
          </a:prstGeom>
        </p:spPr>
        <p:txBody>
          <a:bodyPr wrap="square">
            <a:spAutoFit/>
          </a:bodyPr>
          <a:lstStyle/>
          <a:p>
            <a:r>
              <a:rPr lang="en-US" altLang="zh-TW" dirty="0" smtClean="0">
                <a:latin typeface="Times New Roman" pitchFamily="18" charset="0"/>
                <a:cs typeface="Times New Roman" pitchFamily="18" charset="0"/>
              </a:rPr>
              <a:t>An array pattern is synthesized in the angle domain if array elements are properly weighted and summed to form a discrete “spatial filter” in analogy to the design of a discrete-time digital filter.  We can appreciate this fact by the substitution</a:t>
            </a:r>
            <a:endParaRPr lang="zh-TW" altLang="en-US" dirty="0">
              <a:latin typeface="Times New Roman" pitchFamily="18" charset="0"/>
              <a:cs typeface="Times New Roman" pitchFamily="18" charset="0"/>
            </a:endParaRPr>
          </a:p>
        </p:txBody>
      </p:sp>
      <p:sp>
        <p:nvSpPr>
          <p:cNvPr id="20070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200708" name="Object 4"/>
          <p:cNvGraphicFramePr>
            <a:graphicFrameLocks noChangeAspect="1"/>
          </p:cNvGraphicFramePr>
          <p:nvPr/>
        </p:nvGraphicFramePr>
        <p:xfrm>
          <a:off x="3275856" y="4365104"/>
          <a:ext cx="2798025" cy="288032"/>
        </p:xfrm>
        <a:graphic>
          <a:graphicData uri="http://schemas.openxmlformats.org/presentationml/2006/ole">
            <p:oleObj spid="_x0000_s200708" name="Equation" r:id="rId5" imgW="1943100" imgH="203200" progId="Equation.DSMT4">
              <p:embed/>
            </p:oleObj>
          </a:graphicData>
        </a:graphic>
      </p:graphicFrame>
      <p:sp>
        <p:nvSpPr>
          <p:cNvPr id="12" name="文字方塊 11"/>
          <p:cNvSpPr txBox="1"/>
          <p:nvPr/>
        </p:nvSpPr>
        <p:spPr>
          <a:xfrm>
            <a:off x="1115616" y="4653136"/>
            <a:ext cx="7056784" cy="338554"/>
          </a:xfrm>
          <a:prstGeom prst="rect">
            <a:avLst/>
          </a:prstGeom>
          <a:noFill/>
        </p:spPr>
        <p:txBody>
          <a:bodyPr wrap="square" rtlCol="0">
            <a:spAutoFit/>
          </a:bodyPr>
          <a:lstStyle/>
          <a:p>
            <a:r>
              <a:rPr lang="en-US" altLang="zh-TW" sz="1600" dirty="0" smtClean="0">
                <a:latin typeface="Times New Roman" pitchFamily="18" charset="0"/>
                <a:cs typeface="Times New Roman" pitchFamily="18" charset="0"/>
              </a:rPr>
              <a:t>It follows that</a:t>
            </a:r>
            <a:endParaRPr lang="zh-TW" altLang="en-US" sz="1600" dirty="0">
              <a:latin typeface="Times New Roman" pitchFamily="18" charset="0"/>
              <a:cs typeface="Times New Roman" pitchFamily="18" charset="0"/>
            </a:endParaRPr>
          </a:p>
        </p:txBody>
      </p:sp>
      <p:sp>
        <p:nvSpPr>
          <p:cNvPr id="200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200710" name="Object 6"/>
          <p:cNvGraphicFramePr>
            <a:graphicFrameLocks noChangeAspect="1"/>
          </p:cNvGraphicFramePr>
          <p:nvPr/>
        </p:nvGraphicFramePr>
        <p:xfrm>
          <a:off x="2750468" y="5013325"/>
          <a:ext cx="4341812" cy="1441450"/>
        </p:xfrm>
        <a:graphic>
          <a:graphicData uri="http://schemas.openxmlformats.org/presentationml/2006/ole">
            <p:oleObj spid="_x0000_s200710" name="Equation" r:id="rId6" imgW="2577960" imgH="863280" progId="Equation.DSMT4">
              <p:embed/>
            </p:oleObj>
          </a:graphicData>
        </a:graphic>
      </p:graphicFrame>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Time-space domain analogy</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196</a:t>
            </a:fld>
            <a:endParaRPr lang="zh-TW" altLang="en-US"/>
          </a:p>
        </p:txBody>
      </p:sp>
      <p:sp>
        <p:nvSpPr>
          <p:cNvPr id="2007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9" name="文字方塊 8"/>
          <p:cNvSpPr txBox="1"/>
          <p:nvPr/>
        </p:nvSpPr>
        <p:spPr>
          <a:xfrm>
            <a:off x="1187624" y="1484784"/>
            <a:ext cx="7560840" cy="4708981"/>
          </a:xfrm>
          <a:prstGeom prst="rect">
            <a:avLst/>
          </a:prstGeom>
          <a:noFill/>
        </p:spPr>
        <p:txBody>
          <a:bodyPr wrap="square" rtlCol="0">
            <a:spAutoFit/>
          </a:bodyPr>
          <a:lstStyle/>
          <a:p>
            <a:pPr marL="269875" indent="-269875" algn="just">
              <a:buFont typeface="Wingdings" pitchFamily="2" charset="2"/>
              <a:buChar char="n"/>
            </a:pPr>
            <a:r>
              <a:rPr lang="en-US" altLang="zh-TW" sz="2000" dirty="0" smtClean="0">
                <a:solidFill>
                  <a:srgbClr val="0000FF"/>
                </a:solidFill>
                <a:latin typeface="Times New Roman" pitchFamily="18" charset="0"/>
                <a:cs typeface="Times New Roman" pitchFamily="18" charset="0"/>
              </a:rPr>
              <a:t>Array pattern </a:t>
            </a:r>
            <a:r>
              <a:rPr lang="en-US" altLang="zh-TW" sz="2000" dirty="0" smtClean="0">
                <a:latin typeface="Times New Roman" pitchFamily="18" charset="0"/>
                <a:cs typeface="Times New Roman" pitchFamily="18" charset="0"/>
              </a:rPr>
              <a:t>is the </a:t>
            </a:r>
            <a:r>
              <a:rPr lang="en-US" altLang="zh-TW" sz="2000" dirty="0" smtClean="0">
                <a:solidFill>
                  <a:srgbClr val="0000FF"/>
                </a:solidFill>
                <a:latin typeface="Times New Roman" pitchFamily="18" charset="0"/>
                <a:cs typeface="Times New Roman" pitchFamily="18" charset="0"/>
              </a:rPr>
              <a:t>discrete-space</a:t>
            </a:r>
            <a:r>
              <a:rPr lang="en-US" altLang="zh-TW" sz="2000" dirty="0" smtClean="0">
                <a:latin typeface="Times New Roman" pitchFamily="18" charset="0"/>
                <a:cs typeface="Times New Roman" pitchFamily="18" charset="0"/>
              </a:rPr>
              <a:t> Fourier transform of array weights. ~ </a:t>
            </a:r>
            <a:r>
              <a:rPr lang="en-US" altLang="zh-TW" sz="2000" dirty="0" smtClean="0">
                <a:solidFill>
                  <a:srgbClr val="0000FF"/>
                </a:solidFill>
                <a:latin typeface="Times New Roman" pitchFamily="18" charset="0"/>
                <a:cs typeface="Times New Roman" pitchFamily="18" charset="0"/>
              </a:rPr>
              <a:t>Discrete-time</a:t>
            </a:r>
            <a:r>
              <a:rPr lang="en-US" altLang="zh-TW" sz="2000" dirty="0" smtClean="0">
                <a:latin typeface="Times New Roman" pitchFamily="18" charset="0"/>
                <a:cs typeface="Times New Roman" pitchFamily="18" charset="0"/>
              </a:rPr>
              <a:t> digital filter in which the frequency response function is the discrete-time Fourier transform of the impulse response functions.</a:t>
            </a:r>
          </a:p>
          <a:p>
            <a:pPr marL="269875" indent="-269875" algn="just">
              <a:buFont typeface="Wingdings" pitchFamily="2" charset="2"/>
              <a:buChar char="n"/>
            </a:pPr>
            <a:r>
              <a:rPr lang="en-US" altLang="zh-TW" sz="2000" dirty="0" smtClean="0">
                <a:latin typeface="Times New Roman" pitchFamily="18" charset="0"/>
                <a:cs typeface="Times New Roman" pitchFamily="18" charset="0"/>
              </a:rPr>
              <a:t>The </a:t>
            </a:r>
            <a:r>
              <a:rPr lang="en-US" altLang="zh-TW" sz="2000" dirty="0" smtClean="0">
                <a:solidFill>
                  <a:srgbClr val="0000FF"/>
                </a:solidFill>
                <a:latin typeface="Times New Roman" pitchFamily="18" charset="0"/>
                <a:cs typeface="Times New Roman" pitchFamily="18" charset="0"/>
              </a:rPr>
              <a:t>complex exponential function </a:t>
            </a:r>
            <a:r>
              <a:rPr lang="en-US" altLang="zh-TW" sz="2000" dirty="0" smtClean="0">
                <a:latin typeface="Times New Roman" pitchFamily="18" charset="0"/>
                <a:cs typeface="Times New Roman" pitchFamily="18" charset="0"/>
              </a:rPr>
              <a:t>due to the farfield assumption for plane wave and point source representation ~ the kernel function in the time-domain Fourier transforms and FRFs.</a:t>
            </a:r>
          </a:p>
          <a:p>
            <a:pPr marL="269875" indent="-269875" algn="just">
              <a:buFont typeface="Wingdings" pitchFamily="2" charset="2"/>
              <a:buChar char="n"/>
            </a:pPr>
            <a:r>
              <a:rPr lang="en-US" altLang="zh-TW" sz="2000" dirty="0" smtClean="0">
                <a:latin typeface="Times New Roman" pitchFamily="18" charset="0"/>
                <a:cs typeface="Times New Roman" pitchFamily="18" charset="0"/>
              </a:rPr>
              <a:t>An array is synthesized if array elements are properly weighted and summed to form a discrete “</a:t>
            </a:r>
            <a:r>
              <a:rPr lang="en-US" altLang="zh-TW" sz="2000" dirty="0" smtClean="0">
                <a:solidFill>
                  <a:srgbClr val="0000FF"/>
                </a:solidFill>
                <a:latin typeface="Times New Roman" pitchFamily="18" charset="0"/>
                <a:cs typeface="Times New Roman" pitchFamily="18" charset="0"/>
              </a:rPr>
              <a:t>spatial filter</a:t>
            </a:r>
            <a:r>
              <a:rPr lang="en-US" altLang="zh-TW" sz="2000" dirty="0" smtClean="0">
                <a:latin typeface="Times New Roman" pitchFamily="18" charset="0"/>
                <a:cs typeface="Times New Roman" pitchFamily="18" charset="0"/>
              </a:rPr>
              <a:t>” in analogy to the design of a discrete-time digital filter.</a:t>
            </a:r>
          </a:p>
          <a:p>
            <a:pPr marL="269875" indent="-269875" algn="just">
              <a:buFont typeface="Wingdings" pitchFamily="2" charset="2"/>
              <a:buChar char="n"/>
            </a:pPr>
            <a:r>
              <a:rPr lang="en-US" altLang="zh-TW" sz="2000" dirty="0" smtClean="0">
                <a:latin typeface="Times New Roman" pitchFamily="18" charset="0"/>
                <a:cs typeface="Times New Roman" pitchFamily="18" charset="0"/>
              </a:rPr>
              <a:t>Array pattern is the “</a:t>
            </a:r>
            <a:r>
              <a:rPr lang="en-US" altLang="zh-TW" sz="2000" dirty="0" smtClean="0">
                <a:solidFill>
                  <a:srgbClr val="0000FF"/>
                </a:solidFill>
                <a:latin typeface="Times New Roman" pitchFamily="18" charset="0"/>
                <a:cs typeface="Times New Roman" pitchFamily="18" charset="0"/>
              </a:rPr>
              <a:t>angle response</a:t>
            </a:r>
            <a:r>
              <a:rPr lang="en-US" altLang="zh-TW" sz="2000" dirty="0" smtClean="0">
                <a:latin typeface="Times New Roman" pitchFamily="18" charset="0"/>
                <a:cs typeface="Times New Roman" pitchFamily="18" charset="0"/>
              </a:rPr>
              <a:t>” of the spatial filter determined by its array weights ~ the frequency response of an FIR filter is governed by its tap weights</a:t>
            </a:r>
          </a:p>
          <a:p>
            <a:pPr marL="269875" indent="-269875" algn="just">
              <a:buFont typeface="Wingdings" pitchFamily="2" charset="2"/>
              <a:buChar char="n"/>
            </a:pPr>
            <a:r>
              <a:rPr lang="en-US" altLang="zh-TW" sz="2000" dirty="0" smtClean="0">
                <a:solidFill>
                  <a:srgbClr val="0000FF"/>
                </a:solidFill>
                <a:latin typeface="Times New Roman" pitchFamily="18" charset="0"/>
                <a:cs typeface="Times New Roman" pitchFamily="18" charset="0"/>
              </a:rPr>
              <a:t>DOA estimation </a:t>
            </a:r>
            <a:r>
              <a:rPr lang="en-US" altLang="zh-TW" sz="2000" dirty="0" smtClean="0">
                <a:latin typeface="Times New Roman" pitchFamily="18" charset="0"/>
                <a:cs typeface="Times New Roman" pitchFamily="18" charset="0"/>
              </a:rPr>
              <a:t>using an steerable array is analogous to spectral analysis using an digital filter.</a:t>
            </a:r>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43608" y="274638"/>
            <a:ext cx="7498080" cy="1143000"/>
          </a:xfrm>
        </p:spPr>
        <p:txBody>
          <a:bodyPr>
            <a:normAutofit/>
          </a:bodyPr>
          <a:lstStyle/>
          <a:p>
            <a:r>
              <a:rPr lang="en-US" altLang="zh-TW" dirty="0" smtClean="0">
                <a:latin typeface="Times New Roman" pitchFamily="18" charset="0"/>
                <a:cs typeface="Times New Roman" pitchFamily="18" charset="0"/>
              </a:rPr>
              <a:t>Uniform shading for a ULA</a:t>
            </a:r>
            <a:endParaRPr lang="zh-TW" altLang="en-US" dirty="0">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197</a:t>
            </a:fld>
            <a:endParaRPr lang="zh-TW" altLang="en-US"/>
          </a:p>
        </p:txBody>
      </p:sp>
      <p:sp>
        <p:nvSpPr>
          <p:cNvPr id="2017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201729" name="Object 1"/>
          <p:cNvGraphicFramePr>
            <a:graphicFrameLocks noChangeAspect="1"/>
          </p:cNvGraphicFramePr>
          <p:nvPr/>
        </p:nvGraphicFramePr>
        <p:xfrm>
          <a:off x="1257300" y="1484784"/>
          <a:ext cx="6269720" cy="1728192"/>
        </p:xfrm>
        <a:graphic>
          <a:graphicData uri="http://schemas.openxmlformats.org/presentationml/2006/ole">
            <p:oleObj spid="_x0000_s201729" name="Equation" r:id="rId3" imgW="3962160" imgH="1091880" progId="Equation.DSMT4">
              <p:embed/>
            </p:oleObj>
          </a:graphicData>
        </a:graphic>
      </p:graphicFrame>
      <p:pic>
        <p:nvPicPr>
          <p:cNvPr id="201731" name="Picture 3"/>
          <p:cNvPicPr>
            <a:picLocks noChangeAspect="1" noChangeArrowheads="1"/>
          </p:cNvPicPr>
          <p:nvPr/>
        </p:nvPicPr>
        <p:blipFill>
          <a:blip r:embed="rId4" cstate="print"/>
          <a:srcRect/>
          <a:stretch>
            <a:fillRect/>
          </a:stretch>
        </p:blipFill>
        <p:spPr bwMode="auto">
          <a:xfrm>
            <a:off x="2267744" y="3438500"/>
            <a:ext cx="4765604" cy="2078732"/>
          </a:xfrm>
          <a:prstGeom prst="rect">
            <a:avLst/>
          </a:prstGeom>
          <a:noFill/>
          <a:ln w="9525">
            <a:noFill/>
            <a:miter lim="800000"/>
            <a:headEnd/>
            <a:tailEnd/>
          </a:ln>
        </p:spPr>
      </p:pic>
      <p:cxnSp>
        <p:nvCxnSpPr>
          <p:cNvPr id="9" name="直線單箭頭接點 8"/>
          <p:cNvCxnSpPr/>
          <p:nvPr/>
        </p:nvCxnSpPr>
        <p:spPr>
          <a:xfrm flipV="1">
            <a:off x="4716016" y="3645024"/>
            <a:ext cx="648072" cy="28803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文字方塊 9"/>
          <p:cNvSpPr txBox="1"/>
          <p:nvPr/>
        </p:nvSpPr>
        <p:spPr>
          <a:xfrm>
            <a:off x="5148064" y="3284984"/>
            <a:ext cx="1368152" cy="369332"/>
          </a:xfrm>
          <a:prstGeom prst="rect">
            <a:avLst/>
          </a:prstGeom>
          <a:noFill/>
        </p:spPr>
        <p:txBody>
          <a:bodyPr wrap="square" rtlCol="0">
            <a:spAutoFit/>
          </a:bodyPr>
          <a:lstStyle/>
          <a:p>
            <a:r>
              <a:rPr lang="en-US" altLang="zh-TW" dirty="0" smtClean="0"/>
              <a:t>mainlobe</a:t>
            </a:r>
            <a:endParaRPr lang="zh-TW" altLang="en-US" dirty="0"/>
          </a:p>
        </p:txBody>
      </p:sp>
      <p:cxnSp>
        <p:nvCxnSpPr>
          <p:cNvPr id="11" name="直線單箭頭接點 10"/>
          <p:cNvCxnSpPr/>
          <p:nvPr/>
        </p:nvCxnSpPr>
        <p:spPr>
          <a:xfrm flipV="1">
            <a:off x="5076056" y="3789040"/>
            <a:ext cx="792088" cy="360040"/>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12" name="文字方塊 11"/>
          <p:cNvSpPr txBox="1"/>
          <p:nvPr/>
        </p:nvSpPr>
        <p:spPr>
          <a:xfrm>
            <a:off x="5652120" y="3501008"/>
            <a:ext cx="1368152" cy="369332"/>
          </a:xfrm>
          <a:prstGeom prst="rect">
            <a:avLst/>
          </a:prstGeom>
          <a:noFill/>
        </p:spPr>
        <p:txBody>
          <a:bodyPr wrap="square" rtlCol="0">
            <a:spAutoFit/>
          </a:bodyPr>
          <a:lstStyle/>
          <a:p>
            <a:r>
              <a:rPr lang="en-US" altLang="zh-TW" dirty="0" smtClean="0"/>
              <a:t>sidelobe</a:t>
            </a:r>
            <a:endParaRPr lang="zh-TW" altLang="en-US" dirty="0"/>
          </a:p>
        </p:txBody>
      </p:sp>
      <p:sp>
        <p:nvSpPr>
          <p:cNvPr id="201733" name="Rectangle 5"/>
          <p:cNvSpPr>
            <a:spLocks noChangeArrowheads="1"/>
          </p:cNvSpPr>
          <p:nvPr/>
        </p:nvSpPr>
        <p:spPr bwMode="auto">
          <a:xfrm>
            <a:off x="1187624" y="5466710"/>
            <a:ext cx="2376264"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600" i="1" dirty="0" smtClean="0">
                <a:latin typeface="Times New Roman" pitchFamily="18" charset="0"/>
                <a:ea typeface="新細明體" pitchFamily="18" charset="-120"/>
                <a:cs typeface="Times New Roman" pitchFamily="18" charset="0"/>
              </a:rPr>
              <a:t>M</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ain lobes</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are spaced by </a:t>
            </a:r>
            <a:endParaRPr kumimoji="1" lang="en-US" altLang="zh-TW" sz="1600" b="0" i="0" u="none" strike="noStrike" cap="none" normalizeH="0" baseline="0" dirty="0" smtClean="0">
              <a:ln>
                <a:noFill/>
              </a:ln>
              <a:solidFill>
                <a:schemeClr val="tx1"/>
              </a:solidFill>
              <a:effectLst/>
              <a:latin typeface="Arial" pitchFamily="34" charset="0"/>
              <a:ea typeface="新細明體" pitchFamily="18" charset="-120"/>
            </a:endParaRPr>
          </a:p>
        </p:txBody>
      </p:sp>
      <p:graphicFrame>
        <p:nvGraphicFramePr>
          <p:cNvPr id="201732" name="Object 4"/>
          <p:cNvGraphicFramePr>
            <a:graphicFrameLocks noChangeAspect="1"/>
          </p:cNvGraphicFramePr>
          <p:nvPr/>
        </p:nvGraphicFramePr>
        <p:xfrm>
          <a:off x="3416373" y="5517232"/>
          <a:ext cx="2091731" cy="300608"/>
        </p:xfrm>
        <a:graphic>
          <a:graphicData uri="http://schemas.openxmlformats.org/presentationml/2006/ole">
            <p:oleObj spid="_x0000_s201732" name="Equation" r:id="rId5" imgW="1587500" imgH="228600" progId="Equation.DSMT4">
              <p:embed/>
            </p:oleObj>
          </a:graphicData>
        </a:graphic>
      </p:graphicFrame>
      <p:sp>
        <p:nvSpPr>
          <p:cNvPr id="13" name="矩形 12"/>
          <p:cNvSpPr/>
          <p:nvPr/>
        </p:nvSpPr>
        <p:spPr>
          <a:xfrm>
            <a:off x="1259632" y="5898758"/>
            <a:ext cx="2563522" cy="338554"/>
          </a:xfrm>
          <a:prstGeom prst="rect">
            <a:avLst/>
          </a:prstGeom>
        </p:spPr>
        <p:txBody>
          <a:bodyPr wrap="none">
            <a:spAutoFit/>
          </a:bodyPr>
          <a:lstStyle/>
          <a:p>
            <a:r>
              <a:rPr kumimoji="1" lang="en-US" altLang="zh-TW" sz="1600" dirty="0" smtClean="0">
                <a:latin typeface="Times New Roman" pitchFamily="18" charset="0"/>
                <a:ea typeface="新細明體" pitchFamily="18" charset="-120"/>
                <a:cs typeface="Times New Roman" pitchFamily="18" charset="0"/>
              </a:rPr>
              <a:t>Null-to-null mainlobe width:</a:t>
            </a:r>
            <a:endParaRPr kumimoji="1" lang="zh-TW" altLang="en-US" sz="1600" dirty="0" smtClean="0">
              <a:latin typeface="Times New Roman" pitchFamily="18" charset="0"/>
              <a:ea typeface="新細明體" pitchFamily="18" charset="-120"/>
              <a:cs typeface="Times New Roman" pitchFamily="18" charset="0"/>
            </a:endParaRPr>
          </a:p>
        </p:txBody>
      </p:sp>
      <p:sp>
        <p:nvSpPr>
          <p:cNvPr id="15" name="向右箭號 14"/>
          <p:cNvSpPr/>
          <p:nvPr/>
        </p:nvSpPr>
        <p:spPr>
          <a:xfrm>
            <a:off x="4932040" y="6021288"/>
            <a:ext cx="432048" cy="72008"/>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aphicFrame>
        <p:nvGraphicFramePr>
          <p:cNvPr id="16" name="物件 15"/>
          <p:cNvGraphicFramePr>
            <a:graphicFrameLocks noChangeAspect="1"/>
          </p:cNvGraphicFramePr>
          <p:nvPr/>
        </p:nvGraphicFramePr>
        <p:xfrm>
          <a:off x="5526248" y="5864696"/>
          <a:ext cx="2070088" cy="372616"/>
        </p:xfrm>
        <a:graphic>
          <a:graphicData uri="http://schemas.openxmlformats.org/presentationml/2006/ole">
            <p:oleObj spid="_x0000_s201734" name="Equation" r:id="rId6" imgW="1269720" imgH="228600" progId="Equation.DSMT4">
              <p:embed/>
            </p:oleObj>
          </a:graphicData>
        </a:graphic>
      </p:graphicFrame>
      <p:graphicFrame>
        <p:nvGraphicFramePr>
          <p:cNvPr id="17" name="物件 16"/>
          <p:cNvGraphicFramePr>
            <a:graphicFrameLocks noChangeAspect="1"/>
          </p:cNvGraphicFramePr>
          <p:nvPr/>
        </p:nvGraphicFramePr>
        <p:xfrm>
          <a:off x="3779912" y="5733256"/>
          <a:ext cx="1022049" cy="576064"/>
        </p:xfrm>
        <a:graphic>
          <a:graphicData uri="http://schemas.openxmlformats.org/presentationml/2006/ole">
            <p:oleObj spid="_x0000_s201735" name="Equation" r:id="rId7" imgW="698400" imgH="393480" progId="Equation.DSMT4">
              <p:embed/>
            </p:oleObj>
          </a:graphicData>
        </a:graphic>
      </p:graphicFrame>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34360" y="188640"/>
            <a:ext cx="7498080" cy="1143000"/>
          </a:xfrm>
        </p:spPr>
        <p:txBody>
          <a:bodyPr/>
          <a:lstStyle/>
          <a:p>
            <a:r>
              <a:rPr lang="en-US" altLang="zh-TW" dirty="0" smtClean="0"/>
              <a:t>Grating lobes and Spatial aliasing</a:t>
            </a:r>
            <a:endParaRPr lang="zh-TW" altLang="en-US" dirty="0"/>
          </a:p>
        </p:txBody>
      </p:sp>
      <p:sp>
        <p:nvSpPr>
          <p:cNvPr id="3" name="內容版面配置區 2"/>
          <p:cNvSpPr>
            <a:spLocks noGrp="1"/>
          </p:cNvSpPr>
          <p:nvPr>
            <p:ph idx="1"/>
          </p:nvPr>
        </p:nvSpPr>
        <p:spPr>
          <a:xfrm>
            <a:off x="899592" y="1268760"/>
            <a:ext cx="7498080" cy="1549152"/>
          </a:xfrm>
        </p:spPr>
        <p:txBody>
          <a:bodyPr>
            <a:noAutofit/>
          </a:bodyPr>
          <a:lstStyle/>
          <a:p>
            <a:pPr algn="just"/>
            <a:r>
              <a:rPr lang="en-US" altLang="zh-TW" sz="2400" dirty="0" smtClean="0"/>
              <a:t>Grating lobes: extra mainlobes in addition to the “true” one appear within the angle of view, </a:t>
            </a:r>
          </a:p>
          <a:p>
            <a:pPr algn="just">
              <a:buNone/>
            </a:pPr>
            <a:r>
              <a:rPr lang="en-US" altLang="zh-TW" sz="2400" dirty="0" smtClean="0"/>
              <a:t>    </a:t>
            </a:r>
            <a:r>
              <a:rPr lang="en-US" altLang="zh-TW" sz="2400" dirty="0" smtClean="0">
                <a:sym typeface="Wingdings" pitchFamily="2" charset="2"/>
              </a:rPr>
              <a:t> </a:t>
            </a:r>
            <a:r>
              <a:rPr lang="en-US" altLang="zh-TW" sz="2400" dirty="0" smtClean="0"/>
              <a:t>choose the inter-element spacing </a:t>
            </a:r>
            <a:r>
              <a:rPr lang="en-US" altLang="zh-TW" sz="2400" i="1" dirty="0" smtClean="0">
                <a:latin typeface="Times New Roman" pitchFamily="18" charset="0"/>
                <a:cs typeface="Times New Roman" pitchFamily="18" charset="0"/>
              </a:rPr>
              <a:t>d</a:t>
            </a:r>
            <a:r>
              <a:rPr lang="en-US" altLang="zh-TW" sz="2400" dirty="0" smtClean="0"/>
              <a:t> such that</a:t>
            </a:r>
          </a:p>
          <a:p>
            <a:pPr algn="just">
              <a:buNone/>
            </a:pPr>
            <a:r>
              <a:rPr lang="en-US" altLang="zh-TW" sz="2400" dirty="0" smtClean="0"/>
              <a:t>         </a:t>
            </a:r>
            <a:endParaRPr lang="zh-TW" altLang="en-US" sz="2400"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198</a:t>
            </a:fld>
            <a:endParaRPr lang="zh-TW" altLang="en-US"/>
          </a:p>
        </p:txBody>
      </p:sp>
      <p:sp>
        <p:nvSpPr>
          <p:cNvPr id="20275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202753" name="Object 1"/>
          <p:cNvGraphicFramePr>
            <a:graphicFrameLocks noChangeAspect="1"/>
          </p:cNvGraphicFramePr>
          <p:nvPr/>
        </p:nvGraphicFramePr>
        <p:xfrm>
          <a:off x="5940152" y="1744419"/>
          <a:ext cx="936104" cy="316429"/>
        </p:xfrm>
        <a:graphic>
          <a:graphicData uri="http://schemas.openxmlformats.org/presentationml/2006/ole">
            <p:oleObj spid="_x0000_s202753" name="Equation" r:id="rId3" imgW="672808" imgH="228501" progId="Equation.DSMT4">
              <p:embed/>
            </p:oleObj>
          </a:graphicData>
        </a:graphic>
      </p:graphicFrame>
      <p:sp>
        <p:nvSpPr>
          <p:cNvPr id="20275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20275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202757" name="Object 5"/>
          <p:cNvGraphicFramePr>
            <a:graphicFrameLocks noChangeAspect="1"/>
          </p:cNvGraphicFramePr>
          <p:nvPr/>
        </p:nvGraphicFramePr>
        <p:xfrm>
          <a:off x="1862138" y="2564904"/>
          <a:ext cx="2843212" cy="431800"/>
        </p:xfrm>
        <a:graphic>
          <a:graphicData uri="http://schemas.openxmlformats.org/presentationml/2006/ole">
            <p:oleObj spid="_x0000_s202757" name="Equation" r:id="rId4" imgW="1777680" imgH="241200" progId="Equation.DSMT4">
              <p:embed/>
            </p:oleObj>
          </a:graphicData>
        </a:graphic>
      </p:graphicFrame>
      <p:sp>
        <p:nvSpPr>
          <p:cNvPr id="11" name="矩形 10"/>
          <p:cNvSpPr/>
          <p:nvPr/>
        </p:nvSpPr>
        <p:spPr>
          <a:xfrm>
            <a:off x="971600" y="3068960"/>
            <a:ext cx="8185254" cy="830997"/>
          </a:xfrm>
          <a:prstGeom prst="rect">
            <a:avLst/>
          </a:prstGeom>
        </p:spPr>
        <p:txBody>
          <a:bodyPr wrap="none">
            <a:spAutoFit/>
          </a:bodyPr>
          <a:lstStyle/>
          <a:p>
            <a:pPr marL="179388" indent="-179388" algn="just">
              <a:buFont typeface="Arial" pitchFamily="34" charset="0"/>
              <a:buChar char="•"/>
            </a:pPr>
            <a:r>
              <a:rPr lang="en-US" altLang="zh-TW" sz="2400" dirty="0" smtClean="0"/>
              <a:t>Spatial</a:t>
            </a:r>
            <a:r>
              <a:rPr lang="en-US" altLang="zh-TW" i="1" dirty="0" smtClean="0"/>
              <a:t> </a:t>
            </a:r>
            <a:r>
              <a:rPr lang="en-US" altLang="zh-TW" sz="2400" dirty="0" smtClean="0"/>
              <a:t>aliasing: the Nyquist spatial sampling criterion is violated</a:t>
            </a:r>
          </a:p>
          <a:p>
            <a:pPr marL="179388" indent="-179388" algn="just"/>
            <a:r>
              <a:rPr lang="en-US" altLang="zh-TW" sz="2400" dirty="0" smtClean="0"/>
              <a:t>  (a tighter rule than that in avoiding grating lobes):</a:t>
            </a:r>
            <a:endParaRPr lang="zh-TW" altLang="en-US" sz="2400" dirty="0" smtClean="0"/>
          </a:p>
        </p:txBody>
      </p:sp>
      <p:sp>
        <p:nvSpPr>
          <p:cNvPr id="20276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202759" name="Object 7"/>
          <p:cNvGraphicFramePr>
            <a:graphicFrameLocks noChangeAspect="1"/>
          </p:cNvGraphicFramePr>
          <p:nvPr/>
        </p:nvGraphicFramePr>
        <p:xfrm>
          <a:off x="7452320" y="3573016"/>
          <a:ext cx="945105" cy="360040"/>
        </p:xfrm>
        <a:graphic>
          <a:graphicData uri="http://schemas.openxmlformats.org/presentationml/2006/ole">
            <p:oleObj spid="_x0000_s202759" name="Equation" r:id="rId5" imgW="596900" imgH="228600" progId="Equation.DSMT4">
              <p:embed/>
            </p:oleObj>
          </a:graphicData>
        </a:graphic>
      </p:graphicFrame>
      <p:sp>
        <p:nvSpPr>
          <p:cNvPr id="14" name="內容版面配置區 2"/>
          <p:cNvSpPr txBox="1">
            <a:spLocks/>
          </p:cNvSpPr>
          <p:nvPr/>
        </p:nvSpPr>
        <p:spPr>
          <a:xfrm>
            <a:off x="827584" y="4437112"/>
            <a:ext cx="8064896" cy="1549152"/>
          </a:xfrm>
          <a:prstGeom prst="rect">
            <a:avLst/>
          </a:prstGeom>
        </p:spPr>
        <p:txBody>
          <a:bodyPr>
            <a:noAutofit/>
          </a:bodyPr>
          <a:lstStyle/>
          <a:p>
            <a:pPr marL="365760" marR="0" lvl="0" indent="-283464" algn="just"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en-US" altLang="zh-TW" sz="2400" b="0" i="0" u="none" strike="noStrike" kern="1200" cap="none" spc="0" normalizeH="0" baseline="0" noProof="0" dirty="0" smtClean="0">
                <a:ln>
                  <a:noFill/>
                </a:ln>
                <a:solidFill>
                  <a:schemeClr val="tx1"/>
                </a:solidFill>
                <a:effectLst/>
                <a:uLnTx/>
                <a:uFillTx/>
                <a:latin typeface="+mn-lt"/>
                <a:ea typeface="+mn-ea"/>
                <a:cs typeface="+mn-cs"/>
              </a:rPr>
              <a:t>Combining the preceding two criteria leads to the celebrated</a:t>
            </a:r>
            <a:r>
              <a:rPr kumimoji="0" lang="en-US" altLang="zh-TW" sz="2400" b="0" i="0" u="none" strike="noStrike" kern="1200" cap="none" spc="0" normalizeH="0" noProof="0" dirty="0" smtClean="0">
                <a:ln>
                  <a:noFill/>
                </a:ln>
                <a:solidFill>
                  <a:schemeClr val="tx1"/>
                </a:solidFill>
                <a:effectLst/>
                <a:uLnTx/>
                <a:uFillTx/>
                <a:latin typeface="+mn-lt"/>
                <a:ea typeface="+mn-ea"/>
                <a:cs typeface="+mn-cs"/>
              </a:rPr>
              <a:t> “half-wavelength” rule for choosing the inter-element spacing for an array: </a:t>
            </a:r>
            <a:endParaRPr kumimoji="0" lang="en-US" altLang="zh-TW" sz="2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83464" algn="just" defTabSz="914400" rtl="0" eaLnBrk="1" fontAlgn="auto" latinLnBrk="0" hangingPunct="1">
              <a:lnSpc>
                <a:spcPct val="100000"/>
              </a:lnSpc>
              <a:spcBef>
                <a:spcPts val="600"/>
              </a:spcBef>
              <a:spcAft>
                <a:spcPts val="0"/>
              </a:spcAft>
              <a:buClr>
                <a:schemeClr val="accent1"/>
              </a:buClr>
              <a:buSzPct val="80000"/>
              <a:buFont typeface="Wingdings 2"/>
              <a:buNone/>
              <a:tabLst/>
              <a:defRPr/>
            </a:pPr>
            <a:r>
              <a:rPr kumimoji="0" lang="en-US" altLang="zh-TW" sz="2400" b="0" i="0" u="none" strike="noStrike" kern="1200" cap="none" spc="0" normalizeH="0" baseline="0" noProof="0" dirty="0" smtClean="0">
                <a:ln>
                  <a:noFill/>
                </a:ln>
                <a:solidFill>
                  <a:schemeClr val="tx1"/>
                </a:solidFill>
                <a:effectLst/>
                <a:uLnTx/>
                <a:uFillTx/>
                <a:latin typeface="+mn-lt"/>
                <a:ea typeface="+mn-ea"/>
                <a:cs typeface="+mn-cs"/>
              </a:rPr>
              <a:t>         </a:t>
            </a:r>
            <a:endParaRPr kumimoji="0" lang="zh-TW" altLang="en-US" sz="24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202761" name="Object 9"/>
          <p:cNvGraphicFramePr>
            <a:graphicFrameLocks noChangeAspect="1"/>
          </p:cNvGraphicFramePr>
          <p:nvPr/>
        </p:nvGraphicFramePr>
        <p:xfrm>
          <a:off x="4932039" y="5229200"/>
          <a:ext cx="1134365" cy="432048"/>
        </p:xfrm>
        <a:graphic>
          <a:graphicData uri="http://schemas.openxmlformats.org/presentationml/2006/ole">
            <p:oleObj spid="_x0000_s202761" name="Equation" r:id="rId6" imgW="596900" imgH="228600" progId="Equation.DSMT4">
              <p:embed/>
            </p:oleObj>
          </a:graphicData>
        </a:graphic>
      </p:graphicFrame>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Dolby-</a:t>
            </a:r>
            <a:r>
              <a:rPr lang="en-US" altLang="zh-TW" dirty="0" err="1" smtClean="0"/>
              <a:t>Chebyshev</a:t>
            </a:r>
            <a:r>
              <a:rPr lang="en-US" altLang="zh-TW" dirty="0" smtClean="0"/>
              <a:t> array shading</a:t>
            </a:r>
            <a:endParaRPr lang="zh-TW" altLang="en-US" dirty="0"/>
          </a:p>
        </p:txBody>
      </p:sp>
      <p:sp>
        <p:nvSpPr>
          <p:cNvPr id="3" name="內容版面配置區 2"/>
          <p:cNvSpPr>
            <a:spLocks noGrp="1"/>
          </p:cNvSpPr>
          <p:nvPr>
            <p:ph idx="1"/>
          </p:nvPr>
        </p:nvSpPr>
        <p:spPr>
          <a:xfrm>
            <a:off x="1187624" y="1268760"/>
            <a:ext cx="7498080" cy="901080"/>
          </a:xfrm>
        </p:spPr>
        <p:txBody>
          <a:bodyPr>
            <a:normAutofit/>
          </a:bodyPr>
          <a:lstStyle/>
          <a:p>
            <a:pPr marL="90488" indent="-7938">
              <a:buNone/>
            </a:pPr>
            <a:r>
              <a:rPr lang="en-US" altLang="zh-TW" sz="1600" dirty="0" smtClean="0">
                <a:latin typeface="Times New Roman" pitchFamily="18" charset="0"/>
                <a:cs typeface="Times New Roman" pitchFamily="18" charset="0"/>
              </a:rPr>
              <a:t>	     In view of the forgoing, there is a tradeoff between the </a:t>
            </a:r>
            <a:r>
              <a:rPr lang="en-US" altLang="zh-TW" sz="1600" dirty="0" smtClean="0">
                <a:solidFill>
                  <a:srgbClr val="0000FF"/>
                </a:solidFill>
                <a:latin typeface="Times New Roman" pitchFamily="18" charset="0"/>
                <a:cs typeface="Times New Roman" pitchFamily="18" charset="0"/>
              </a:rPr>
              <a:t>mainlobe maximum </a:t>
            </a:r>
            <a:r>
              <a:rPr lang="en-US" altLang="zh-TW" sz="1600" dirty="0" smtClean="0">
                <a:latin typeface="Times New Roman" pitchFamily="18" charset="0"/>
                <a:cs typeface="Times New Roman" pitchFamily="18" charset="0"/>
              </a:rPr>
              <a:t>and the </a:t>
            </a:r>
            <a:r>
              <a:rPr lang="en-US" altLang="zh-TW" sz="1600" dirty="0" smtClean="0">
                <a:solidFill>
                  <a:srgbClr val="0000FF"/>
                </a:solidFill>
                <a:latin typeface="Times New Roman" pitchFamily="18" charset="0"/>
                <a:cs typeface="Times New Roman" pitchFamily="18" charset="0"/>
              </a:rPr>
              <a:t>sidelobe level</a:t>
            </a:r>
            <a:r>
              <a:rPr lang="en-US" altLang="zh-TW" sz="1600" dirty="0" smtClean="0">
                <a:latin typeface="Times New Roman" pitchFamily="18" charset="0"/>
                <a:cs typeface="Times New Roman" pitchFamily="18" charset="0"/>
              </a:rPr>
              <a:t>.  DC array was designed by taking advantage of the property of </a:t>
            </a:r>
            <a:r>
              <a:rPr lang="en-US" altLang="zh-TW" sz="1600" i="1" dirty="0" smtClean="0">
                <a:solidFill>
                  <a:srgbClr val="0000FF"/>
                </a:solidFill>
                <a:latin typeface="Times New Roman" pitchFamily="18" charset="0"/>
                <a:cs typeface="Times New Roman" pitchFamily="18" charset="0"/>
              </a:rPr>
              <a:t>min-max </a:t>
            </a:r>
            <a:r>
              <a:rPr lang="en-US" altLang="zh-TW" sz="1600" dirty="0" smtClean="0">
                <a:solidFill>
                  <a:srgbClr val="0000FF"/>
                </a:solidFill>
                <a:latin typeface="Times New Roman" pitchFamily="18" charset="0"/>
                <a:cs typeface="Times New Roman" pitchFamily="18" charset="0"/>
              </a:rPr>
              <a:t>polynomial approximation </a:t>
            </a:r>
            <a:r>
              <a:rPr lang="en-US" altLang="zh-TW" sz="1600" dirty="0" smtClean="0">
                <a:latin typeface="Times New Roman" pitchFamily="18" charset="0"/>
                <a:cs typeface="Times New Roman" pitchFamily="18" charset="0"/>
              </a:rPr>
              <a:t>error of </a:t>
            </a:r>
            <a:r>
              <a:rPr lang="en-US" altLang="zh-TW" sz="1600" dirty="0" err="1" smtClean="0">
                <a:solidFill>
                  <a:srgbClr val="FF0000"/>
                </a:solidFill>
                <a:latin typeface="Times New Roman" pitchFamily="18" charset="0"/>
                <a:cs typeface="Times New Roman" pitchFamily="18" charset="0"/>
              </a:rPr>
              <a:t>Chebyshev</a:t>
            </a:r>
            <a:r>
              <a:rPr lang="en-US" altLang="zh-TW" sz="1600" dirty="0" smtClean="0">
                <a:solidFill>
                  <a:srgbClr val="FF0000"/>
                </a:solidFill>
                <a:latin typeface="Times New Roman" pitchFamily="18" charset="0"/>
                <a:cs typeface="Times New Roman" pitchFamily="18" charset="0"/>
              </a:rPr>
              <a:t> polynomials</a:t>
            </a:r>
            <a:r>
              <a:rPr lang="en-US" altLang="zh-TW" sz="1600" dirty="0" smtClean="0">
                <a:latin typeface="Times New Roman" pitchFamily="18" charset="0"/>
                <a:cs typeface="Times New Roman" pitchFamily="18" charset="0"/>
              </a:rPr>
              <a:t>.   </a:t>
            </a:r>
            <a:endParaRPr lang="zh-TW" altLang="en-US" sz="1600" dirty="0">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199</a:t>
            </a:fld>
            <a:endParaRPr lang="zh-TW" altLang="en-US"/>
          </a:p>
        </p:txBody>
      </p:sp>
      <p:sp>
        <p:nvSpPr>
          <p:cNvPr id="3153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315393" name="Object 1"/>
          <p:cNvGraphicFramePr>
            <a:graphicFrameLocks noChangeAspect="1"/>
          </p:cNvGraphicFramePr>
          <p:nvPr/>
        </p:nvGraphicFramePr>
        <p:xfrm>
          <a:off x="2839132" y="2204864"/>
          <a:ext cx="3605076" cy="1080120"/>
        </p:xfrm>
        <a:graphic>
          <a:graphicData uri="http://schemas.openxmlformats.org/presentationml/2006/ole">
            <p:oleObj spid="_x0000_s315393" name="Equation" r:id="rId3" imgW="2451100" imgH="736600" progId="Equation.DSMT4">
              <p:embed/>
            </p:oleObj>
          </a:graphicData>
        </a:graphic>
      </p:graphicFrame>
      <p:sp>
        <p:nvSpPr>
          <p:cNvPr id="31539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315395" name="Object 3"/>
          <p:cNvGraphicFramePr>
            <a:graphicFrameLocks noChangeAspect="1"/>
          </p:cNvGraphicFramePr>
          <p:nvPr/>
        </p:nvGraphicFramePr>
        <p:xfrm>
          <a:off x="2162469" y="3789040"/>
          <a:ext cx="2049491" cy="2232248"/>
        </p:xfrm>
        <a:graphic>
          <a:graphicData uri="http://schemas.openxmlformats.org/presentationml/2006/ole">
            <p:oleObj spid="_x0000_s315395" name="Equation" r:id="rId4" imgW="1498600" imgH="1625600" progId="Equation.DSMT4">
              <p:embed/>
            </p:oleObj>
          </a:graphicData>
        </a:graphic>
      </p:graphicFrame>
      <p:pic>
        <p:nvPicPr>
          <p:cNvPr id="315398" name="Picture 6"/>
          <p:cNvPicPr>
            <a:picLocks noChangeAspect="1" noChangeArrowheads="1"/>
          </p:cNvPicPr>
          <p:nvPr/>
        </p:nvPicPr>
        <p:blipFill>
          <a:blip r:embed="rId5" cstate="print"/>
          <a:srcRect l="15301" t="29328" r="31543" b="8657"/>
          <a:stretch>
            <a:fillRect/>
          </a:stretch>
        </p:blipFill>
        <p:spPr bwMode="auto">
          <a:xfrm>
            <a:off x="4932040" y="3356992"/>
            <a:ext cx="3528392" cy="3087343"/>
          </a:xfrm>
          <a:prstGeom prst="rect">
            <a:avLst/>
          </a:prstGeom>
          <a:noFill/>
          <a:ln w="9525">
            <a:noFill/>
            <a:miter lim="800000"/>
            <a:headEnd/>
            <a:tailEnd/>
          </a:ln>
        </p:spPr>
      </p:pic>
      <p:sp>
        <p:nvSpPr>
          <p:cNvPr id="10" name="文字方塊 9"/>
          <p:cNvSpPr txBox="1"/>
          <p:nvPr/>
        </p:nvSpPr>
        <p:spPr>
          <a:xfrm>
            <a:off x="8100392" y="4005064"/>
            <a:ext cx="792088" cy="461665"/>
          </a:xfrm>
          <a:prstGeom prst="rect">
            <a:avLst/>
          </a:prstGeom>
          <a:noFill/>
        </p:spPr>
        <p:txBody>
          <a:bodyPr wrap="square" rtlCol="0">
            <a:spAutoFit/>
          </a:bodyPr>
          <a:lstStyle/>
          <a:p>
            <a:r>
              <a:rPr lang="en-US" altLang="zh-TW" sz="1200" dirty="0" smtClean="0">
                <a:solidFill>
                  <a:srgbClr val="FF0000"/>
                </a:solidFill>
              </a:rPr>
              <a:t>mainlobe peak</a:t>
            </a:r>
            <a:endParaRPr lang="zh-TW" altLang="en-US" sz="1200" dirty="0">
              <a:solidFill>
                <a:srgbClr val="FF0000"/>
              </a:solidFill>
            </a:endParaRPr>
          </a:p>
        </p:txBody>
      </p:sp>
      <p:sp>
        <p:nvSpPr>
          <p:cNvPr id="11" name="文字方塊 10"/>
          <p:cNvSpPr txBox="1"/>
          <p:nvPr/>
        </p:nvSpPr>
        <p:spPr>
          <a:xfrm>
            <a:off x="7596336" y="5013176"/>
            <a:ext cx="792088" cy="461665"/>
          </a:xfrm>
          <a:prstGeom prst="rect">
            <a:avLst/>
          </a:prstGeom>
          <a:noFill/>
        </p:spPr>
        <p:txBody>
          <a:bodyPr wrap="square" rtlCol="0">
            <a:spAutoFit/>
          </a:bodyPr>
          <a:lstStyle/>
          <a:p>
            <a:r>
              <a:rPr lang="en-US" altLang="zh-TW" sz="1200" dirty="0" smtClean="0">
                <a:solidFill>
                  <a:srgbClr val="0000FF"/>
                </a:solidFill>
              </a:rPr>
              <a:t>Sidelobe window</a:t>
            </a:r>
            <a:endParaRPr lang="zh-TW" altLang="en-US" sz="1200" dirty="0">
              <a:solidFill>
                <a:srgbClr val="0000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投影片編號版面配置區 5"/>
          <p:cNvSpPr>
            <a:spLocks noGrp="1"/>
          </p:cNvSpPr>
          <p:nvPr>
            <p:ph type="sldNum" sz="quarter" idx="12"/>
          </p:nvPr>
        </p:nvSpPr>
        <p:spPr>
          <a:noFill/>
        </p:spPr>
        <p:txBody>
          <a:bodyPr/>
          <a:lstStyle/>
          <a:p>
            <a:fld id="{2FEC085D-7524-471D-AEBB-94B9D06A5042}" type="slidenum">
              <a:rPr lang="en-US" altLang="zh-TW" smtClean="0">
                <a:ea typeface="新細明體" charset="-120"/>
              </a:rPr>
              <a:pPr/>
              <a:t>2</a:t>
            </a:fld>
            <a:endParaRPr lang="en-US" altLang="zh-TW" smtClean="0">
              <a:ea typeface="新細明體" charset="-120"/>
            </a:endParaRPr>
          </a:p>
        </p:txBody>
      </p:sp>
      <p:sp>
        <p:nvSpPr>
          <p:cNvPr id="45059" name="Rectangle 2"/>
          <p:cNvSpPr>
            <a:spLocks noGrp="1" noChangeArrowheads="1"/>
          </p:cNvSpPr>
          <p:nvPr>
            <p:ph type="title"/>
          </p:nvPr>
        </p:nvSpPr>
        <p:spPr>
          <a:xfrm>
            <a:off x="1115616" y="274638"/>
            <a:ext cx="7498080" cy="1143000"/>
          </a:xfrm>
        </p:spPr>
        <p:txBody>
          <a:bodyPr>
            <a:normAutofit/>
          </a:bodyPr>
          <a:lstStyle/>
          <a:p>
            <a:pPr eaLnBrk="1" hangingPunct="1"/>
            <a:r>
              <a:rPr lang="en-US" altLang="zh-TW" sz="4000" dirty="0" smtClean="0"/>
              <a:t>Outline</a:t>
            </a:r>
            <a:endParaRPr lang="zh-TW" altLang="en-US" sz="4000" dirty="0" smtClean="0">
              <a:solidFill>
                <a:schemeClr val="tx1"/>
              </a:solidFill>
              <a:ea typeface="標楷體" pitchFamily="65" charset="-120"/>
            </a:endParaRPr>
          </a:p>
        </p:txBody>
      </p:sp>
      <p:sp>
        <p:nvSpPr>
          <p:cNvPr id="45060" name="Rectangle 3"/>
          <p:cNvSpPr>
            <a:spLocks noGrp="1" noChangeArrowheads="1"/>
          </p:cNvSpPr>
          <p:nvPr>
            <p:ph type="body" idx="1"/>
          </p:nvPr>
        </p:nvSpPr>
        <p:spPr>
          <a:xfrm>
            <a:off x="976064" y="1835150"/>
            <a:ext cx="7772400" cy="4114800"/>
          </a:xfrm>
        </p:spPr>
        <p:txBody>
          <a:bodyPr>
            <a:normAutofit/>
          </a:bodyPr>
          <a:lstStyle/>
          <a:p>
            <a:pPr marL="596646" indent="-514350">
              <a:buNone/>
            </a:pPr>
            <a:r>
              <a:rPr lang="en-US" altLang="zh-TW" dirty="0" smtClean="0">
                <a:latin typeface="Times New Roman" pitchFamily="18" charset="0"/>
                <a:cs typeface="Times New Roman" pitchFamily="18" charset="0"/>
              </a:rPr>
              <a:t>3.1 Linear algebra basics</a:t>
            </a:r>
          </a:p>
          <a:p>
            <a:pPr marL="596646" indent="-514350">
              <a:buNone/>
            </a:pPr>
            <a:r>
              <a:rPr lang="en-US" altLang="zh-TW" dirty="0" smtClean="0">
                <a:latin typeface="Times New Roman" pitchFamily="18" charset="0"/>
                <a:cs typeface="Times New Roman" pitchFamily="18" charset="0"/>
              </a:rPr>
              <a:t>3.2 Digital signal processing basics</a:t>
            </a:r>
          </a:p>
          <a:p>
            <a:pPr marL="596646" indent="-514350">
              <a:buNone/>
            </a:pPr>
            <a:r>
              <a:rPr lang="en-US" altLang="zh-TW" dirty="0" smtClean="0">
                <a:latin typeface="Times New Roman" pitchFamily="18" charset="0"/>
                <a:cs typeface="Times New Roman" pitchFamily="18" charset="0"/>
              </a:rPr>
              <a:t>3.3 Array signal processing basics</a:t>
            </a:r>
          </a:p>
          <a:p>
            <a:pPr marL="596646" indent="-514350">
              <a:buNone/>
            </a:pPr>
            <a:r>
              <a:rPr lang="en-US" altLang="zh-TW" dirty="0" smtClean="0">
                <a:latin typeface="Times New Roman" pitchFamily="18" charset="0"/>
                <a:cs typeface="Times New Roman" pitchFamily="18" charset="0"/>
              </a:rPr>
              <a:t>3.4 Optimization algorithms</a:t>
            </a:r>
          </a:p>
          <a:p>
            <a:pPr marL="596646" indent="-514350">
              <a:buNone/>
            </a:pPr>
            <a:r>
              <a:rPr lang="en-US" altLang="zh-TW" dirty="0" smtClean="0">
                <a:latin typeface="Times New Roman" pitchFamily="18" charset="0"/>
                <a:cs typeface="Times New Roman" pitchFamily="18" charset="0"/>
              </a:rPr>
              <a:t>3</a:t>
            </a:r>
            <a:r>
              <a:rPr lang="en-US" altLang="zh-TW" smtClean="0">
                <a:latin typeface="Times New Roman" pitchFamily="18" charset="0"/>
                <a:cs typeface="Times New Roman" pitchFamily="18" charset="0"/>
              </a:rPr>
              <a:t>.5 </a:t>
            </a:r>
            <a:r>
              <a:rPr lang="en-US" altLang="zh-TW" dirty="0" smtClean="0">
                <a:latin typeface="Times New Roman" pitchFamily="18" charset="0"/>
                <a:cs typeface="Times New Roman" pitchFamily="18" charset="0"/>
              </a:rPr>
              <a:t>Inverse filtering and model matching</a:t>
            </a:r>
            <a:endParaRPr lang="en-US" altLang="zh-TW" dirty="0" smtClean="0">
              <a:latin typeface="Times New Roman" pitchFamily="18" charset="0"/>
              <a:ea typeface="全真楷書" pitchFamily="49" charset="-120"/>
              <a:cs typeface="Times New Roman" pitchFamily="18" charset="0"/>
            </a:endParaRPr>
          </a:p>
        </p:txBody>
      </p:sp>
    </p:spTree>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投影片編號版面配置區 5"/>
          <p:cNvSpPr>
            <a:spLocks noGrp="1"/>
          </p:cNvSpPr>
          <p:nvPr>
            <p:ph type="sldNum" sz="quarter" idx="12"/>
          </p:nvPr>
        </p:nvSpPr>
        <p:spPr>
          <a:noFill/>
        </p:spPr>
        <p:txBody>
          <a:bodyPr/>
          <a:lstStyle/>
          <a:p>
            <a:fld id="{980ADE42-C8D5-4DEC-9705-55897A98EF0F}" type="slidenum">
              <a:rPr lang="zh-TW" altLang="en-US" smtClean="0">
                <a:ea typeface="新細明體" charset="-120"/>
              </a:rPr>
              <a:pPr/>
              <a:t>20</a:t>
            </a:fld>
            <a:endParaRPr lang="en-US" altLang="zh-TW" smtClean="0">
              <a:ea typeface="新細明體" charset="-120"/>
            </a:endParaRPr>
          </a:p>
        </p:txBody>
      </p:sp>
      <p:graphicFrame>
        <p:nvGraphicFramePr>
          <p:cNvPr id="71682" name="Object 2"/>
          <p:cNvGraphicFramePr>
            <a:graphicFrameLocks noChangeAspect="1"/>
          </p:cNvGraphicFramePr>
          <p:nvPr/>
        </p:nvGraphicFramePr>
        <p:xfrm>
          <a:off x="501650" y="700088"/>
          <a:ext cx="8247063" cy="5219700"/>
        </p:xfrm>
        <a:graphic>
          <a:graphicData uri="http://schemas.openxmlformats.org/presentationml/2006/ole">
            <p:oleObj spid="_x0000_s18434" name="Equation" r:id="rId3" imgW="4025880" imgH="2527200" progId="Equation.DSMT4">
              <p:embed/>
            </p:oleObj>
          </a:graphicData>
        </a:graphic>
      </p:graphicFrame>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Dolby-</a:t>
            </a:r>
            <a:r>
              <a:rPr lang="en-US" altLang="zh-TW" dirty="0" err="1" smtClean="0"/>
              <a:t>Chebyshev</a:t>
            </a:r>
            <a:r>
              <a:rPr lang="en-US" altLang="zh-TW" dirty="0" smtClean="0"/>
              <a:t> array shading</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200</a:t>
            </a:fld>
            <a:endParaRPr lang="zh-TW" altLang="en-US"/>
          </a:p>
        </p:txBody>
      </p:sp>
      <p:sp>
        <p:nvSpPr>
          <p:cNvPr id="317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317441" name="Object 1"/>
          <p:cNvGraphicFramePr>
            <a:graphicFrameLocks noChangeAspect="1"/>
          </p:cNvGraphicFramePr>
          <p:nvPr/>
        </p:nvGraphicFramePr>
        <p:xfrm>
          <a:off x="1273696" y="1209970"/>
          <a:ext cx="6826696" cy="626545"/>
        </p:xfrm>
        <a:graphic>
          <a:graphicData uri="http://schemas.openxmlformats.org/presentationml/2006/ole">
            <p:oleObj spid="_x0000_s317441" name="Equation" r:id="rId3" imgW="4431960" imgH="393480" progId="Equation.DSMT4">
              <p:embed/>
            </p:oleObj>
          </a:graphicData>
        </a:graphic>
      </p:graphicFrame>
      <p:sp>
        <p:nvSpPr>
          <p:cNvPr id="7" name="矩形 6"/>
          <p:cNvSpPr/>
          <p:nvPr/>
        </p:nvSpPr>
        <p:spPr>
          <a:xfrm>
            <a:off x="1187624" y="1772816"/>
            <a:ext cx="6480720" cy="369332"/>
          </a:xfrm>
          <a:prstGeom prst="rect">
            <a:avLst/>
          </a:prstGeom>
        </p:spPr>
        <p:txBody>
          <a:bodyPr wrap="square">
            <a:spAutoFit/>
          </a:bodyPr>
          <a:lstStyle/>
          <a:p>
            <a:r>
              <a:rPr lang="zh-TW" altLang="zh-TW" kern="100" dirty="0" smtClean="0">
                <a:latin typeface="Times New Roman" pitchFamily="18" charset="0"/>
                <a:ea typeface="Times New Roman"/>
                <a:cs typeface="Times New Roman" pitchFamily="18" charset="0"/>
              </a:rPr>
              <a:t>Let </a:t>
            </a:r>
            <a:r>
              <a:rPr lang="zh-TW" altLang="zh-TW" i="1" kern="100" dirty="0" smtClean="0">
                <a:latin typeface="Times New Roman" pitchFamily="18" charset="0"/>
                <a:ea typeface="Times New Roman"/>
                <a:cs typeface="Times New Roman" pitchFamily="18" charset="0"/>
              </a:rPr>
              <a:t>x</a:t>
            </a:r>
            <a:r>
              <a:rPr lang="zh-TW" altLang="zh-TW" kern="100" baseline="-25000" dirty="0" smtClean="0">
                <a:latin typeface="Times New Roman" pitchFamily="18" charset="0"/>
                <a:ea typeface="Times New Roman"/>
                <a:cs typeface="Times New Roman" pitchFamily="18" charset="0"/>
              </a:rPr>
              <a:t>0</a:t>
            </a:r>
            <a:r>
              <a:rPr lang="zh-TW" altLang="zh-TW" kern="100" dirty="0" smtClean="0">
                <a:latin typeface="Times New Roman" pitchFamily="18" charset="0"/>
                <a:ea typeface="Times New Roman"/>
                <a:cs typeface="Times New Roman" pitchFamily="18" charset="0"/>
              </a:rPr>
              <a:t> correspond to </a:t>
            </a:r>
            <a:r>
              <a:rPr lang="zh-TW" altLang="zh-TW" i="1" kern="100" dirty="0" smtClean="0">
                <a:latin typeface="Times New Roman" pitchFamily="18" charset="0"/>
                <a:ea typeface="Times New Roman"/>
                <a:cs typeface="Times New Roman" pitchFamily="18" charset="0"/>
              </a:rPr>
              <a:t>θ</a:t>
            </a:r>
            <a:r>
              <a:rPr lang="zh-TW" altLang="zh-TW" kern="100" dirty="0" smtClean="0">
                <a:latin typeface="Times New Roman" pitchFamily="18" charset="0"/>
                <a:ea typeface="Times New Roman"/>
                <a:cs typeface="Times New Roman" pitchFamily="18" charset="0"/>
              </a:rPr>
              <a:t> = 0 (mainlobe peak), i.e., </a:t>
            </a:r>
            <a:r>
              <a:rPr lang="zh-TW" altLang="zh-TW" i="1" kern="100" dirty="0" smtClean="0">
                <a:latin typeface="Times New Roman" pitchFamily="18" charset="0"/>
                <a:ea typeface="Times New Roman"/>
                <a:cs typeface="Times New Roman" pitchFamily="18" charset="0"/>
              </a:rPr>
              <a:t>u</a:t>
            </a:r>
            <a:r>
              <a:rPr lang="zh-TW" altLang="zh-TW" kern="100" dirty="0" smtClean="0">
                <a:latin typeface="Times New Roman" pitchFamily="18" charset="0"/>
                <a:ea typeface="Times New Roman"/>
                <a:cs typeface="Times New Roman" pitchFamily="18" charset="0"/>
              </a:rPr>
              <a:t> = 0 or cos</a:t>
            </a:r>
            <a:r>
              <a:rPr lang="zh-TW" altLang="zh-TW" i="1" kern="100" dirty="0" smtClean="0">
                <a:latin typeface="Times New Roman" pitchFamily="18" charset="0"/>
                <a:ea typeface="Times New Roman"/>
                <a:cs typeface="Times New Roman" pitchFamily="18" charset="0"/>
              </a:rPr>
              <a:t>u</a:t>
            </a:r>
            <a:r>
              <a:rPr lang="zh-TW" altLang="zh-TW" kern="100" dirty="0" smtClean="0">
                <a:latin typeface="Times New Roman" pitchFamily="18" charset="0"/>
                <a:ea typeface="Times New Roman"/>
                <a:cs typeface="Times New Roman" pitchFamily="18" charset="0"/>
              </a:rPr>
              <a:t> = 1.</a:t>
            </a:r>
            <a:endParaRPr lang="zh-TW" altLang="en-US" dirty="0">
              <a:latin typeface="Times New Roman" pitchFamily="18" charset="0"/>
              <a:cs typeface="Times New Roman" pitchFamily="18" charset="0"/>
            </a:endParaRPr>
          </a:p>
        </p:txBody>
      </p:sp>
      <p:sp>
        <p:nvSpPr>
          <p:cNvPr id="3174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317443" name="Object 3"/>
          <p:cNvGraphicFramePr>
            <a:graphicFrameLocks noChangeAspect="1"/>
          </p:cNvGraphicFramePr>
          <p:nvPr/>
        </p:nvGraphicFramePr>
        <p:xfrm>
          <a:off x="1280889" y="2204864"/>
          <a:ext cx="5667375" cy="360363"/>
        </p:xfrm>
        <a:graphic>
          <a:graphicData uri="http://schemas.openxmlformats.org/presentationml/2006/ole">
            <p:oleObj spid="_x0000_s317443" name="Equation" r:id="rId4" imgW="3581280" imgH="228600" progId="Equation.DSMT4">
              <p:embed/>
            </p:oleObj>
          </a:graphicData>
        </a:graphic>
      </p:graphicFrame>
      <p:sp>
        <p:nvSpPr>
          <p:cNvPr id="31744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317445" name="Object 5"/>
          <p:cNvGraphicFramePr>
            <a:graphicFrameLocks noChangeAspect="1"/>
          </p:cNvGraphicFramePr>
          <p:nvPr/>
        </p:nvGraphicFramePr>
        <p:xfrm>
          <a:off x="3275856" y="2564904"/>
          <a:ext cx="2088232" cy="648072"/>
        </p:xfrm>
        <a:graphic>
          <a:graphicData uri="http://schemas.openxmlformats.org/presentationml/2006/ole">
            <p:oleObj spid="_x0000_s317445" name="Equation" r:id="rId5" imgW="1384300" imgH="431800" progId="Equation.DSMT4">
              <p:embed/>
            </p:oleObj>
          </a:graphicData>
        </a:graphic>
      </p:graphicFrame>
      <p:sp>
        <p:nvSpPr>
          <p:cNvPr id="12" name="矩形 11"/>
          <p:cNvSpPr/>
          <p:nvPr/>
        </p:nvSpPr>
        <p:spPr>
          <a:xfrm>
            <a:off x="1205880" y="3275692"/>
            <a:ext cx="7326560" cy="369332"/>
          </a:xfrm>
          <a:prstGeom prst="rect">
            <a:avLst/>
          </a:prstGeom>
        </p:spPr>
        <p:txBody>
          <a:bodyPr wrap="square">
            <a:spAutoFit/>
          </a:bodyPr>
          <a:lstStyle/>
          <a:p>
            <a:r>
              <a:rPr lang="en-US" altLang="zh-TW" dirty="0" smtClean="0">
                <a:latin typeface="Times New Roman" pitchFamily="18" charset="0"/>
                <a:cs typeface="Times New Roman" pitchFamily="18" charset="0"/>
              </a:rPr>
              <a:t>For example, the beam pattern of a 6-element linear symmetric array is</a:t>
            </a:r>
            <a:endParaRPr lang="zh-TW" altLang="en-US" dirty="0">
              <a:latin typeface="Times New Roman" pitchFamily="18" charset="0"/>
              <a:cs typeface="Times New Roman" pitchFamily="18" charset="0"/>
            </a:endParaRPr>
          </a:p>
        </p:txBody>
      </p:sp>
      <p:sp>
        <p:nvSpPr>
          <p:cNvPr id="3174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317447" name="Object 7"/>
          <p:cNvGraphicFramePr>
            <a:graphicFrameLocks noChangeAspect="1"/>
          </p:cNvGraphicFramePr>
          <p:nvPr/>
        </p:nvGraphicFramePr>
        <p:xfrm>
          <a:off x="2843808" y="3717032"/>
          <a:ext cx="3748652" cy="648072"/>
        </p:xfrm>
        <a:graphic>
          <a:graphicData uri="http://schemas.openxmlformats.org/presentationml/2006/ole">
            <p:oleObj spid="_x0000_s317447" name="Equation" r:id="rId6" imgW="2806700" imgH="482600" progId="Equation.DSMT4">
              <p:embed/>
            </p:oleObj>
          </a:graphicData>
        </a:graphic>
      </p:graphicFrame>
      <p:pic>
        <p:nvPicPr>
          <p:cNvPr id="317450" name="Picture 10"/>
          <p:cNvPicPr>
            <a:picLocks noChangeAspect="1" noChangeArrowheads="1"/>
          </p:cNvPicPr>
          <p:nvPr/>
        </p:nvPicPr>
        <p:blipFill>
          <a:blip r:embed="rId7" cstate="print"/>
          <a:srcRect l="16040" t="54922" r="27852" b="35234"/>
          <a:stretch>
            <a:fillRect/>
          </a:stretch>
        </p:blipFill>
        <p:spPr bwMode="auto">
          <a:xfrm>
            <a:off x="1202025" y="4437112"/>
            <a:ext cx="7661652" cy="1008112"/>
          </a:xfrm>
          <a:prstGeom prst="rect">
            <a:avLst/>
          </a:prstGeom>
          <a:noFill/>
          <a:ln w="9525">
            <a:noFill/>
            <a:miter lim="800000"/>
            <a:headEnd/>
            <a:tailEnd/>
          </a:ln>
        </p:spPr>
      </p:pic>
      <p:sp>
        <p:nvSpPr>
          <p:cNvPr id="31745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317451" name="Object 11"/>
          <p:cNvGraphicFramePr>
            <a:graphicFrameLocks noChangeAspect="1"/>
          </p:cNvGraphicFramePr>
          <p:nvPr/>
        </p:nvGraphicFramePr>
        <p:xfrm>
          <a:off x="2915816" y="5589240"/>
          <a:ext cx="3384375" cy="400992"/>
        </p:xfrm>
        <a:graphic>
          <a:graphicData uri="http://schemas.openxmlformats.org/presentationml/2006/ole">
            <p:oleObj spid="_x0000_s317451" name="Equation" r:id="rId8" imgW="2006600" imgH="241300" progId="Equation.DSMT4">
              <p:embed/>
            </p:oleObj>
          </a:graphicData>
        </a:graphic>
      </p:graphicFrame>
      <p:sp>
        <p:nvSpPr>
          <p:cNvPr id="19" name="文字方塊 18"/>
          <p:cNvSpPr txBox="1"/>
          <p:nvPr/>
        </p:nvSpPr>
        <p:spPr>
          <a:xfrm>
            <a:off x="7380312" y="3933056"/>
            <a:ext cx="360040" cy="338554"/>
          </a:xfrm>
          <a:prstGeom prst="rect">
            <a:avLst/>
          </a:prstGeom>
          <a:noFill/>
        </p:spPr>
        <p:txBody>
          <a:bodyPr wrap="square" rtlCol="0">
            <a:spAutoFit/>
          </a:bodyPr>
          <a:lstStyle/>
          <a:p>
            <a:r>
              <a:rPr lang="en-US" altLang="zh-TW" sz="1600" dirty="0" smtClean="0">
                <a:latin typeface="Times New Roman" pitchFamily="18" charset="0"/>
                <a:cs typeface="Times New Roman" pitchFamily="18" charset="0"/>
              </a:rPr>
              <a:t>(1)</a:t>
            </a:r>
            <a:endParaRPr lang="zh-TW" altLang="en-US" sz="1600" dirty="0">
              <a:latin typeface="Times New Roman" pitchFamily="18" charset="0"/>
              <a:cs typeface="Times New Roman" pitchFamily="18" charset="0"/>
            </a:endParaRPr>
          </a:p>
        </p:txBody>
      </p:sp>
      <p:sp>
        <p:nvSpPr>
          <p:cNvPr id="20" name="文字方塊 19"/>
          <p:cNvSpPr txBox="1"/>
          <p:nvPr/>
        </p:nvSpPr>
        <p:spPr>
          <a:xfrm>
            <a:off x="7380312" y="5661248"/>
            <a:ext cx="360040" cy="338554"/>
          </a:xfrm>
          <a:prstGeom prst="rect">
            <a:avLst/>
          </a:prstGeom>
          <a:noFill/>
        </p:spPr>
        <p:txBody>
          <a:bodyPr wrap="square" rtlCol="0">
            <a:spAutoFit/>
          </a:bodyPr>
          <a:lstStyle/>
          <a:p>
            <a:r>
              <a:rPr lang="en-US" altLang="zh-TW" sz="1600" dirty="0" smtClean="0">
                <a:latin typeface="Times New Roman" pitchFamily="18" charset="0"/>
                <a:cs typeface="Times New Roman" pitchFamily="18" charset="0"/>
              </a:rPr>
              <a:t>(2)</a:t>
            </a:r>
            <a:endParaRPr lang="zh-TW" altLang="en-US" sz="1600" dirty="0">
              <a:latin typeface="Times New Roman" pitchFamily="18" charset="0"/>
              <a:cs typeface="Times New Roman" pitchFamily="18" charset="0"/>
            </a:endParaRPr>
          </a:p>
        </p:txBody>
      </p:sp>
      <p:sp>
        <p:nvSpPr>
          <p:cNvPr id="23" name="文字方塊 22"/>
          <p:cNvSpPr txBox="1"/>
          <p:nvPr/>
        </p:nvSpPr>
        <p:spPr>
          <a:xfrm>
            <a:off x="1259632" y="6021288"/>
            <a:ext cx="2664296" cy="369332"/>
          </a:xfrm>
          <a:prstGeom prst="rect">
            <a:avLst/>
          </a:prstGeom>
          <a:noFill/>
        </p:spPr>
        <p:txBody>
          <a:bodyPr wrap="square" rtlCol="0">
            <a:spAutoFit/>
          </a:bodyPr>
          <a:lstStyle/>
          <a:p>
            <a:r>
              <a:rPr lang="en-US" altLang="zh-TW" dirty="0" smtClean="0">
                <a:latin typeface="Times New Roman" pitchFamily="18" charset="0"/>
                <a:cs typeface="Times New Roman" pitchFamily="18" charset="0"/>
              </a:rPr>
              <a:t>Matching (1) and (2) gives</a:t>
            </a:r>
            <a:endParaRPr lang="zh-TW" altLang="en-US" dirty="0">
              <a:latin typeface="Times New Roman" pitchFamily="18" charset="0"/>
              <a:cs typeface="Times New Roman" pitchFamily="18" charset="0"/>
            </a:endParaRPr>
          </a:p>
        </p:txBody>
      </p:sp>
      <p:sp>
        <p:nvSpPr>
          <p:cNvPr id="317454"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317453" name="Object 13"/>
          <p:cNvGraphicFramePr>
            <a:graphicFrameLocks noChangeAspect="1"/>
          </p:cNvGraphicFramePr>
          <p:nvPr/>
        </p:nvGraphicFramePr>
        <p:xfrm>
          <a:off x="3905582" y="6093296"/>
          <a:ext cx="4122802" cy="360040"/>
        </p:xfrm>
        <a:graphic>
          <a:graphicData uri="http://schemas.openxmlformats.org/presentationml/2006/ole">
            <p:oleObj spid="_x0000_s317453" name="Equation" r:id="rId9" imgW="2781000" imgH="241200" progId="Equation.DSMT4">
              <p:embed/>
            </p:oleObj>
          </a:graphicData>
        </a:graphic>
      </p:graphicFrame>
      <p:sp>
        <p:nvSpPr>
          <p:cNvPr id="317455"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Dolby-</a:t>
            </a:r>
            <a:r>
              <a:rPr lang="en-US" altLang="zh-TW" dirty="0" err="1" smtClean="0"/>
              <a:t>Chebyshev</a:t>
            </a:r>
            <a:r>
              <a:rPr lang="en-US" altLang="zh-TW" dirty="0" smtClean="0"/>
              <a:t> array shading</a:t>
            </a:r>
            <a:endParaRPr lang="zh-TW" altLang="en-US" dirty="0"/>
          </a:p>
        </p:txBody>
      </p:sp>
      <p:sp>
        <p:nvSpPr>
          <p:cNvPr id="3" name="內容版面配置區 2"/>
          <p:cNvSpPr>
            <a:spLocks noGrp="1"/>
          </p:cNvSpPr>
          <p:nvPr>
            <p:ph idx="1"/>
          </p:nvPr>
        </p:nvSpPr>
        <p:spPr>
          <a:xfrm>
            <a:off x="1250384" y="1340768"/>
            <a:ext cx="7498080" cy="685056"/>
          </a:xfrm>
        </p:spPr>
        <p:txBody>
          <a:bodyPr>
            <a:normAutofit/>
          </a:bodyPr>
          <a:lstStyle/>
          <a:p>
            <a:pPr algn="just">
              <a:spcAft>
                <a:spcPts val="0"/>
              </a:spcAft>
              <a:tabLst>
                <a:tab pos="4770755" algn="l"/>
              </a:tabLst>
            </a:pPr>
            <a:r>
              <a:rPr lang="en-US" altLang="zh-TW" sz="1800" kern="100" dirty="0" smtClean="0">
                <a:latin typeface="Times New Roman"/>
                <a:ea typeface="新細明體"/>
                <a:cs typeface="Times New Roman"/>
              </a:rPr>
              <a:t>For a 6-element array (</a:t>
            </a:r>
            <a:r>
              <a:rPr lang="en-US" altLang="zh-TW" sz="1800" i="1" kern="100" dirty="0" smtClean="0">
                <a:latin typeface="Times New Roman"/>
                <a:ea typeface="新細明體"/>
                <a:cs typeface="Times New Roman"/>
              </a:rPr>
              <a:t>N</a:t>
            </a:r>
            <a:r>
              <a:rPr lang="en-US" altLang="zh-TW" sz="1800" kern="100" dirty="0" smtClean="0">
                <a:latin typeface="Times New Roman"/>
                <a:ea typeface="新細明體"/>
                <a:cs typeface="Times New Roman"/>
              </a:rPr>
              <a:t> = 6 and </a:t>
            </a:r>
            <a:r>
              <a:rPr lang="en-US" altLang="zh-TW" sz="1800" i="1" kern="100" dirty="0" smtClean="0">
                <a:latin typeface="Times New Roman"/>
                <a:ea typeface="新細明體"/>
                <a:cs typeface="Times New Roman"/>
              </a:rPr>
              <a:t>n</a:t>
            </a:r>
            <a:r>
              <a:rPr lang="en-US" altLang="zh-TW" sz="1800" kern="100" dirty="0" smtClean="0">
                <a:latin typeface="Times New Roman"/>
                <a:ea typeface="新細明體"/>
                <a:cs typeface="Times New Roman"/>
              </a:rPr>
              <a:t> =</a:t>
            </a:r>
            <a:r>
              <a:rPr lang="en-US" altLang="zh-TW" sz="1800" i="1" kern="100" dirty="0" smtClean="0">
                <a:latin typeface="Times New Roman"/>
                <a:ea typeface="新細明體"/>
                <a:cs typeface="Times New Roman"/>
              </a:rPr>
              <a:t>N</a:t>
            </a:r>
            <a:r>
              <a:rPr lang="en-US" altLang="zh-TW" sz="1800" kern="100" dirty="0" smtClean="0">
                <a:latin typeface="Times New Roman"/>
                <a:ea typeface="新細明體"/>
                <a:cs typeface="Times New Roman"/>
              </a:rPr>
              <a:t>-1 = 5) and -30 dB sidelobes (</a:t>
            </a:r>
            <a:r>
              <a:rPr lang="en-US" altLang="zh-TW" sz="1800" i="1" kern="100" dirty="0" smtClean="0">
                <a:latin typeface="Times New Roman"/>
                <a:ea typeface="新細明體"/>
                <a:cs typeface="Times New Roman"/>
              </a:rPr>
              <a:t>r</a:t>
            </a:r>
            <a:r>
              <a:rPr lang="en-US" altLang="zh-TW" sz="1800" kern="100" dirty="0" smtClean="0">
                <a:latin typeface="Times New Roman"/>
                <a:ea typeface="新細明體"/>
                <a:cs typeface="Times New Roman"/>
              </a:rPr>
              <a:t> = 31.6 and </a:t>
            </a:r>
            <a:r>
              <a:rPr lang="en-US" altLang="zh-TW" sz="1800" i="1" kern="100" dirty="0" smtClean="0">
                <a:latin typeface="Times New Roman"/>
                <a:ea typeface="新細明體"/>
                <a:cs typeface="Times New Roman"/>
              </a:rPr>
              <a:t>x</a:t>
            </a:r>
            <a:r>
              <a:rPr lang="en-US" altLang="zh-TW" sz="1800" kern="100" baseline="-25000" dirty="0" smtClean="0">
                <a:latin typeface="Times New Roman"/>
                <a:ea typeface="新細明體"/>
                <a:cs typeface="Times New Roman"/>
              </a:rPr>
              <a:t>0</a:t>
            </a:r>
            <a:r>
              <a:rPr lang="en-US" altLang="zh-TW" sz="1800" kern="100" dirty="0" smtClean="0">
                <a:latin typeface="Times New Roman"/>
                <a:ea typeface="新細明體"/>
                <a:cs typeface="Times New Roman"/>
              </a:rPr>
              <a:t> = 1.364), solving Eq.(7) yields</a:t>
            </a:r>
            <a:endParaRPr lang="zh-TW" altLang="zh-TW" sz="1800" kern="100" dirty="0" smtClean="0">
              <a:latin typeface="Calibri"/>
              <a:ea typeface="新細明體"/>
              <a:cs typeface="Times New Roman"/>
            </a:endParaRPr>
          </a:p>
          <a:p>
            <a:endParaRPr lang="zh-TW" altLang="en-US" sz="1800"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201</a:t>
            </a:fld>
            <a:endParaRPr lang="zh-TW" altLang="en-US"/>
          </a:p>
        </p:txBody>
      </p:sp>
      <p:sp>
        <p:nvSpPr>
          <p:cNvPr id="3184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318465" name="Object 1"/>
          <p:cNvGraphicFramePr>
            <a:graphicFrameLocks noChangeAspect="1"/>
          </p:cNvGraphicFramePr>
          <p:nvPr/>
        </p:nvGraphicFramePr>
        <p:xfrm>
          <a:off x="3347863" y="2060848"/>
          <a:ext cx="3072341" cy="864096"/>
        </p:xfrm>
        <a:graphic>
          <a:graphicData uri="http://schemas.openxmlformats.org/presentationml/2006/ole">
            <p:oleObj spid="_x0000_s318465" name="Equation" r:id="rId3" imgW="2438400" imgH="685800" progId="Equation.DSMT4">
              <p:embed/>
            </p:oleObj>
          </a:graphicData>
        </a:graphic>
      </p:graphicFrame>
      <p:sp>
        <p:nvSpPr>
          <p:cNvPr id="7" name="矩形 6"/>
          <p:cNvSpPr/>
          <p:nvPr/>
        </p:nvSpPr>
        <p:spPr>
          <a:xfrm>
            <a:off x="1259632" y="2996952"/>
            <a:ext cx="7344816" cy="1200329"/>
          </a:xfrm>
          <a:prstGeom prst="rect">
            <a:avLst/>
          </a:prstGeom>
        </p:spPr>
        <p:txBody>
          <a:bodyPr wrap="square">
            <a:spAutoFit/>
          </a:bodyPr>
          <a:lstStyle/>
          <a:p>
            <a:pPr marL="269875" indent="-269875">
              <a:buFont typeface="Wingdings" pitchFamily="2" charset="2"/>
              <a:buChar char="n"/>
            </a:pPr>
            <a:r>
              <a:rPr lang="en-US" altLang="zh-TW" kern="100" dirty="0" smtClean="0">
                <a:latin typeface="Times New Roman"/>
                <a:ea typeface="新細明體"/>
              </a:rPr>
              <a:t>These coefficients are constant and independent of frequency (therefore no filters are required), although beam width is frequency-dependent.  </a:t>
            </a:r>
          </a:p>
          <a:p>
            <a:pPr marL="269875" indent="-269875">
              <a:buFont typeface="Wingdings" pitchFamily="2" charset="2"/>
              <a:buChar char="n"/>
            </a:pPr>
            <a:r>
              <a:rPr lang="en-US" altLang="zh-TW" kern="100" dirty="0" smtClean="0">
                <a:latin typeface="Times New Roman"/>
                <a:ea typeface="新細明體"/>
              </a:rPr>
              <a:t>DC array is optimum in the sense that, for a specified sidelobe level, the narrowest mainlobe width is achieved.</a:t>
            </a:r>
            <a:endParaRPr lang="zh-TW" altLang="en-US" dirty="0"/>
          </a:p>
        </p:txBody>
      </p:sp>
      <p:sp>
        <p:nvSpPr>
          <p:cNvPr id="8" name="矩形 7"/>
          <p:cNvSpPr/>
          <p:nvPr/>
        </p:nvSpPr>
        <p:spPr>
          <a:xfrm>
            <a:off x="1259632" y="4221088"/>
            <a:ext cx="1909497" cy="369332"/>
          </a:xfrm>
          <a:prstGeom prst="rect">
            <a:avLst/>
          </a:prstGeom>
        </p:spPr>
        <p:txBody>
          <a:bodyPr wrap="none">
            <a:spAutoFit/>
          </a:bodyPr>
          <a:lstStyle/>
          <a:p>
            <a:r>
              <a:rPr lang="en-US" altLang="zh-TW" b="1" kern="100" dirty="0" smtClean="0">
                <a:latin typeface="Times New Roman"/>
                <a:ea typeface="新細明體"/>
              </a:rPr>
              <a:t>Binomial</a:t>
            </a:r>
            <a:r>
              <a:rPr lang="en-US" altLang="zh-TW" b="1" i="1" kern="100" dirty="0" smtClean="0">
                <a:latin typeface="Times New Roman"/>
                <a:ea typeface="新細明體"/>
              </a:rPr>
              <a:t> </a:t>
            </a:r>
            <a:r>
              <a:rPr lang="en-US" altLang="zh-TW" b="1" kern="100" dirty="0" smtClean="0">
                <a:latin typeface="Times New Roman"/>
                <a:ea typeface="新細明體"/>
              </a:rPr>
              <a:t>shading</a:t>
            </a:r>
            <a:endParaRPr lang="zh-TW" altLang="en-US" b="1" dirty="0"/>
          </a:p>
        </p:txBody>
      </p:sp>
      <p:sp>
        <p:nvSpPr>
          <p:cNvPr id="31846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318467" name="Object 3"/>
          <p:cNvGraphicFramePr>
            <a:graphicFrameLocks noChangeAspect="1"/>
          </p:cNvGraphicFramePr>
          <p:nvPr/>
        </p:nvGraphicFramePr>
        <p:xfrm>
          <a:off x="1259632" y="4653136"/>
          <a:ext cx="3588236" cy="1800200"/>
        </p:xfrm>
        <a:graphic>
          <a:graphicData uri="http://schemas.openxmlformats.org/presentationml/2006/ole">
            <p:oleObj spid="_x0000_s318467" name="Equation" r:id="rId4" imgW="2806560" imgH="1409400" progId="Equation.DSMT4">
              <p:embed/>
            </p:oleObj>
          </a:graphicData>
        </a:graphic>
      </p:graphicFrame>
      <p:sp>
        <p:nvSpPr>
          <p:cNvPr id="31847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318469" name="Object 5"/>
          <p:cNvGraphicFramePr>
            <a:graphicFrameLocks noChangeAspect="1"/>
          </p:cNvGraphicFramePr>
          <p:nvPr/>
        </p:nvGraphicFramePr>
        <p:xfrm>
          <a:off x="5565710" y="5229200"/>
          <a:ext cx="2750706" cy="360040"/>
        </p:xfrm>
        <a:graphic>
          <a:graphicData uri="http://schemas.openxmlformats.org/presentationml/2006/ole">
            <p:oleObj spid="_x0000_s318469" name="Equation" r:id="rId5" imgW="1816100" imgH="241300" progId="Equation.DSMT4">
              <p:embed/>
            </p:oleObj>
          </a:graphicData>
        </a:graphic>
      </p:graphicFrame>
      <p:sp>
        <p:nvSpPr>
          <p:cNvPr id="13" name="向右箭號 12"/>
          <p:cNvSpPr/>
          <p:nvPr/>
        </p:nvSpPr>
        <p:spPr>
          <a:xfrm>
            <a:off x="4860032" y="5373216"/>
            <a:ext cx="432048" cy="72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 name="矩形 13"/>
          <p:cNvSpPr/>
          <p:nvPr/>
        </p:nvSpPr>
        <p:spPr>
          <a:xfrm>
            <a:off x="5544616" y="4293096"/>
            <a:ext cx="2699792" cy="923330"/>
          </a:xfrm>
          <a:prstGeom prst="rect">
            <a:avLst/>
          </a:prstGeom>
        </p:spPr>
        <p:txBody>
          <a:bodyPr wrap="square">
            <a:spAutoFit/>
          </a:bodyPr>
          <a:lstStyle/>
          <a:p>
            <a:r>
              <a:rPr lang="en-US" altLang="zh-TW" kern="100" dirty="0" smtClean="0">
                <a:latin typeface="Times New Roman"/>
                <a:ea typeface="新細明體"/>
              </a:rPr>
              <a:t>In general, for a symmetric </a:t>
            </a:r>
            <a:r>
              <a:rPr lang="en-US" altLang="zh-TW" i="1" kern="100" dirty="0" smtClean="0">
                <a:latin typeface="Times New Roman"/>
                <a:ea typeface="新細明體"/>
              </a:rPr>
              <a:t>N</a:t>
            </a:r>
            <a:r>
              <a:rPr lang="en-US" altLang="zh-TW" kern="100" dirty="0" smtClean="0">
                <a:latin typeface="Times New Roman"/>
                <a:ea typeface="新細明體"/>
              </a:rPr>
              <a:t>-element ULA, the shading coefficients are</a:t>
            </a:r>
            <a:endParaRPr lang="zh-TW" altLang="en-US" dirty="0"/>
          </a:p>
        </p:txBody>
      </p:sp>
      <p:sp>
        <p:nvSpPr>
          <p:cNvPr id="15" name="矩形 14"/>
          <p:cNvSpPr/>
          <p:nvPr/>
        </p:nvSpPr>
        <p:spPr>
          <a:xfrm>
            <a:off x="5580112" y="5589240"/>
            <a:ext cx="2952328" cy="646331"/>
          </a:xfrm>
          <a:prstGeom prst="rect">
            <a:avLst/>
          </a:prstGeom>
        </p:spPr>
        <p:txBody>
          <a:bodyPr wrap="square">
            <a:spAutoFit/>
          </a:bodyPr>
          <a:lstStyle/>
          <a:p>
            <a:r>
              <a:rPr lang="en-US" altLang="zh-TW" kern="100" dirty="0" smtClean="0">
                <a:latin typeface="Times New Roman"/>
                <a:ea typeface="新細明體"/>
              </a:rPr>
              <a:t>which can be easily derived by a Pascal’s triangle</a:t>
            </a:r>
            <a:endParaRPr lang="zh-TW" altLang="en-US" dirty="0"/>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Beam-steering</a:t>
            </a:r>
            <a:endParaRPr lang="zh-TW" altLang="en-US" dirty="0"/>
          </a:p>
        </p:txBody>
      </p:sp>
      <p:sp>
        <p:nvSpPr>
          <p:cNvPr id="3" name="內容版面配置區 2"/>
          <p:cNvSpPr>
            <a:spLocks noGrp="1"/>
          </p:cNvSpPr>
          <p:nvPr>
            <p:ph idx="1"/>
          </p:nvPr>
        </p:nvSpPr>
        <p:spPr>
          <a:xfrm>
            <a:off x="1043608" y="1268760"/>
            <a:ext cx="7498080" cy="685056"/>
          </a:xfrm>
        </p:spPr>
        <p:txBody>
          <a:bodyPr/>
          <a:lstStyle/>
          <a:p>
            <a:r>
              <a:rPr lang="en-US" altLang="zh-TW" dirty="0" smtClean="0"/>
              <a:t>Choose array weights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202</a:t>
            </a:fld>
            <a:endParaRPr lang="zh-TW" altLang="en-US"/>
          </a:p>
        </p:txBody>
      </p:sp>
      <p:sp>
        <p:nvSpPr>
          <p:cNvPr id="24371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243715" name="Object 3"/>
          <p:cNvGraphicFramePr>
            <a:graphicFrameLocks noChangeAspect="1"/>
          </p:cNvGraphicFramePr>
          <p:nvPr/>
        </p:nvGraphicFramePr>
        <p:xfrm>
          <a:off x="2339752" y="1988840"/>
          <a:ext cx="2177522" cy="504056"/>
        </p:xfrm>
        <a:graphic>
          <a:graphicData uri="http://schemas.openxmlformats.org/presentationml/2006/ole">
            <p:oleObj spid="_x0000_s243715" name="Equation" r:id="rId3" imgW="1028254" imgH="241195" progId="Equation.DSMT4">
              <p:embed/>
            </p:oleObj>
          </a:graphicData>
        </a:graphic>
      </p:graphicFrame>
      <p:sp>
        <p:nvSpPr>
          <p:cNvPr id="8" name="內容版面配置區 2"/>
          <p:cNvSpPr txBox="1">
            <a:spLocks/>
          </p:cNvSpPr>
          <p:nvPr/>
        </p:nvSpPr>
        <p:spPr>
          <a:xfrm>
            <a:off x="1034360" y="2420888"/>
            <a:ext cx="7498080" cy="685056"/>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en-US" altLang="zh-TW" sz="3200" b="0" i="0" u="none" strike="noStrike" kern="1200" cap="none" spc="0" normalizeH="0" baseline="0" noProof="0" dirty="0" smtClean="0">
                <a:ln>
                  <a:noFill/>
                </a:ln>
                <a:solidFill>
                  <a:schemeClr val="tx1"/>
                </a:solidFill>
                <a:effectLst/>
                <a:uLnTx/>
                <a:uFillTx/>
                <a:latin typeface="+mn-lt"/>
                <a:ea typeface="+mn-ea"/>
                <a:cs typeface="+mn-cs"/>
              </a:rPr>
              <a:t>The beam pattern becomes</a:t>
            </a:r>
            <a:endParaRPr kumimoji="0" lang="zh-TW" altLang="en-US"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243717" name="Picture 5"/>
          <p:cNvPicPr>
            <a:picLocks noChangeAspect="1" noChangeArrowheads="1"/>
          </p:cNvPicPr>
          <p:nvPr/>
        </p:nvPicPr>
        <p:blipFill>
          <a:blip r:embed="rId4" cstate="print"/>
          <a:srcRect/>
          <a:stretch>
            <a:fillRect/>
          </a:stretch>
        </p:blipFill>
        <p:spPr bwMode="auto">
          <a:xfrm>
            <a:off x="1619672" y="3284984"/>
            <a:ext cx="6552728" cy="1264562"/>
          </a:xfrm>
          <a:prstGeom prst="rect">
            <a:avLst/>
          </a:prstGeom>
          <a:noFill/>
          <a:ln w="9525">
            <a:noFill/>
            <a:miter lim="800000"/>
            <a:headEnd/>
            <a:tailEnd/>
          </a:ln>
        </p:spPr>
      </p:pic>
      <p:pic>
        <p:nvPicPr>
          <p:cNvPr id="243718" name="Picture 6"/>
          <p:cNvPicPr>
            <a:picLocks noChangeAspect="1" noChangeArrowheads="1"/>
          </p:cNvPicPr>
          <p:nvPr/>
        </p:nvPicPr>
        <p:blipFill>
          <a:blip r:embed="rId5" cstate="print"/>
          <a:srcRect/>
          <a:stretch>
            <a:fillRect/>
          </a:stretch>
        </p:blipFill>
        <p:spPr bwMode="auto">
          <a:xfrm>
            <a:off x="6062989" y="620688"/>
            <a:ext cx="2829491" cy="2592288"/>
          </a:xfrm>
          <a:prstGeom prst="rect">
            <a:avLst/>
          </a:prstGeom>
          <a:noFill/>
          <a:ln w="9525">
            <a:noFill/>
            <a:miter lim="800000"/>
            <a:headEnd/>
            <a:tailEnd/>
          </a:ln>
        </p:spPr>
      </p:pic>
      <p:graphicFrame>
        <p:nvGraphicFramePr>
          <p:cNvPr id="11" name="物件 10"/>
          <p:cNvGraphicFramePr>
            <a:graphicFrameLocks noChangeAspect="1"/>
          </p:cNvGraphicFramePr>
          <p:nvPr/>
        </p:nvGraphicFramePr>
        <p:xfrm>
          <a:off x="4716016" y="4581128"/>
          <a:ext cx="3297543" cy="648072"/>
        </p:xfrm>
        <a:graphic>
          <a:graphicData uri="http://schemas.openxmlformats.org/presentationml/2006/ole">
            <p:oleObj spid="_x0000_s243719" name="Equation" r:id="rId6" imgW="2197080" imgH="431640" progId="Equation.DSMT4">
              <p:embed/>
            </p:oleObj>
          </a:graphicData>
        </a:graphic>
      </p:graphicFrame>
      <p:sp>
        <p:nvSpPr>
          <p:cNvPr id="12" name="內容版面配置區 2"/>
          <p:cNvSpPr txBox="1">
            <a:spLocks/>
          </p:cNvSpPr>
          <p:nvPr/>
        </p:nvSpPr>
        <p:spPr>
          <a:xfrm>
            <a:off x="1106368" y="4472136"/>
            <a:ext cx="3609648" cy="685056"/>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lang="en-US" altLang="zh-TW" sz="3200" dirty="0" smtClean="0"/>
              <a:t>Beam </a:t>
            </a:r>
            <a:r>
              <a:rPr kumimoji="0" lang="en-US" altLang="zh-TW" sz="3200" b="0" i="0" u="none" strike="noStrike" kern="1200" cap="none" spc="0" normalizeH="0" baseline="0" noProof="0" dirty="0" smtClean="0">
                <a:ln>
                  <a:noFill/>
                </a:ln>
                <a:solidFill>
                  <a:schemeClr val="tx1"/>
                </a:solidFill>
                <a:effectLst/>
                <a:uLnTx/>
                <a:uFillTx/>
                <a:latin typeface="+mn-lt"/>
                <a:ea typeface="+mn-ea"/>
                <a:cs typeface="+mn-cs"/>
              </a:rPr>
              <a:t>broadening:</a:t>
            </a:r>
            <a:endParaRPr kumimoji="0" lang="zh-TW" alt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3" name="內容版面配置區 2"/>
          <p:cNvSpPr txBox="1">
            <a:spLocks/>
          </p:cNvSpPr>
          <p:nvPr/>
        </p:nvSpPr>
        <p:spPr>
          <a:xfrm>
            <a:off x="1115616" y="5301208"/>
            <a:ext cx="4833784" cy="504056"/>
          </a:xfrm>
          <a:prstGeom prst="rect">
            <a:avLst/>
          </a:prstGeom>
        </p:spPr>
        <p:txBody>
          <a:bodyPr>
            <a:normAutofit fontScale="70000" lnSpcReduction="20000"/>
          </a:bodyPr>
          <a:lstStyle/>
          <a:p>
            <a:pPr marL="365760" lvl="0" indent="-283464">
              <a:spcBef>
                <a:spcPts val="600"/>
              </a:spcBef>
              <a:buClr>
                <a:schemeClr val="accent1"/>
              </a:buClr>
              <a:buSzPct val="80000"/>
              <a:buFont typeface="Wingdings 2"/>
              <a:buChar char=""/>
              <a:defRPr/>
            </a:pPr>
            <a:r>
              <a:rPr lang="en-US" altLang="zh-TW" sz="3200" dirty="0" smtClean="0"/>
              <a:t>Rayleigh criterion of resolution limit </a:t>
            </a:r>
            <a:r>
              <a:rPr kumimoji="0" lang="en-US" altLang="zh-TW" sz="3200" b="0" i="0" u="none" strike="noStrike" kern="1200" cap="none" spc="0" normalizeH="0" baseline="0" noProof="0" dirty="0" smtClean="0">
                <a:ln>
                  <a:noFill/>
                </a:ln>
                <a:solidFill>
                  <a:schemeClr val="tx1"/>
                </a:solidFill>
                <a:effectLst/>
                <a:uLnTx/>
                <a:uFillTx/>
                <a:latin typeface="+mn-lt"/>
                <a:ea typeface="+mn-ea"/>
                <a:cs typeface="+mn-cs"/>
              </a:rPr>
              <a:t>:</a:t>
            </a:r>
            <a:endParaRPr kumimoji="0" lang="zh-TW" altLang="en-U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243720" name="Object 8"/>
          <p:cNvGraphicFramePr>
            <a:graphicFrameLocks noChangeAspect="1"/>
          </p:cNvGraphicFramePr>
          <p:nvPr/>
        </p:nvGraphicFramePr>
        <p:xfrm>
          <a:off x="5880992" y="5246712"/>
          <a:ext cx="3011488" cy="990600"/>
        </p:xfrm>
        <a:graphic>
          <a:graphicData uri="http://schemas.openxmlformats.org/presentationml/2006/ole">
            <p:oleObj spid="_x0000_s243720" name="Equation" r:id="rId7" imgW="2006280" imgH="660240" progId="Equation.DSMT4">
              <p:embed/>
            </p:oleObj>
          </a:graphicData>
        </a:graphic>
      </p:graphicFrame>
      <p:pic>
        <p:nvPicPr>
          <p:cNvPr id="14" name="Picture 3"/>
          <p:cNvPicPr>
            <a:picLocks noChangeAspect="1" noChangeArrowheads="1"/>
          </p:cNvPicPr>
          <p:nvPr/>
        </p:nvPicPr>
        <p:blipFill>
          <a:blip r:embed="rId8" cstate="print"/>
          <a:srcRect/>
          <a:stretch>
            <a:fillRect/>
          </a:stretch>
        </p:blipFill>
        <p:spPr bwMode="auto">
          <a:xfrm>
            <a:off x="3041793" y="5652544"/>
            <a:ext cx="2826351" cy="12328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Beam-steering</a:t>
            </a:r>
            <a:endParaRPr lang="zh-TW" altLang="en-US" dirty="0"/>
          </a:p>
        </p:txBody>
      </p:sp>
      <p:sp>
        <p:nvSpPr>
          <p:cNvPr id="3" name="內容版面配置區 2"/>
          <p:cNvSpPr>
            <a:spLocks noGrp="1"/>
          </p:cNvSpPr>
          <p:nvPr>
            <p:ph idx="1"/>
          </p:nvPr>
        </p:nvSpPr>
        <p:spPr>
          <a:xfrm>
            <a:off x="1435608" y="1447800"/>
            <a:ext cx="7498080" cy="685056"/>
          </a:xfrm>
        </p:spPr>
        <p:txBody>
          <a:bodyPr/>
          <a:lstStyle/>
          <a:p>
            <a:r>
              <a:rPr lang="en-US" altLang="zh-TW" dirty="0" smtClean="0"/>
              <a:t>Time-domain broadband formulation:</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203</a:t>
            </a:fld>
            <a:endParaRPr lang="zh-TW" altLang="en-US"/>
          </a:p>
        </p:txBody>
      </p:sp>
      <p:pic>
        <p:nvPicPr>
          <p:cNvPr id="244738" name="Picture 2"/>
          <p:cNvPicPr>
            <a:picLocks noChangeAspect="1" noChangeArrowheads="1"/>
          </p:cNvPicPr>
          <p:nvPr/>
        </p:nvPicPr>
        <p:blipFill>
          <a:blip r:embed="rId3" cstate="print"/>
          <a:srcRect/>
          <a:stretch>
            <a:fillRect/>
          </a:stretch>
        </p:blipFill>
        <p:spPr bwMode="auto">
          <a:xfrm>
            <a:off x="2627784" y="3140968"/>
            <a:ext cx="1918293" cy="432048"/>
          </a:xfrm>
          <a:prstGeom prst="rect">
            <a:avLst/>
          </a:prstGeom>
          <a:noFill/>
          <a:ln w="9525">
            <a:noFill/>
            <a:miter lim="800000"/>
            <a:headEnd/>
            <a:tailEnd/>
          </a:ln>
        </p:spPr>
      </p:pic>
      <p:sp>
        <p:nvSpPr>
          <p:cNvPr id="6" name="向右箭號 5"/>
          <p:cNvSpPr/>
          <p:nvPr/>
        </p:nvSpPr>
        <p:spPr>
          <a:xfrm>
            <a:off x="4572000" y="3356992"/>
            <a:ext cx="504056" cy="144016"/>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244739" name="Picture 3"/>
          <p:cNvPicPr>
            <a:picLocks noChangeAspect="1" noChangeArrowheads="1"/>
          </p:cNvPicPr>
          <p:nvPr/>
        </p:nvPicPr>
        <p:blipFill>
          <a:blip r:embed="rId4" cstate="print"/>
          <a:srcRect/>
          <a:stretch>
            <a:fillRect/>
          </a:stretch>
        </p:blipFill>
        <p:spPr bwMode="auto">
          <a:xfrm>
            <a:off x="5220072" y="3030444"/>
            <a:ext cx="2160240" cy="686588"/>
          </a:xfrm>
          <a:prstGeom prst="rect">
            <a:avLst/>
          </a:prstGeom>
          <a:noFill/>
          <a:ln w="9525">
            <a:noFill/>
            <a:miter lim="800000"/>
            <a:headEnd/>
            <a:tailEnd/>
          </a:ln>
        </p:spPr>
      </p:pic>
      <p:sp>
        <p:nvSpPr>
          <p:cNvPr id="8" name="文字方塊 7"/>
          <p:cNvSpPr txBox="1"/>
          <p:nvPr/>
        </p:nvSpPr>
        <p:spPr>
          <a:xfrm>
            <a:off x="1979712" y="3707740"/>
            <a:ext cx="6480720" cy="369332"/>
          </a:xfrm>
          <a:prstGeom prst="rect">
            <a:avLst/>
          </a:prstGeom>
          <a:noFill/>
        </p:spPr>
        <p:txBody>
          <a:bodyPr wrap="square" rtlCol="0">
            <a:spAutoFit/>
          </a:bodyPr>
          <a:lstStyle/>
          <a:p>
            <a:r>
              <a:rPr lang="en-US" altLang="zh-TW" dirty="0" smtClean="0">
                <a:sym typeface="Wingdings" pitchFamily="2" charset="2"/>
              </a:rPr>
              <a:t> Require Lagrange interpolation to implement non-integer delays</a:t>
            </a:r>
            <a:endParaRPr lang="zh-TW" altLang="en-US" dirty="0"/>
          </a:p>
        </p:txBody>
      </p:sp>
      <p:sp>
        <p:nvSpPr>
          <p:cNvPr id="9" name="內容版面配置區 2"/>
          <p:cNvSpPr txBox="1">
            <a:spLocks/>
          </p:cNvSpPr>
          <p:nvPr/>
        </p:nvSpPr>
        <p:spPr>
          <a:xfrm>
            <a:off x="1547664" y="4256112"/>
            <a:ext cx="7498080" cy="685056"/>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en-US" altLang="zh-TW" sz="3200" b="0" i="0" u="none" strike="noStrike" kern="1200" cap="none" spc="0" normalizeH="0" baseline="0" noProof="0" dirty="0" smtClean="0">
                <a:ln>
                  <a:noFill/>
                </a:ln>
                <a:solidFill>
                  <a:schemeClr val="tx1"/>
                </a:solidFill>
                <a:effectLst/>
                <a:uLnTx/>
                <a:uFillTx/>
                <a:latin typeface="+mn-lt"/>
                <a:ea typeface="+mn-ea"/>
                <a:cs typeface="+mn-cs"/>
              </a:rPr>
              <a:t>The array output:</a:t>
            </a:r>
            <a:endParaRPr kumimoji="0" lang="zh-TW" altLang="en-US"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244740" name="Picture 4"/>
          <p:cNvPicPr>
            <a:picLocks noChangeAspect="1" noChangeArrowheads="1"/>
          </p:cNvPicPr>
          <p:nvPr/>
        </p:nvPicPr>
        <p:blipFill>
          <a:blip r:embed="rId5" cstate="print"/>
          <a:srcRect/>
          <a:stretch>
            <a:fillRect/>
          </a:stretch>
        </p:blipFill>
        <p:spPr bwMode="auto">
          <a:xfrm>
            <a:off x="2128664" y="4869160"/>
            <a:ext cx="2253050" cy="792088"/>
          </a:xfrm>
          <a:prstGeom prst="rect">
            <a:avLst/>
          </a:prstGeom>
          <a:noFill/>
          <a:ln w="9525">
            <a:noFill/>
            <a:miter lim="800000"/>
            <a:headEnd/>
            <a:tailEnd/>
          </a:ln>
        </p:spPr>
      </p:pic>
      <p:graphicFrame>
        <p:nvGraphicFramePr>
          <p:cNvPr id="461825" name="Object 1"/>
          <p:cNvGraphicFramePr>
            <a:graphicFrameLocks noChangeAspect="1"/>
          </p:cNvGraphicFramePr>
          <p:nvPr/>
        </p:nvGraphicFramePr>
        <p:xfrm>
          <a:off x="2614414" y="2348880"/>
          <a:ext cx="2972294" cy="487933"/>
        </p:xfrm>
        <a:graphic>
          <a:graphicData uri="http://schemas.openxmlformats.org/presentationml/2006/ole">
            <p:oleObj spid="_x0000_s461825" name="Equation" r:id="rId6" imgW="1447560" imgH="241200" progId="Equation.DSMT4">
              <p:embed/>
            </p:oleObj>
          </a:graphicData>
        </a:graphic>
      </p:graphicFrame>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Lagrange interpolation</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204</a:t>
            </a:fld>
            <a:endParaRPr lang="zh-TW" altLang="en-US"/>
          </a:p>
        </p:txBody>
      </p:sp>
      <p:sp>
        <p:nvSpPr>
          <p:cNvPr id="8" name="文字方塊 7"/>
          <p:cNvSpPr txBox="1"/>
          <p:nvPr/>
        </p:nvSpPr>
        <p:spPr>
          <a:xfrm>
            <a:off x="1547664" y="1340768"/>
            <a:ext cx="6480720" cy="400110"/>
          </a:xfrm>
          <a:prstGeom prst="rect">
            <a:avLst/>
          </a:prstGeom>
          <a:noFill/>
        </p:spPr>
        <p:txBody>
          <a:bodyPr wrap="square" rtlCol="0">
            <a:spAutoFit/>
          </a:bodyPr>
          <a:lstStyle/>
          <a:p>
            <a:r>
              <a:rPr lang="en-US" altLang="zh-TW" sz="2000" dirty="0" smtClean="0">
                <a:solidFill>
                  <a:srgbClr val="0000FF"/>
                </a:solidFill>
                <a:sym typeface="Wingdings" pitchFamily="2" charset="2"/>
              </a:rPr>
              <a:t>Time delay in samples:</a:t>
            </a:r>
            <a:endParaRPr lang="zh-TW" altLang="en-US" sz="2000" dirty="0">
              <a:solidFill>
                <a:srgbClr val="0000FF"/>
              </a:solidFill>
            </a:endParaRPr>
          </a:p>
        </p:txBody>
      </p:sp>
      <p:graphicFrame>
        <p:nvGraphicFramePr>
          <p:cNvPr id="499715" name="Object 3"/>
          <p:cNvGraphicFramePr>
            <a:graphicFrameLocks noChangeAspect="1"/>
          </p:cNvGraphicFramePr>
          <p:nvPr/>
        </p:nvGraphicFramePr>
        <p:xfrm>
          <a:off x="2339752" y="1808361"/>
          <a:ext cx="3744416" cy="964315"/>
        </p:xfrm>
        <a:graphic>
          <a:graphicData uri="http://schemas.openxmlformats.org/presentationml/2006/ole">
            <p:oleObj spid="_x0000_s499715" name="Equation" r:id="rId3" imgW="2463480" imgH="634680" progId="Equation.DSMT4">
              <p:embed/>
            </p:oleObj>
          </a:graphicData>
        </a:graphic>
      </p:graphicFrame>
      <p:sp>
        <p:nvSpPr>
          <p:cNvPr id="14" name="文字方塊 13"/>
          <p:cNvSpPr txBox="1"/>
          <p:nvPr/>
        </p:nvSpPr>
        <p:spPr>
          <a:xfrm>
            <a:off x="1619672" y="2852936"/>
            <a:ext cx="6480720" cy="707886"/>
          </a:xfrm>
          <a:prstGeom prst="rect">
            <a:avLst/>
          </a:prstGeom>
          <a:noFill/>
        </p:spPr>
        <p:txBody>
          <a:bodyPr wrap="square" rtlCol="0">
            <a:spAutoFit/>
          </a:bodyPr>
          <a:lstStyle/>
          <a:p>
            <a:r>
              <a:rPr lang="en-US" altLang="zh-TW" sz="2000" dirty="0" smtClean="0">
                <a:sym typeface="Wingdings" pitchFamily="2" charset="2"/>
              </a:rPr>
              <a:t>The fractional delay can be implemented by using an FIR filter with coefficients</a:t>
            </a:r>
            <a:endParaRPr lang="zh-TW" altLang="en-US" sz="2000" dirty="0"/>
          </a:p>
        </p:txBody>
      </p:sp>
      <p:graphicFrame>
        <p:nvGraphicFramePr>
          <p:cNvPr id="499716" name="Object 4"/>
          <p:cNvGraphicFramePr>
            <a:graphicFrameLocks noChangeAspect="1"/>
          </p:cNvGraphicFramePr>
          <p:nvPr/>
        </p:nvGraphicFramePr>
        <p:xfrm>
          <a:off x="2384966" y="3573016"/>
          <a:ext cx="3315718" cy="864096"/>
        </p:xfrm>
        <a:graphic>
          <a:graphicData uri="http://schemas.openxmlformats.org/presentationml/2006/ole">
            <p:oleObj spid="_x0000_s499716" name="Equation" r:id="rId4" imgW="2095200" imgH="545760" progId="Equation.DSMT4">
              <p:embed/>
            </p:oleObj>
          </a:graphicData>
        </a:graphic>
      </p:graphicFrame>
      <p:pic>
        <p:nvPicPr>
          <p:cNvPr id="499717" name="Picture 5"/>
          <p:cNvPicPr>
            <a:picLocks noChangeAspect="1" noChangeArrowheads="1"/>
          </p:cNvPicPr>
          <p:nvPr/>
        </p:nvPicPr>
        <p:blipFill>
          <a:blip r:embed="rId5" cstate="print"/>
          <a:srcRect l="15129" t="46875" r="28762" b="30485"/>
          <a:stretch>
            <a:fillRect/>
          </a:stretch>
        </p:blipFill>
        <p:spPr bwMode="auto">
          <a:xfrm>
            <a:off x="1510095" y="4415320"/>
            <a:ext cx="6734313" cy="20380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Product Theorems</a:t>
            </a:r>
            <a:endParaRPr lang="zh-TW" altLang="en-US" dirty="0"/>
          </a:p>
        </p:txBody>
      </p:sp>
      <p:sp>
        <p:nvSpPr>
          <p:cNvPr id="3" name="內容版面配置區 2"/>
          <p:cNvSpPr>
            <a:spLocks noGrp="1"/>
          </p:cNvSpPr>
          <p:nvPr>
            <p:ph idx="1"/>
          </p:nvPr>
        </p:nvSpPr>
        <p:spPr>
          <a:xfrm>
            <a:off x="1435608" y="1412776"/>
            <a:ext cx="7498080" cy="757064"/>
          </a:xfrm>
        </p:spPr>
        <p:txBody>
          <a:bodyPr/>
          <a:lstStyle/>
          <a:p>
            <a:r>
              <a:rPr lang="en-US" altLang="zh-TW" dirty="0" smtClean="0"/>
              <a:t>First product theorem</a:t>
            </a:r>
          </a:p>
          <a:p>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205</a:t>
            </a:fld>
            <a:endParaRPr lang="zh-TW" altLang="en-US"/>
          </a:p>
        </p:txBody>
      </p:sp>
      <p:pic>
        <p:nvPicPr>
          <p:cNvPr id="244738" name="Picture 2"/>
          <p:cNvPicPr>
            <a:picLocks noChangeAspect="1" noChangeArrowheads="1"/>
          </p:cNvPicPr>
          <p:nvPr/>
        </p:nvPicPr>
        <p:blipFill>
          <a:blip r:embed="rId2" cstate="print"/>
          <a:srcRect/>
          <a:stretch>
            <a:fillRect/>
          </a:stretch>
        </p:blipFill>
        <p:spPr bwMode="auto">
          <a:xfrm>
            <a:off x="1835696" y="1988840"/>
            <a:ext cx="6848761" cy="720080"/>
          </a:xfrm>
          <a:prstGeom prst="rect">
            <a:avLst/>
          </a:prstGeom>
          <a:noFill/>
          <a:ln w="9525">
            <a:noFill/>
            <a:miter lim="800000"/>
            <a:headEnd/>
            <a:tailEnd/>
          </a:ln>
        </p:spPr>
      </p:pic>
      <p:sp>
        <p:nvSpPr>
          <p:cNvPr id="6" name="內容版面配置區 2"/>
          <p:cNvSpPr txBox="1">
            <a:spLocks/>
          </p:cNvSpPr>
          <p:nvPr/>
        </p:nvSpPr>
        <p:spPr>
          <a:xfrm>
            <a:off x="1466408" y="2636912"/>
            <a:ext cx="7498080" cy="757064"/>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en-US" altLang="zh-TW" sz="3200" b="0" i="0" u="none" strike="noStrike" kern="1200" cap="none" spc="0" normalizeH="0" baseline="0" noProof="0" dirty="0" smtClean="0">
                <a:ln>
                  <a:noFill/>
                </a:ln>
                <a:solidFill>
                  <a:schemeClr val="tx1"/>
                </a:solidFill>
                <a:effectLst/>
                <a:uLnTx/>
                <a:uFillTx/>
                <a:latin typeface="+mn-lt"/>
                <a:ea typeface="+mn-ea"/>
                <a:cs typeface="+mn-cs"/>
              </a:rPr>
              <a:t>Second product theorem (2D array)</a:t>
            </a:r>
          </a:p>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endParaRPr kumimoji="0" lang="zh-TW" altLang="en-US"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244739" name="Picture 3"/>
          <p:cNvPicPr>
            <a:picLocks noChangeAspect="1" noChangeArrowheads="1"/>
          </p:cNvPicPr>
          <p:nvPr/>
        </p:nvPicPr>
        <p:blipFill>
          <a:blip r:embed="rId3" cstate="print"/>
          <a:srcRect/>
          <a:stretch>
            <a:fillRect/>
          </a:stretch>
        </p:blipFill>
        <p:spPr bwMode="auto">
          <a:xfrm>
            <a:off x="1986533" y="3212976"/>
            <a:ext cx="4241651" cy="684137"/>
          </a:xfrm>
          <a:prstGeom prst="rect">
            <a:avLst/>
          </a:prstGeom>
          <a:noFill/>
          <a:ln w="9525">
            <a:noFill/>
            <a:miter lim="800000"/>
            <a:headEnd/>
            <a:tailEnd/>
          </a:ln>
        </p:spPr>
      </p:pic>
      <p:sp>
        <p:nvSpPr>
          <p:cNvPr id="8" name="矩形 7"/>
          <p:cNvSpPr/>
          <p:nvPr/>
        </p:nvSpPr>
        <p:spPr>
          <a:xfrm>
            <a:off x="1979712" y="3995772"/>
            <a:ext cx="2371162" cy="369332"/>
          </a:xfrm>
          <a:prstGeom prst="rect">
            <a:avLst/>
          </a:prstGeom>
        </p:spPr>
        <p:txBody>
          <a:bodyPr wrap="none">
            <a:spAutoFit/>
          </a:bodyPr>
          <a:lstStyle/>
          <a:p>
            <a:r>
              <a:rPr lang="en-US" altLang="zh-TW" dirty="0" smtClean="0">
                <a:latin typeface="Times New Roman" pitchFamily="18" charset="0"/>
                <a:cs typeface="Times New Roman" pitchFamily="18" charset="0"/>
              </a:rPr>
              <a:t>On the </a:t>
            </a:r>
            <a:r>
              <a:rPr lang="en-US" altLang="zh-TW" i="1" dirty="0" err="1" smtClean="0">
                <a:latin typeface="Times New Roman" pitchFamily="18" charset="0"/>
                <a:cs typeface="Times New Roman" pitchFamily="18" charset="0"/>
              </a:rPr>
              <a:t>xy</a:t>
            </a:r>
            <a:r>
              <a:rPr lang="en-US" altLang="zh-TW" dirty="0" smtClean="0">
                <a:latin typeface="Times New Roman" pitchFamily="18" charset="0"/>
                <a:cs typeface="Times New Roman" pitchFamily="18" charset="0"/>
              </a:rPr>
              <a:t>-plane (</a:t>
            </a:r>
            <a:r>
              <a:rPr lang="en-US" altLang="zh-TW" i="1" dirty="0" smtClean="0">
                <a:latin typeface="Times New Roman" pitchFamily="18" charset="0"/>
                <a:cs typeface="Times New Roman" pitchFamily="18" charset="0"/>
              </a:rPr>
              <a:t>z</a:t>
            </a:r>
            <a:r>
              <a:rPr lang="en-US" altLang="zh-TW" dirty="0" smtClean="0">
                <a:latin typeface="Times New Roman" pitchFamily="18" charset="0"/>
                <a:cs typeface="Times New Roman" pitchFamily="18" charset="0"/>
              </a:rPr>
              <a:t> = 0),</a:t>
            </a:r>
            <a:endParaRPr lang="zh-TW" altLang="en-US" dirty="0">
              <a:latin typeface="Times New Roman" pitchFamily="18" charset="0"/>
              <a:cs typeface="Times New Roman" pitchFamily="18" charset="0"/>
            </a:endParaRPr>
          </a:p>
        </p:txBody>
      </p:sp>
      <p:pic>
        <p:nvPicPr>
          <p:cNvPr id="244740" name="Picture 4"/>
          <p:cNvPicPr>
            <a:picLocks noChangeAspect="1" noChangeArrowheads="1"/>
          </p:cNvPicPr>
          <p:nvPr/>
        </p:nvPicPr>
        <p:blipFill>
          <a:blip r:embed="rId4" cstate="print"/>
          <a:srcRect/>
          <a:stretch>
            <a:fillRect/>
          </a:stretch>
        </p:blipFill>
        <p:spPr bwMode="auto">
          <a:xfrm>
            <a:off x="4211960" y="3933056"/>
            <a:ext cx="2448272" cy="589156"/>
          </a:xfrm>
          <a:prstGeom prst="rect">
            <a:avLst/>
          </a:prstGeom>
          <a:noFill/>
          <a:ln w="9525">
            <a:noFill/>
            <a:miter lim="800000"/>
            <a:headEnd/>
            <a:tailEnd/>
          </a:ln>
        </p:spPr>
      </p:pic>
      <p:pic>
        <p:nvPicPr>
          <p:cNvPr id="244741" name="Picture 5"/>
          <p:cNvPicPr>
            <a:picLocks noChangeAspect="1" noChangeArrowheads="1"/>
          </p:cNvPicPr>
          <p:nvPr/>
        </p:nvPicPr>
        <p:blipFill>
          <a:blip r:embed="rId5" cstate="print"/>
          <a:stretch>
            <a:fillRect/>
          </a:stretch>
        </p:blipFill>
        <p:spPr bwMode="auto">
          <a:xfrm>
            <a:off x="2708489" y="4581128"/>
            <a:ext cx="1440160" cy="288032"/>
          </a:xfrm>
          <a:prstGeom prst="rect">
            <a:avLst/>
          </a:prstGeom>
          <a:solidFill>
            <a:srgbClr val="FFFF00"/>
          </a:solidFill>
          <a:ln>
            <a:noFill/>
          </a:ln>
        </p:spPr>
      </p:pic>
      <p:sp>
        <p:nvSpPr>
          <p:cNvPr id="11" name="文字方塊 10"/>
          <p:cNvSpPr txBox="1"/>
          <p:nvPr/>
        </p:nvSpPr>
        <p:spPr>
          <a:xfrm>
            <a:off x="1979712" y="4509120"/>
            <a:ext cx="792088" cy="369332"/>
          </a:xfrm>
          <a:prstGeom prst="rect">
            <a:avLst/>
          </a:prstGeom>
          <a:noFill/>
        </p:spPr>
        <p:txBody>
          <a:bodyPr wrap="square" rtlCol="0">
            <a:spAutoFit/>
          </a:bodyPr>
          <a:lstStyle/>
          <a:p>
            <a:r>
              <a:rPr lang="en-US" altLang="zh-TW" dirty="0" smtClean="0">
                <a:latin typeface="Times New Roman" pitchFamily="18" charset="0"/>
                <a:cs typeface="Times New Roman" pitchFamily="18" charset="0"/>
              </a:rPr>
              <a:t>When</a:t>
            </a:r>
            <a:endParaRPr lang="zh-TW" altLang="en-US" dirty="0">
              <a:latin typeface="Times New Roman" pitchFamily="18" charset="0"/>
              <a:cs typeface="Times New Roman" pitchFamily="18" charset="0"/>
            </a:endParaRPr>
          </a:p>
        </p:txBody>
      </p:sp>
      <p:pic>
        <p:nvPicPr>
          <p:cNvPr id="244742" name="Picture 6"/>
          <p:cNvPicPr>
            <a:picLocks noChangeAspect="1" noChangeArrowheads="1"/>
          </p:cNvPicPr>
          <p:nvPr/>
        </p:nvPicPr>
        <p:blipFill>
          <a:blip r:embed="rId6" cstate="print"/>
          <a:srcRect/>
          <a:stretch>
            <a:fillRect/>
          </a:stretch>
        </p:blipFill>
        <p:spPr bwMode="auto">
          <a:xfrm>
            <a:off x="2051720" y="4866481"/>
            <a:ext cx="6643865" cy="15868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Array Performance Measures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206</a:t>
            </a:fld>
            <a:endParaRPr lang="zh-TW" altLang="en-US"/>
          </a:p>
        </p:txBody>
      </p:sp>
      <p:sp>
        <p:nvSpPr>
          <p:cNvPr id="8" name="內容版面配置區 2"/>
          <p:cNvSpPr txBox="1">
            <a:spLocks/>
          </p:cNvSpPr>
          <p:nvPr/>
        </p:nvSpPr>
        <p:spPr>
          <a:xfrm>
            <a:off x="1259632" y="1412776"/>
            <a:ext cx="7416824" cy="2304256"/>
          </a:xfrm>
          <a:prstGeom prst="rect">
            <a:avLst/>
          </a:prstGeom>
        </p:spPr>
        <p:txBody>
          <a:bodyPr>
            <a:noAutofit/>
          </a:bodyPr>
          <a:lstStyle/>
          <a:p>
            <a:pPr marL="90488" indent="-7938" algn="just">
              <a:spcBef>
                <a:spcPts val="600"/>
              </a:spcBef>
              <a:buClr>
                <a:schemeClr val="accent1"/>
              </a:buClr>
              <a:buSzPct val="80000"/>
              <a:defRPr/>
            </a:pPr>
            <a:r>
              <a:rPr lang="en-US" altLang="zh-TW" dirty="0" smtClean="0"/>
              <a:t>	     One of the purposes of an array is to improve the SNR by adding signals coherently and noise incoherently.  </a:t>
            </a:r>
            <a:r>
              <a:rPr kumimoji="0" lang="en-US" altLang="zh-TW" b="0" i="0" u="none" strike="noStrike" kern="1200" cap="none" spc="0" normalizeH="0" baseline="0" noProof="0" dirty="0" smtClean="0">
                <a:ln>
                  <a:noFill/>
                </a:ln>
                <a:solidFill>
                  <a:schemeClr val="tx2"/>
                </a:solidFill>
                <a:effectLst/>
                <a:uLnTx/>
                <a:uFillTx/>
                <a:latin typeface="+mn-lt"/>
                <a:ea typeface="+mn-ea"/>
                <a:cs typeface="+mn-cs"/>
              </a:rPr>
              <a:t>Two performance measures are based on </a:t>
            </a:r>
            <a:r>
              <a:rPr kumimoji="0" lang="en-US" altLang="zh-TW" b="0" i="0" u="none" strike="noStrike" kern="1200" cap="none" spc="0" normalizeH="0" baseline="0" noProof="0" dirty="0" smtClean="0">
                <a:ln>
                  <a:noFill/>
                </a:ln>
                <a:solidFill>
                  <a:srgbClr val="FF0000"/>
                </a:solidFill>
                <a:effectLst/>
                <a:uLnTx/>
                <a:uFillTx/>
                <a:latin typeface="+mn-lt"/>
                <a:ea typeface="+mn-ea"/>
                <a:cs typeface="+mn-cs"/>
              </a:rPr>
              <a:t>Array Gain </a:t>
            </a:r>
            <a:r>
              <a:rPr lang="en-US" altLang="zh-TW" dirty="0" smtClean="0">
                <a:solidFill>
                  <a:schemeClr val="tx2"/>
                </a:solidFill>
              </a:rPr>
              <a:t>[r</a:t>
            </a:r>
            <a:r>
              <a:rPr lang="en-US" altLang="zh-TW" dirty="0" smtClean="0"/>
              <a:t>atio of the SNR at the array output (output SNR) to the SNR observed at a single element (input SNR)</a:t>
            </a:r>
            <a:r>
              <a:rPr kumimoji="0" lang="en-US" altLang="zh-TW" b="0" i="0" u="none" strike="noStrike" kern="1200" cap="none" spc="0" normalizeH="0" baseline="0" noProof="0" dirty="0" smtClean="0">
                <a:ln>
                  <a:noFill/>
                </a:ln>
                <a:solidFill>
                  <a:srgbClr val="FF0000"/>
                </a:solidFill>
                <a:effectLst/>
                <a:uLnTx/>
                <a:uFillTx/>
                <a:latin typeface="+mn-lt"/>
                <a:ea typeface="+mn-ea"/>
                <a:cs typeface="+mn-cs"/>
              </a:rPr>
              <a:t> </a:t>
            </a:r>
            <a:r>
              <a:rPr kumimoji="0" lang="en-US" altLang="zh-TW" b="0" i="0" u="none" strike="noStrike" kern="1200" cap="none" spc="0" normalizeH="0" baseline="0" noProof="0" dirty="0" smtClean="0">
                <a:ln>
                  <a:noFill/>
                </a:ln>
                <a:solidFill>
                  <a:schemeClr val="tx2"/>
                </a:solidFill>
                <a:effectLst/>
                <a:uLnTx/>
                <a:uFillTx/>
                <a:latin typeface="+mn-lt"/>
                <a:ea typeface="+mn-ea"/>
                <a:cs typeface="+mn-cs"/>
              </a:rPr>
              <a:t>subject to different</a:t>
            </a:r>
            <a:r>
              <a:rPr kumimoji="0" lang="en-US" altLang="zh-TW" b="0" i="0" u="none" strike="noStrike" kern="1200" cap="none" spc="0" normalizeH="0" noProof="0" dirty="0" smtClean="0">
                <a:ln>
                  <a:noFill/>
                </a:ln>
                <a:solidFill>
                  <a:schemeClr val="tx2"/>
                </a:solidFill>
                <a:effectLst/>
                <a:uLnTx/>
                <a:uFillTx/>
                <a:latin typeface="+mn-lt"/>
                <a:ea typeface="+mn-ea"/>
                <a:cs typeface="+mn-cs"/>
              </a:rPr>
              <a:t> types of </a:t>
            </a:r>
            <a:r>
              <a:rPr kumimoji="0" lang="en-US" altLang="zh-TW" b="0" i="0" u="none" strike="noStrike" kern="1200" cap="none" spc="0" normalizeH="0" noProof="0" dirty="0" smtClean="0">
                <a:ln>
                  <a:noFill/>
                </a:ln>
                <a:solidFill>
                  <a:srgbClr val="FF0000"/>
                </a:solidFill>
                <a:effectLst/>
                <a:uLnTx/>
                <a:uFillTx/>
                <a:latin typeface="+mn-lt"/>
                <a:ea typeface="+mn-ea"/>
                <a:cs typeface="+mn-cs"/>
              </a:rPr>
              <a:t>noise]</a:t>
            </a:r>
            <a:r>
              <a:rPr kumimoji="0" lang="en-US" altLang="zh-TW" b="0" i="0" u="none" strike="noStrike" kern="1200" cap="none" spc="0" normalizeH="0" noProof="0" dirty="0" smtClean="0">
                <a:ln>
                  <a:noFill/>
                </a:ln>
                <a:solidFill>
                  <a:schemeClr val="tx2"/>
                </a:solidFill>
                <a:effectLst/>
                <a:uLnTx/>
                <a:uFillTx/>
                <a:latin typeface="+mn-lt"/>
                <a:ea typeface="+mn-ea"/>
                <a:cs typeface="+mn-cs"/>
              </a:rPr>
              <a:t>:</a:t>
            </a:r>
            <a:endParaRPr kumimoji="0" lang="en-US" altLang="zh-TW" b="0" i="0" u="none" strike="noStrike" kern="1200" cap="none" spc="0" normalizeH="0" baseline="0" noProof="0" dirty="0" smtClean="0">
              <a:ln>
                <a:noFill/>
              </a:ln>
              <a:solidFill>
                <a:schemeClr val="tx2"/>
              </a:solidFill>
              <a:effectLst/>
              <a:uLnTx/>
              <a:uFillTx/>
              <a:latin typeface="+mn-lt"/>
              <a:ea typeface="+mn-ea"/>
              <a:cs typeface="+mn-cs"/>
            </a:endParaRPr>
          </a:p>
          <a:p>
            <a:pPr marL="365760" indent="-283464" algn="just">
              <a:spcBef>
                <a:spcPts val="600"/>
              </a:spcBef>
              <a:buClr>
                <a:schemeClr val="accent1"/>
              </a:buClr>
              <a:buSzPct val="80000"/>
              <a:buFont typeface="Wingdings 2"/>
              <a:buChar char=""/>
              <a:defRPr/>
            </a:pPr>
            <a:r>
              <a:rPr kumimoji="0" lang="en-US" altLang="zh-TW" b="0" i="0" u="none" strike="noStrike" kern="1200" cap="none" spc="0" normalizeH="0" baseline="0" noProof="0" dirty="0" smtClean="0">
                <a:ln>
                  <a:noFill/>
                </a:ln>
                <a:solidFill>
                  <a:srgbClr val="0000FF"/>
                </a:solidFill>
                <a:effectLst/>
                <a:uLnTx/>
                <a:uFillTx/>
                <a:latin typeface="+mn-lt"/>
                <a:ea typeface="+mn-ea"/>
                <a:cs typeface="+mn-cs"/>
              </a:rPr>
              <a:t>Directivity Index</a:t>
            </a:r>
            <a:r>
              <a:rPr kumimoji="0" lang="en-US" altLang="zh-TW" b="0" i="0" u="none" strike="noStrike" kern="1200" cap="none" spc="0" normalizeH="0" baseline="0" noProof="0" dirty="0" smtClean="0">
                <a:ln>
                  <a:noFill/>
                </a:ln>
                <a:solidFill>
                  <a:schemeClr val="tx1"/>
                </a:solidFill>
                <a:effectLst/>
                <a:uLnTx/>
                <a:uFillTx/>
                <a:latin typeface="+mn-lt"/>
                <a:ea typeface="+mn-ea"/>
                <a:cs typeface="+mn-cs"/>
              </a:rPr>
              <a:t>: </a:t>
            </a:r>
          </a:p>
          <a:p>
            <a:pPr marL="822960" lvl="1" indent="-283464" algn="just">
              <a:spcBef>
                <a:spcPts val="600"/>
              </a:spcBef>
              <a:buClr>
                <a:schemeClr val="accent1"/>
              </a:buClr>
              <a:buSzPct val="80000"/>
              <a:buFont typeface="Wingdings" pitchFamily="2" charset="2"/>
              <a:buChar char="Ø"/>
              <a:defRPr/>
            </a:pPr>
            <a:r>
              <a:rPr lang="en-US" altLang="zh-TW" dirty="0" smtClean="0"/>
              <a:t>Array gain </a:t>
            </a:r>
            <a:r>
              <a:rPr kumimoji="0" lang="en-US" altLang="zh-TW" b="0" i="0" u="none" strike="noStrike" kern="1200" cap="none" spc="0" normalizeH="0" baseline="0" noProof="0" dirty="0" smtClean="0">
                <a:ln>
                  <a:noFill/>
                </a:ln>
                <a:solidFill>
                  <a:schemeClr val="tx1"/>
                </a:solidFill>
                <a:effectLst/>
                <a:uLnTx/>
                <a:uFillTx/>
                <a:latin typeface="+mn-lt"/>
                <a:ea typeface="+mn-ea"/>
                <a:cs typeface="+mn-cs"/>
              </a:rPr>
              <a:t>of output and input SNR due to </a:t>
            </a:r>
            <a:r>
              <a:rPr lang="en-US" altLang="zh-TW" dirty="0" smtClean="0">
                <a:solidFill>
                  <a:srgbClr val="0000FF"/>
                </a:solidFill>
              </a:rPr>
              <a:t>isotropic </a:t>
            </a:r>
            <a:r>
              <a:rPr kumimoji="0" lang="en-US" altLang="zh-TW" b="0" i="0" u="none" strike="noStrike" kern="1200" cap="none" spc="0" normalizeH="0" baseline="0" noProof="0" dirty="0" smtClean="0">
                <a:ln>
                  <a:noFill/>
                </a:ln>
                <a:solidFill>
                  <a:srgbClr val="0000FF"/>
                </a:solidFill>
                <a:effectLst/>
                <a:uLnTx/>
                <a:uFillTx/>
                <a:latin typeface="+mn-lt"/>
                <a:ea typeface="+mn-ea"/>
                <a:cs typeface="+mn-cs"/>
              </a:rPr>
              <a:t>acoustical noise</a:t>
            </a:r>
          </a:p>
          <a:p>
            <a:pPr marL="822960" lvl="1" indent="-283464" algn="just">
              <a:spcBef>
                <a:spcPts val="600"/>
              </a:spcBef>
              <a:buClr>
                <a:schemeClr val="accent1"/>
              </a:buClr>
              <a:buSzPct val="80000"/>
              <a:buFont typeface="Wingdings" pitchFamily="2" charset="2"/>
              <a:buChar char="Ø"/>
              <a:defRPr/>
            </a:pPr>
            <a:r>
              <a:rPr kumimoji="0" lang="en-US" altLang="zh-TW" b="0" i="0" u="none" strike="noStrike" kern="1200" cap="none" spc="0" normalizeH="0" baseline="0" noProof="0" dirty="0" smtClean="0">
                <a:ln>
                  <a:noFill/>
                </a:ln>
                <a:solidFill>
                  <a:schemeClr val="tx1"/>
                </a:solidFill>
                <a:effectLst/>
                <a:uLnTx/>
                <a:uFillTx/>
                <a:latin typeface="+mn-lt"/>
                <a:ea typeface="+mn-ea"/>
                <a:cs typeface="+mn-cs"/>
              </a:rPr>
              <a:t>Ratio of maximum intensity to</a:t>
            </a:r>
            <a:r>
              <a:rPr kumimoji="0" lang="en-US" altLang="zh-TW" b="0" i="0" u="none" strike="noStrike" kern="1200" cap="none" spc="0" normalizeH="0" noProof="0" dirty="0" smtClean="0">
                <a:ln>
                  <a:noFill/>
                </a:ln>
                <a:solidFill>
                  <a:schemeClr val="tx1"/>
                </a:solidFill>
                <a:effectLst/>
                <a:uLnTx/>
                <a:uFillTx/>
                <a:latin typeface="+mn-lt"/>
                <a:ea typeface="+mn-ea"/>
                <a:cs typeface="+mn-cs"/>
              </a:rPr>
              <a:t> angle-averaged intensity</a:t>
            </a:r>
            <a:endParaRPr kumimoji="0" lang="zh-TW" altLang="en-US" b="0" i="0" u="none" strike="noStrike" kern="1200" cap="none" spc="0" normalizeH="0" baseline="0" noProof="0" dirty="0">
              <a:ln>
                <a:noFill/>
              </a:ln>
              <a:solidFill>
                <a:schemeClr val="tx1"/>
              </a:solidFill>
              <a:effectLst/>
              <a:uLnTx/>
              <a:uFillTx/>
              <a:latin typeface="+mn-lt"/>
              <a:ea typeface="+mn-ea"/>
              <a:cs typeface="+mn-cs"/>
            </a:endParaRPr>
          </a:p>
        </p:txBody>
      </p:sp>
      <p:sp>
        <p:nvSpPr>
          <p:cNvPr id="24576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245765" name="Object 5"/>
          <p:cNvGraphicFramePr>
            <a:graphicFrameLocks noChangeAspect="1"/>
          </p:cNvGraphicFramePr>
          <p:nvPr/>
        </p:nvGraphicFramePr>
        <p:xfrm>
          <a:off x="1643261" y="3716339"/>
          <a:ext cx="6673155" cy="2046840"/>
        </p:xfrm>
        <a:graphic>
          <a:graphicData uri="http://schemas.openxmlformats.org/presentationml/2006/ole">
            <p:oleObj spid="_x0000_s245765" name="Equation" r:id="rId3" imgW="4863960" imgH="1498320" progId="Equation.DSMT4">
              <p:embed/>
            </p:oleObj>
          </a:graphicData>
        </a:graphic>
      </p:graphicFrame>
      <p:sp>
        <p:nvSpPr>
          <p:cNvPr id="10" name="矩形 9"/>
          <p:cNvSpPr/>
          <p:nvPr/>
        </p:nvSpPr>
        <p:spPr>
          <a:xfrm>
            <a:off x="1619672" y="5733256"/>
            <a:ext cx="6840760" cy="923330"/>
          </a:xfrm>
          <a:prstGeom prst="rect">
            <a:avLst/>
          </a:prstGeom>
        </p:spPr>
        <p:txBody>
          <a:bodyPr wrap="square">
            <a:spAutoFit/>
          </a:bodyPr>
          <a:lstStyle/>
          <a:p>
            <a:pPr marL="269875" indent="-269875" algn="just">
              <a:buFont typeface="Wingdings" pitchFamily="2" charset="2"/>
              <a:buChar char="ü"/>
            </a:pPr>
            <a:r>
              <a:rPr lang="en-US" altLang="zh-TW" dirty="0" smtClean="0">
                <a:solidFill>
                  <a:srgbClr val="FF0000"/>
                </a:solidFill>
                <a:latin typeface="Times New Roman" pitchFamily="18" charset="0"/>
                <a:cs typeface="Times New Roman" pitchFamily="18" charset="0"/>
              </a:rPr>
              <a:t>Isotropic acoustical noise: </a:t>
            </a:r>
            <a:r>
              <a:rPr lang="en-US" altLang="zh-TW" dirty="0" smtClean="0">
                <a:latin typeface="Times New Roman" pitchFamily="18" charset="0"/>
                <a:cs typeface="Times New Roman" pitchFamily="18" charset="0"/>
              </a:rPr>
              <a:t>noise distributed uniformly over a sphere from all possible directions.</a:t>
            </a:r>
          </a:p>
          <a:p>
            <a:pPr marL="269875" indent="-269875" algn="just">
              <a:buFont typeface="Wingdings" pitchFamily="2" charset="2"/>
              <a:buChar char="ü"/>
            </a:pPr>
            <a:r>
              <a:rPr lang="en-US" altLang="zh-TW" dirty="0" smtClean="0">
                <a:solidFill>
                  <a:srgbClr val="FF0000"/>
                </a:solidFill>
                <a:latin typeface="Times New Roman" pitchFamily="18" charset="0"/>
                <a:cs typeface="Times New Roman" pitchFamily="18" charset="0"/>
              </a:rPr>
              <a:t>Special case</a:t>
            </a:r>
            <a:r>
              <a:rPr lang="en-US" altLang="zh-TW" dirty="0" smtClean="0">
                <a:latin typeface="Times New Roman" pitchFamily="18" charset="0"/>
                <a:cs typeface="Times New Roman" pitchFamily="18" charset="0"/>
              </a:rPr>
              <a:t>: </a:t>
            </a:r>
            <a:r>
              <a:rPr lang="en-US" altLang="zh-TW" i="1" dirty="0" smtClean="0">
                <a:latin typeface="Times New Roman" pitchFamily="18" charset="0"/>
                <a:cs typeface="Times New Roman" pitchFamily="18" charset="0"/>
              </a:rPr>
              <a:t>DI</a:t>
            </a:r>
            <a:r>
              <a:rPr lang="en-US" altLang="zh-TW" dirty="0" smtClean="0">
                <a:latin typeface="Times New Roman" pitchFamily="18" charset="0"/>
                <a:cs typeface="Times New Roman" pitchFamily="18" charset="0"/>
              </a:rPr>
              <a:t> = </a:t>
            </a:r>
            <a:r>
              <a:rPr lang="en-US" altLang="zh-TW" i="1" dirty="0" smtClean="0">
                <a:latin typeface="Times New Roman" pitchFamily="18" charset="0"/>
                <a:cs typeface="Times New Roman" pitchFamily="18" charset="0"/>
              </a:rPr>
              <a:t>WNG</a:t>
            </a:r>
            <a:r>
              <a:rPr lang="en-US" altLang="zh-TW" dirty="0" smtClean="0">
                <a:latin typeface="Times New Roman" pitchFamily="18" charset="0"/>
                <a:cs typeface="Times New Roman" pitchFamily="18" charset="0"/>
              </a:rPr>
              <a:t> when </a:t>
            </a:r>
            <a:r>
              <a:rPr lang="en-US" altLang="zh-TW" i="1" dirty="0" smtClean="0">
                <a:latin typeface="Times New Roman" pitchFamily="18" charset="0"/>
                <a:cs typeface="Times New Roman" pitchFamily="18" charset="0"/>
              </a:rPr>
              <a:t>d</a:t>
            </a:r>
            <a:r>
              <a:rPr lang="en-US" altLang="zh-TW" dirty="0" smtClean="0">
                <a:latin typeface="Times New Roman" pitchFamily="18" charset="0"/>
                <a:cs typeface="Times New Roman" pitchFamily="18" charset="0"/>
              </a:rPr>
              <a:t> = </a:t>
            </a:r>
            <a:r>
              <a:rPr lang="el-GR" altLang="zh-TW" i="1" dirty="0" smtClean="0">
                <a:latin typeface="Times New Roman" pitchFamily="18" charset="0"/>
                <a:ea typeface="新細明體"/>
                <a:cs typeface="Times New Roman" pitchFamily="18" charset="0"/>
              </a:rPr>
              <a:t>λ</a:t>
            </a:r>
            <a:r>
              <a:rPr lang="en-US" altLang="zh-TW" dirty="0" smtClean="0">
                <a:latin typeface="Times New Roman" pitchFamily="18" charset="0"/>
                <a:ea typeface="新細明體"/>
                <a:cs typeface="Times New Roman" pitchFamily="18" charset="0"/>
              </a:rPr>
              <a:t>/2. (p.61, Van Trees)</a:t>
            </a:r>
            <a:endParaRPr lang="en-US" altLang="zh-TW"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Array Performance Measures</a:t>
            </a:r>
            <a:endParaRPr lang="zh-TW" altLang="en-US" dirty="0"/>
          </a:p>
        </p:txBody>
      </p:sp>
      <p:sp>
        <p:nvSpPr>
          <p:cNvPr id="3" name="內容版面配置區 2"/>
          <p:cNvSpPr>
            <a:spLocks noGrp="1"/>
          </p:cNvSpPr>
          <p:nvPr>
            <p:ph idx="1"/>
          </p:nvPr>
        </p:nvSpPr>
        <p:spPr>
          <a:xfrm>
            <a:off x="1187624" y="1196752"/>
            <a:ext cx="7632848" cy="1152128"/>
          </a:xfrm>
        </p:spPr>
        <p:txBody>
          <a:bodyPr>
            <a:noAutofit/>
          </a:bodyPr>
          <a:lstStyle/>
          <a:p>
            <a:pPr algn="just"/>
            <a:r>
              <a:rPr lang="en-US" altLang="zh-TW" sz="1800" dirty="0" smtClean="0">
                <a:solidFill>
                  <a:srgbClr val="0000FF"/>
                </a:solidFill>
              </a:rPr>
              <a:t>White Noise Gain</a:t>
            </a:r>
            <a:r>
              <a:rPr lang="en-US" altLang="zh-TW" sz="1800" dirty="0" smtClean="0"/>
              <a:t>: the array gain of the SNR at the array output and the SNR observed at a single input element due to </a:t>
            </a:r>
            <a:r>
              <a:rPr lang="en-US" altLang="zh-TW" sz="1800" dirty="0" smtClean="0">
                <a:solidFill>
                  <a:srgbClr val="0000FF"/>
                </a:solidFill>
              </a:rPr>
              <a:t>spatially white/uncorrelated noise </a:t>
            </a:r>
            <a:r>
              <a:rPr lang="en-US" altLang="zh-TW" sz="1800" dirty="0" smtClean="0"/>
              <a:t>such as sensor’s self noise, while the noise temporal frequency spectrum is not necessarily flat.</a:t>
            </a:r>
            <a:endParaRPr lang="zh-TW" altLang="en-US" sz="1800"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207</a:t>
            </a:fld>
            <a:endParaRPr lang="zh-TW" altLang="en-US"/>
          </a:p>
        </p:txBody>
      </p:sp>
      <p:sp>
        <p:nvSpPr>
          <p:cNvPr id="5" name="矩形 4"/>
          <p:cNvSpPr/>
          <p:nvPr/>
        </p:nvSpPr>
        <p:spPr>
          <a:xfrm>
            <a:off x="1835696" y="2348880"/>
            <a:ext cx="3635932" cy="369332"/>
          </a:xfrm>
          <a:prstGeom prst="rect">
            <a:avLst/>
          </a:prstGeom>
        </p:spPr>
        <p:txBody>
          <a:bodyPr wrap="none">
            <a:spAutoFit/>
          </a:bodyPr>
          <a:lstStyle/>
          <a:p>
            <a:r>
              <a:rPr lang="en-US" altLang="zh-TW" dirty="0" smtClean="0"/>
              <a:t>SNR at a single element (input SNR):</a:t>
            </a:r>
            <a:endParaRPr lang="zh-TW" altLang="en-US" dirty="0"/>
          </a:p>
        </p:txBody>
      </p:sp>
      <p:pic>
        <p:nvPicPr>
          <p:cNvPr id="248834" name="Picture 2"/>
          <p:cNvPicPr>
            <a:picLocks noChangeAspect="1" noChangeArrowheads="1"/>
          </p:cNvPicPr>
          <p:nvPr/>
        </p:nvPicPr>
        <p:blipFill>
          <a:blip r:embed="rId3" cstate="print"/>
          <a:srcRect/>
          <a:stretch>
            <a:fillRect/>
          </a:stretch>
        </p:blipFill>
        <p:spPr bwMode="auto">
          <a:xfrm>
            <a:off x="1979712" y="2726987"/>
            <a:ext cx="4392488" cy="1134061"/>
          </a:xfrm>
          <a:prstGeom prst="rect">
            <a:avLst/>
          </a:prstGeom>
          <a:noFill/>
          <a:ln w="9525">
            <a:noFill/>
            <a:miter lim="800000"/>
            <a:headEnd/>
            <a:tailEnd/>
          </a:ln>
        </p:spPr>
      </p:pic>
      <p:sp>
        <p:nvSpPr>
          <p:cNvPr id="7" name="矩形 6"/>
          <p:cNvSpPr/>
          <p:nvPr/>
        </p:nvSpPr>
        <p:spPr>
          <a:xfrm>
            <a:off x="1907704" y="3851756"/>
            <a:ext cx="3820020" cy="369332"/>
          </a:xfrm>
          <a:prstGeom prst="rect">
            <a:avLst/>
          </a:prstGeom>
        </p:spPr>
        <p:txBody>
          <a:bodyPr wrap="none">
            <a:spAutoFit/>
          </a:bodyPr>
          <a:lstStyle/>
          <a:p>
            <a:r>
              <a:rPr lang="en-US" altLang="zh-TW" dirty="0" smtClean="0"/>
              <a:t>SNR at the array output (output SNR):</a:t>
            </a:r>
            <a:endParaRPr lang="zh-TW" altLang="en-US" dirty="0"/>
          </a:p>
        </p:txBody>
      </p:sp>
      <p:pic>
        <p:nvPicPr>
          <p:cNvPr id="248835" name="Picture 3"/>
          <p:cNvPicPr>
            <a:picLocks noChangeAspect="1" noChangeArrowheads="1"/>
          </p:cNvPicPr>
          <p:nvPr/>
        </p:nvPicPr>
        <p:blipFill>
          <a:blip r:embed="rId4" cstate="print"/>
          <a:srcRect/>
          <a:stretch>
            <a:fillRect/>
          </a:stretch>
        </p:blipFill>
        <p:spPr bwMode="auto">
          <a:xfrm>
            <a:off x="2077591" y="4169863"/>
            <a:ext cx="3646537" cy="987329"/>
          </a:xfrm>
          <a:prstGeom prst="rect">
            <a:avLst/>
          </a:prstGeom>
          <a:noFill/>
          <a:ln w="9525">
            <a:noFill/>
            <a:miter lim="800000"/>
            <a:headEnd/>
            <a:tailEnd/>
          </a:ln>
        </p:spPr>
      </p:pic>
      <p:sp>
        <p:nvSpPr>
          <p:cNvPr id="10" name="矩形 9"/>
          <p:cNvSpPr/>
          <p:nvPr/>
        </p:nvSpPr>
        <p:spPr>
          <a:xfrm>
            <a:off x="1907704" y="5147900"/>
            <a:ext cx="4392488" cy="369332"/>
          </a:xfrm>
          <a:prstGeom prst="rect">
            <a:avLst/>
          </a:prstGeom>
        </p:spPr>
        <p:txBody>
          <a:bodyPr wrap="square">
            <a:spAutoFit/>
          </a:bodyPr>
          <a:lstStyle/>
          <a:p>
            <a:r>
              <a:rPr lang="en-US" altLang="zh-TW" dirty="0" smtClean="0"/>
              <a:t>It follows that the SNR gain is</a:t>
            </a:r>
            <a:endParaRPr lang="zh-TW" altLang="en-US" dirty="0"/>
          </a:p>
        </p:txBody>
      </p:sp>
      <p:graphicFrame>
        <p:nvGraphicFramePr>
          <p:cNvPr id="448513" name="Object 1"/>
          <p:cNvGraphicFramePr>
            <a:graphicFrameLocks noChangeAspect="1"/>
          </p:cNvGraphicFramePr>
          <p:nvPr/>
        </p:nvGraphicFramePr>
        <p:xfrm>
          <a:off x="2180623" y="5533033"/>
          <a:ext cx="2319369" cy="848295"/>
        </p:xfrm>
        <a:graphic>
          <a:graphicData uri="http://schemas.openxmlformats.org/presentationml/2006/ole">
            <p:oleObj spid="_x0000_s448513" name="Equation" r:id="rId5" imgW="1460160" imgH="533160" progId="Equation.DSMT4">
              <p:embed/>
            </p:oleObj>
          </a:graphicData>
        </a:graphic>
      </p:graphicFrame>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Array Performance Measures</a:t>
            </a:r>
            <a:endParaRPr lang="zh-TW" altLang="en-US" dirty="0"/>
          </a:p>
        </p:txBody>
      </p:sp>
      <p:sp>
        <p:nvSpPr>
          <p:cNvPr id="3" name="內容版面配置區 2"/>
          <p:cNvSpPr>
            <a:spLocks noGrp="1"/>
          </p:cNvSpPr>
          <p:nvPr>
            <p:ph idx="1"/>
          </p:nvPr>
        </p:nvSpPr>
        <p:spPr>
          <a:xfrm>
            <a:off x="1435608" y="1340768"/>
            <a:ext cx="6088720" cy="469032"/>
          </a:xfrm>
        </p:spPr>
        <p:txBody>
          <a:bodyPr>
            <a:normAutofit/>
          </a:bodyPr>
          <a:lstStyle/>
          <a:p>
            <a:r>
              <a:rPr lang="en-US" altLang="zh-TW" sz="1800" dirty="0" smtClean="0"/>
              <a:t>If we impose the so-called </a:t>
            </a:r>
            <a:r>
              <a:rPr lang="en-US" altLang="zh-TW" sz="1800" i="1" dirty="0" smtClean="0">
                <a:solidFill>
                  <a:srgbClr val="0000FF"/>
                </a:solidFill>
              </a:rPr>
              <a:t>distortionless constraint</a:t>
            </a:r>
            <a:endParaRPr lang="zh-TW" altLang="en-US" sz="1800" dirty="0">
              <a:solidFill>
                <a:srgbClr val="0000FF"/>
              </a:solidFill>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208</a:t>
            </a:fld>
            <a:endParaRPr lang="zh-TW" altLang="en-US"/>
          </a:p>
        </p:txBody>
      </p:sp>
      <p:sp>
        <p:nvSpPr>
          <p:cNvPr id="11" name="矩形 10"/>
          <p:cNvSpPr/>
          <p:nvPr/>
        </p:nvSpPr>
        <p:spPr>
          <a:xfrm>
            <a:off x="1331640" y="4509120"/>
            <a:ext cx="7560840" cy="2031325"/>
          </a:xfrm>
          <a:prstGeom prst="rect">
            <a:avLst/>
          </a:prstGeom>
        </p:spPr>
        <p:txBody>
          <a:bodyPr wrap="square">
            <a:spAutoFit/>
          </a:bodyPr>
          <a:lstStyle/>
          <a:p>
            <a:pPr marL="269875" indent="-269875" algn="just"/>
            <a:r>
              <a:rPr lang="en-US" altLang="zh-TW" b="1" dirty="0" smtClean="0">
                <a:solidFill>
                  <a:srgbClr val="0000FF"/>
                </a:solidFill>
              </a:rPr>
              <a:t>Remarks</a:t>
            </a:r>
          </a:p>
          <a:p>
            <a:pPr marL="269875" indent="-269875" algn="just">
              <a:buFont typeface="Wingdings" pitchFamily="2" charset="2"/>
              <a:buChar char="Ø"/>
            </a:pPr>
            <a:r>
              <a:rPr lang="en-US" altLang="zh-TW" dirty="0" smtClean="0"/>
              <a:t>Array weights that attain high directivity normally come at the cost of low WNG. </a:t>
            </a:r>
          </a:p>
          <a:p>
            <a:pPr marL="269875" indent="-269875" algn="just">
              <a:buFont typeface="Wingdings" pitchFamily="2" charset="2"/>
              <a:buChar char="Ø"/>
            </a:pPr>
            <a:r>
              <a:rPr lang="en-US" altLang="zh-TW" dirty="0" smtClean="0"/>
              <a:t>The “delay and subtract” action of directive array, e.g., DMA, results in substantial cancellation of signals, especially in the low frequency range.</a:t>
            </a:r>
            <a:endParaRPr lang="zh-TW" altLang="en-US" dirty="0" smtClean="0"/>
          </a:p>
          <a:p>
            <a:pPr marL="269875" indent="-269875" algn="just">
              <a:buFont typeface="Wingdings" pitchFamily="2" charset="2"/>
              <a:buChar char="Ø"/>
            </a:pPr>
            <a:r>
              <a:rPr lang="en-US" altLang="zh-TW" dirty="0" smtClean="0"/>
              <a:t>There is a tradeoff between the gain in directivity with improved sidelobe behavior and loss in robustness against self-noise.</a:t>
            </a:r>
          </a:p>
        </p:txBody>
      </p:sp>
      <p:sp>
        <p:nvSpPr>
          <p:cNvPr id="4065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06529" name="Object 1"/>
          <p:cNvGraphicFramePr>
            <a:graphicFrameLocks noChangeAspect="1"/>
          </p:cNvGraphicFramePr>
          <p:nvPr/>
        </p:nvGraphicFramePr>
        <p:xfrm>
          <a:off x="2032000" y="1772816"/>
          <a:ext cx="3695700" cy="431800"/>
        </p:xfrm>
        <a:graphic>
          <a:graphicData uri="http://schemas.openxmlformats.org/presentationml/2006/ole">
            <p:oleObj spid="_x0000_s406529" name="Equation" r:id="rId3" imgW="2361960" imgH="279360" progId="Equation.DSMT4">
              <p:embed/>
            </p:oleObj>
          </a:graphicData>
        </a:graphic>
      </p:graphicFrame>
      <p:sp>
        <p:nvSpPr>
          <p:cNvPr id="14" name="矩形 13"/>
          <p:cNvSpPr/>
          <p:nvPr/>
        </p:nvSpPr>
        <p:spPr>
          <a:xfrm>
            <a:off x="1835696" y="2132856"/>
            <a:ext cx="2256853" cy="369332"/>
          </a:xfrm>
          <a:prstGeom prst="rect">
            <a:avLst/>
          </a:prstGeom>
        </p:spPr>
        <p:txBody>
          <a:bodyPr wrap="square">
            <a:spAutoFit/>
          </a:bodyPr>
          <a:lstStyle/>
          <a:p>
            <a:r>
              <a:rPr lang="en-US" altLang="zh-TW" dirty="0" smtClean="0"/>
              <a:t>the WNG reduces to</a:t>
            </a:r>
            <a:endParaRPr lang="zh-TW" altLang="zh-TW" dirty="0"/>
          </a:p>
        </p:txBody>
      </p:sp>
      <p:sp>
        <p:nvSpPr>
          <p:cNvPr id="40653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06531" name="Object 3"/>
          <p:cNvGraphicFramePr>
            <a:graphicFrameLocks noChangeAspect="1"/>
          </p:cNvGraphicFramePr>
          <p:nvPr/>
        </p:nvGraphicFramePr>
        <p:xfrm>
          <a:off x="2041525" y="2417763"/>
          <a:ext cx="4743450" cy="733425"/>
        </p:xfrm>
        <a:graphic>
          <a:graphicData uri="http://schemas.openxmlformats.org/presentationml/2006/ole">
            <p:oleObj spid="_x0000_s406531" name="Equation" r:id="rId4" imgW="3174840" imgH="495000" progId="Equation.DSMT4">
              <p:embed/>
            </p:oleObj>
          </a:graphicData>
        </a:graphic>
      </p:graphicFrame>
      <p:sp>
        <p:nvSpPr>
          <p:cNvPr id="12" name="內容版面配置區 2"/>
          <p:cNvSpPr txBox="1">
            <a:spLocks/>
          </p:cNvSpPr>
          <p:nvPr/>
        </p:nvSpPr>
        <p:spPr>
          <a:xfrm>
            <a:off x="1475656" y="3068960"/>
            <a:ext cx="6088720" cy="469032"/>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en-US" altLang="zh-TW" sz="1800" b="0" i="0" u="none" strike="noStrike" kern="1200" cap="none" spc="0" normalizeH="0" baseline="0" noProof="0" dirty="0" smtClean="0">
                <a:ln>
                  <a:noFill/>
                </a:ln>
                <a:solidFill>
                  <a:schemeClr val="tx1"/>
                </a:solidFill>
                <a:effectLst/>
                <a:uLnTx/>
                <a:uFillTx/>
                <a:latin typeface="+mn-lt"/>
                <a:ea typeface="+mn-ea"/>
                <a:cs typeface="+mn-cs"/>
              </a:rPr>
              <a:t>For a </a:t>
            </a:r>
            <a:r>
              <a:rPr kumimoji="0" lang="en-US" altLang="zh-TW" sz="1800" b="0" i="0" u="none" strike="noStrike" kern="1200" cap="none" spc="0" normalizeH="0" baseline="0" noProof="0" dirty="0" smtClean="0">
                <a:ln>
                  <a:noFill/>
                </a:ln>
                <a:solidFill>
                  <a:srgbClr val="0000FF"/>
                </a:solidFill>
                <a:effectLst/>
                <a:uLnTx/>
                <a:uFillTx/>
                <a:latin typeface="+mn-lt"/>
                <a:ea typeface="+mn-ea"/>
                <a:cs typeface="+mn-cs"/>
              </a:rPr>
              <a:t>uniformly weighted </a:t>
            </a:r>
            <a:r>
              <a:rPr kumimoji="0" lang="en-US" altLang="zh-TW" sz="1800" b="0" i="0" u="none" strike="noStrike" kern="1200" cap="none" spc="0" normalizeH="0" baseline="0" noProof="0" dirty="0" smtClean="0">
                <a:ln>
                  <a:noFill/>
                </a:ln>
                <a:solidFill>
                  <a:schemeClr val="tx1"/>
                </a:solidFill>
                <a:effectLst/>
                <a:uLnTx/>
                <a:uFillTx/>
                <a:latin typeface="+mn-lt"/>
                <a:ea typeface="+mn-ea"/>
                <a:cs typeface="+mn-cs"/>
              </a:rPr>
              <a:t>array, </a:t>
            </a:r>
            <a:r>
              <a:rPr kumimoji="0" lang="en-US" altLang="zh-TW" sz="1800" b="0"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w</a:t>
            </a:r>
            <a:r>
              <a:rPr lang="en-US" altLang="zh-TW" i="1" baseline="-25000" dirty="0" err="1" smtClean="0">
                <a:latin typeface="Times New Roman" pitchFamily="18" charset="0"/>
                <a:cs typeface="Times New Roman" pitchFamily="18" charset="0"/>
              </a:rPr>
              <a:t>m</a:t>
            </a:r>
            <a:r>
              <a:rPr kumimoji="0" lang="en-US" altLang="zh-TW" sz="1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 1/</a:t>
            </a:r>
            <a:r>
              <a:rPr kumimoji="0" lang="en-US" altLang="zh-TW" sz="1800" b="0"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N</a:t>
            </a:r>
            <a:endParaRPr kumimoji="0" lang="zh-TW" altLang="en-US" sz="1800" b="0" i="1"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graphicFrame>
        <p:nvGraphicFramePr>
          <p:cNvPr id="5" name="Object 4"/>
          <p:cNvGraphicFramePr>
            <a:graphicFrameLocks noChangeAspect="1"/>
          </p:cNvGraphicFramePr>
          <p:nvPr/>
        </p:nvGraphicFramePr>
        <p:xfrm>
          <a:off x="3549650" y="3494088"/>
          <a:ext cx="1727200" cy="582612"/>
        </p:xfrm>
        <a:graphic>
          <a:graphicData uri="http://schemas.openxmlformats.org/presentationml/2006/ole">
            <p:oleObj spid="_x0000_s406532" name="Equation" r:id="rId5" imgW="1155600" imgH="393480" progId="Equation.DSMT4">
              <p:embed/>
            </p:oleObj>
          </a:graphicData>
        </a:graphic>
      </p:graphicFrame>
      <p:sp>
        <p:nvSpPr>
          <p:cNvPr id="13" name="內容版面配置區 2"/>
          <p:cNvSpPr txBox="1">
            <a:spLocks/>
          </p:cNvSpPr>
          <p:nvPr/>
        </p:nvSpPr>
        <p:spPr>
          <a:xfrm>
            <a:off x="1772072" y="4040088"/>
            <a:ext cx="6400328" cy="469032"/>
          </a:xfrm>
          <a:prstGeom prst="rect">
            <a:avLst/>
          </a:prstGeom>
        </p:spPr>
        <p:txBody>
          <a:bodyPr>
            <a:normAutofit fontScale="85000" lnSpcReduction="20000"/>
          </a:bodyPr>
          <a:lstStyle/>
          <a:p>
            <a:pPr marL="90488" marR="0" lvl="0" indent="-7938" algn="l" defTabSz="914400" rtl="0" eaLnBrk="1" fontAlgn="auto" latinLnBrk="0" hangingPunct="1">
              <a:lnSpc>
                <a:spcPct val="100000"/>
              </a:lnSpc>
              <a:spcBef>
                <a:spcPts val="600"/>
              </a:spcBef>
              <a:spcAft>
                <a:spcPts val="0"/>
              </a:spcAft>
              <a:buClr>
                <a:schemeClr val="accent1"/>
              </a:buClr>
              <a:buSzPct val="80000"/>
              <a:tabLst/>
              <a:defRPr/>
            </a:pPr>
            <a:r>
              <a:rPr kumimoji="0" lang="en-US" altLang="zh-TW" sz="1800" b="0" i="0" u="none" strike="noStrike" kern="1200" cap="none" spc="0" normalizeH="0" baseline="0" noProof="0" dirty="0" smtClean="0">
                <a:ln>
                  <a:noFill/>
                </a:ln>
                <a:solidFill>
                  <a:schemeClr val="tx1"/>
                </a:solidFill>
                <a:effectLst/>
                <a:uLnTx/>
                <a:uFillTx/>
                <a:latin typeface="+mn-lt"/>
                <a:ea typeface="+mn-ea"/>
                <a:cs typeface="+mn-cs"/>
              </a:rPr>
              <a:t>It turns out that this is the maximum WNG achievable by an array (proved by Schwarz</a:t>
            </a:r>
            <a:r>
              <a:rPr kumimoji="0" lang="en-US" altLang="zh-TW" sz="1800" b="0" i="0" u="none" strike="noStrike" kern="1200" cap="none" spc="0" normalizeH="0" noProof="0" dirty="0" smtClean="0">
                <a:ln>
                  <a:noFill/>
                </a:ln>
                <a:solidFill>
                  <a:schemeClr val="tx1"/>
                </a:solidFill>
                <a:effectLst/>
                <a:uLnTx/>
                <a:uFillTx/>
                <a:latin typeface="+mn-lt"/>
                <a:ea typeface="+mn-ea"/>
                <a:cs typeface="+mn-cs"/>
              </a:rPr>
              <a:t> or Rayleigh’s quotient).</a:t>
            </a:r>
            <a:endParaRPr kumimoji="0" lang="zh-TW" altLang="en-US" sz="1800" b="0" i="1"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Array Performance Measures</a:t>
            </a:r>
            <a:endParaRPr lang="zh-TW" altLang="en-US" dirty="0"/>
          </a:p>
        </p:txBody>
      </p:sp>
      <p:sp>
        <p:nvSpPr>
          <p:cNvPr id="3" name="內容版面配置區 2"/>
          <p:cNvSpPr>
            <a:spLocks noGrp="1"/>
          </p:cNvSpPr>
          <p:nvPr>
            <p:ph idx="1"/>
          </p:nvPr>
        </p:nvSpPr>
        <p:spPr>
          <a:xfrm>
            <a:off x="1187624" y="1124744"/>
            <a:ext cx="7632848" cy="864096"/>
          </a:xfrm>
        </p:spPr>
        <p:txBody>
          <a:bodyPr>
            <a:noAutofit/>
          </a:bodyPr>
          <a:lstStyle/>
          <a:p>
            <a:pPr algn="just"/>
            <a:r>
              <a:rPr lang="en-US" altLang="zh-TW" sz="1600" dirty="0" smtClean="0">
                <a:solidFill>
                  <a:srgbClr val="0000FF"/>
                </a:solidFill>
              </a:rPr>
              <a:t>Sensitivity function</a:t>
            </a:r>
            <a:r>
              <a:rPr lang="en-US" altLang="zh-TW" sz="1600" dirty="0" smtClean="0"/>
              <a:t>: the sensitivity of the array to the </a:t>
            </a:r>
            <a:r>
              <a:rPr lang="en-US" altLang="zh-TW" sz="1600" dirty="0" smtClean="0">
                <a:solidFill>
                  <a:srgbClr val="FF0000"/>
                </a:solidFill>
              </a:rPr>
              <a:t>filter perturbations</a:t>
            </a:r>
            <a:r>
              <a:rPr lang="en-US" altLang="zh-TW" sz="1600" dirty="0" smtClean="0"/>
              <a:t> (array coefficient magnitude and phase mismatch) and array </a:t>
            </a:r>
            <a:r>
              <a:rPr lang="en-US" altLang="zh-TW" sz="1600" dirty="0" smtClean="0">
                <a:solidFill>
                  <a:srgbClr val="FF0000"/>
                </a:solidFill>
              </a:rPr>
              <a:t>location</a:t>
            </a:r>
            <a:r>
              <a:rPr lang="en-US" altLang="zh-TW" sz="1600" dirty="0" smtClean="0"/>
              <a:t> perturbations (sensor position error)</a:t>
            </a:r>
            <a:endParaRPr lang="zh-TW" altLang="en-US" sz="1600"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209</a:t>
            </a:fld>
            <a:endParaRPr lang="zh-TW" altLang="en-US"/>
          </a:p>
        </p:txBody>
      </p:sp>
      <p:sp>
        <p:nvSpPr>
          <p:cNvPr id="5" name="矩形 4"/>
          <p:cNvSpPr/>
          <p:nvPr/>
        </p:nvSpPr>
        <p:spPr>
          <a:xfrm>
            <a:off x="1763688" y="1916832"/>
            <a:ext cx="6768752" cy="584775"/>
          </a:xfrm>
          <a:prstGeom prst="rect">
            <a:avLst/>
          </a:prstGeom>
        </p:spPr>
        <p:txBody>
          <a:bodyPr wrap="square">
            <a:spAutoFit/>
          </a:bodyPr>
          <a:lstStyle/>
          <a:p>
            <a:pPr algn="just"/>
            <a:r>
              <a:rPr lang="en-US" altLang="zh-TW" sz="1600" dirty="0" smtClean="0"/>
              <a:t>It is shown in p.66,  Van Trees that the expectation of the magnitude squared beam pattern in the k-space of a linear array is</a:t>
            </a:r>
            <a:endParaRPr lang="zh-TW" altLang="en-US" sz="1600" dirty="0"/>
          </a:p>
        </p:txBody>
      </p:sp>
      <p:graphicFrame>
        <p:nvGraphicFramePr>
          <p:cNvPr id="448513" name="Object 1"/>
          <p:cNvGraphicFramePr>
            <a:graphicFrameLocks noChangeAspect="1"/>
          </p:cNvGraphicFramePr>
          <p:nvPr/>
        </p:nvGraphicFramePr>
        <p:xfrm>
          <a:off x="2243138" y="2564904"/>
          <a:ext cx="5133032" cy="2520280"/>
        </p:xfrm>
        <a:graphic>
          <a:graphicData uri="http://schemas.openxmlformats.org/presentationml/2006/ole">
            <p:oleObj spid="_x0000_s470018" name="Equation" r:id="rId3" imgW="3720960" imgH="1828800" progId="Equation.DSMT4">
              <p:embed/>
            </p:oleObj>
          </a:graphicData>
        </a:graphic>
      </p:graphicFrame>
      <p:sp>
        <p:nvSpPr>
          <p:cNvPr id="11" name="矩形 10"/>
          <p:cNvSpPr/>
          <p:nvPr/>
        </p:nvSpPr>
        <p:spPr>
          <a:xfrm>
            <a:off x="1403648" y="5129897"/>
            <a:ext cx="7416824" cy="1323439"/>
          </a:xfrm>
          <a:prstGeom prst="rect">
            <a:avLst/>
          </a:prstGeom>
        </p:spPr>
        <p:txBody>
          <a:bodyPr wrap="square">
            <a:spAutoFit/>
          </a:bodyPr>
          <a:lstStyle/>
          <a:p>
            <a:pPr marL="269875" indent="-269875" algn="just">
              <a:buFont typeface="Wingdings" pitchFamily="2" charset="2"/>
              <a:buChar char="n"/>
            </a:pPr>
            <a:r>
              <a:rPr lang="en-US" altLang="zh-TW" sz="1600" dirty="0" smtClean="0">
                <a:latin typeface="Times New Roman" pitchFamily="18" charset="0"/>
                <a:cs typeface="Times New Roman" pitchFamily="18" charset="0"/>
              </a:rPr>
              <a:t>For an </a:t>
            </a:r>
            <a:r>
              <a:rPr lang="en-US" altLang="zh-TW" sz="1600" i="1" dirty="0" smtClean="0">
                <a:latin typeface="Times New Roman" pitchFamily="18" charset="0"/>
                <a:cs typeface="Times New Roman" pitchFamily="18" charset="0"/>
              </a:rPr>
              <a:t>N</a:t>
            </a:r>
            <a:r>
              <a:rPr lang="en-US" altLang="zh-TW" sz="1600" dirty="0" smtClean="0">
                <a:latin typeface="Times New Roman" pitchFamily="18" charset="0"/>
                <a:cs typeface="Times New Roman" pitchFamily="18" charset="0"/>
              </a:rPr>
              <a:t>-element array, </a:t>
            </a:r>
            <a:r>
              <a:rPr lang="en-US" altLang="zh-TW" sz="1600" i="1" dirty="0" smtClean="0">
                <a:latin typeface="Times New Roman" pitchFamily="18" charset="0"/>
                <a:cs typeface="Times New Roman" pitchFamily="18" charset="0"/>
              </a:rPr>
              <a:t>WNG</a:t>
            </a:r>
            <a:r>
              <a:rPr lang="en-US" altLang="zh-TW" sz="1600" dirty="0" smtClean="0">
                <a:latin typeface="Times New Roman" pitchFamily="18" charset="0"/>
                <a:cs typeface="Times New Roman" pitchFamily="18" charset="0"/>
              </a:rPr>
              <a:t> max = </a:t>
            </a:r>
            <a:r>
              <a:rPr lang="en-US" altLang="zh-TW" sz="1600" i="1" dirty="0" smtClean="0">
                <a:latin typeface="Times New Roman" pitchFamily="18" charset="0"/>
                <a:cs typeface="Times New Roman" pitchFamily="18" charset="0"/>
              </a:rPr>
              <a:t>N </a:t>
            </a:r>
            <a:r>
              <a:rPr lang="en-US" altLang="zh-TW" sz="1600" dirty="0" smtClean="0">
                <a:latin typeface="Times New Roman" pitchFamily="18" charset="0"/>
                <a:cs typeface="Times New Roman" pitchFamily="18" charset="0"/>
              </a:rPr>
              <a:t>corresponding to the </a:t>
            </a:r>
            <a:r>
              <a:rPr lang="en-US" altLang="zh-TW" sz="1600" dirty="0" smtClean="0">
                <a:solidFill>
                  <a:srgbClr val="0000FF"/>
                </a:solidFill>
                <a:latin typeface="Times New Roman" pitchFamily="18" charset="0"/>
                <a:cs typeface="Times New Roman" pitchFamily="18" charset="0"/>
              </a:rPr>
              <a:t>ULA</a:t>
            </a:r>
            <a:r>
              <a:rPr lang="en-US" altLang="zh-TW" sz="1600" dirty="0" smtClean="0">
                <a:latin typeface="Times New Roman" pitchFamily="18" charset="0"/>
                <a:cs typeface="Times New Roman" pitchFamily="18" charset="0"/>
              </a:rPr>
              <a:t>. </a:t>
            </a:r>
            <a:r>
              <a:rPr lang="en-US" altLang="zh-TW" sz="1600" dirty="0" smtClean="0">
                <a:latin typeface="Times New Roman" pitchFamily="18" charset="0"/>
                <a:cs typeface="Times New Roman" pitchFamily="18" charset="0"/>
                <a:sym typeface="Wingdings" pitchFamily="2" charset="2"/>
              </a:rPr>
              <a:t> A</a:t>
            </a:r>
            <a:r>
              <a:rPr lang="en-US" altLang="zh-TW" sz="1600" dirty="0" smtClean="0">
                <a:latin typeface="Times New Roman" pitchFamily="18" charset="0"/>
                <a:cs typeface="Times New Roman" pitchFamily="18" charset="0"/>
              </a:rPr>
              <a:t>ny array with non-uniform weighting will be more sensitive to parameter variations than the ULA.</a:t>
            </a:r>
          </a:p>
          <a:p>
            <a:pPr marL="269875" indent="-269875" algn="just">
              <a:buFont typeface="Wingdings" pitchFamily="2" charset="2"/>
              <a:buChar char="n"/>
            </a:pPr>
            <a:r>
              <a:rPr lang="en-US" altLang="zh-TW" sz="1600" dirty="0" smtClean="0">
                <a:latin typeface="Times New Roman" pitchFamily="18" charset="0"/>
                <a:cs typeface="Times New Roman" pitchFamily="18" charset="0"/>
              </a:rPr>
              <a:t>The larger the </a:t>
            </a:r>
            <a:r>
              <a:rPr lang="en-US" altLang="zh-TW" sz="1600" i="1" dirty="0" err="1" smtClean="0">
                <a:latin typeface="Times New Roman" pitchFamily="18" charset="0"/>
                <a:cs typeface="Times New Roman" pitchFamily="18" charset="0"/>
              </a:rPr>
              <a:t>T</a:t>
            </a:r>
            <a:r>
              <a:rPr lang="en-US" altLang="zh-TW" sz="1600" i="1" baseline="-25000" dirty="0" err="1" smtClean="0">
                <a:latin typeface="Times New Roman" pitchFamily="18" charset="0"/>
                <a:cs typeface="Times New Roman" pitchFamily="18" charset="0"/>
              </a:rPr>
              <a:t>se</a:t>
            </a:r>
            <a:r>
              <a:rPr lang="en-US" altLang="zh-TW" sz="1600" dirty="0" smtClean="0">
                <a:latin typeface="Times New Roman" pitchFamily="18" charset="0"/>
                <a:cs typeface="Times New Roman" pitchFamily="18" charset="0"/>
              </a:rPr>
              <a:t> or the smaller the WNG, the more sensitive is the array to the perturbations due to </a:t>
            </a:r>
            <a:r>
              <a:rPr lang="en-US" altLang="zh-TW" sz="1600" dirty="0" smtClean="0">
                <a:solidFill>
                  <a:srgbClr val="0000FF"/>
                </a:solidFill>
                <a:latin typeface="Times New Roman" pitchFamily="18" charset="0"/>
                <a:cs typeface="Times New Roman" pitchFamily="18" charset="0"/>
              </a:rPr>
              <a:t>self-noise</a:t>
            </a:r>
            <a:r>
              <a:rPr lang="en-US" altLang="zh-TW" sz="1600" dirty="0" smtClean="0">
                <a:latin typeface="Times New Roman" pitchFamily="18" charset="0"/>
                <a:cs typeface="Times New Roman" pitchFamily="18" charset="0"/>
              </a:rPr>
              <a:t>, </a:t>
            </a:r>
            <a:r>
              <a:rPr lang="en-US" altLang="zh-TW" sz="1600" dirty="0" smtClean="0">
                <a:solidFill>
                  <a:srgbClr val="0000FF"/>
                </a:solidFill>
                <a:latin typeface="Times New Roman" pitchFamily="18" charset="0"/>
                <a:cs typeface="Times New Roman" pitchFamily="18" charset="0"/>
              </a:rPr>
              <a:t>sensor mismatch </a:t>
            </a:r>
            <a:r>
              <a:rPr lang="en-US" altLang="zh-TW" sz="1600" dirty="0" smtClean="0">
                <a:latin typeface="Times New Roman" pitchFamily="18" charset="0"/>
                <a:cs typeface="Times New Roman" pitchFamily="18" charset="0"/>
              </a:rPr>
              <a:t>and </a:t>
            </a:r>
            <a:r>
              <a:rPr lang="en-US" altLang="zh-TW" sz="1600" dirty="0" smtClean="0">
                <a:solidFill>
                  <a:srgbClr val="0000FF"/>
                </a:solidFill>
                <a:latin typeface="Times New Roman" pitchFamily="18" charset="0"/>
                <a:cs typeface="Times New Roman" pitchFamily="18" charset="0"/>
              </a:rPr>
              <a:t>location error</a:t>
            </a:r>
            <a:r>
              <a:rPr lang="en-US" altLang="zh-TW" sz="1600" dirty="0" smtClean="0">
                <a:latin typeface="Times New Roman" pitchFamily="18" charset="0"/>
                <a:cs typeface="Times New Roman" pitchFamily="18" charset="0"/>
              </a:rPr>
              <a:t>.</a:t>
            </a:r>
          </a:p>
          <a:p>
            <a:pPr marL="269875" indent="-269875" algn="just">
              <a:buFont typeface="Wingdings" pitchFamily="2" charset="2"/>
              <a:buChar char="n"/>
            </a:pPr>
            <a:r>
              <a:rPr lang="en-US" altLang="zh-TW" sz="1600" dirty="0" smtClean="0">
                <a:latin typeface="Times New Roman" pitchFamily="18" charset="0"/>
                <a:cs typeface="Times New Roman" pitchFamily="18" charset="0"/>
              </a:rPr>
              <a:t>Thus, </a:t>
            </a:r>
            <a:r>
              <a:rPr lang="en-US" altLang="zh-TW" sz="1600" dirty="0" smtClean="0">
                <a:solidFill>
                  <a:srgbClr val="FF0000"/>
                </a:solidFill>
                <a:latin typeface="Times New Roman" pitchFamily="18" charset="0"/>
                <a:cs typeface="Times New Roman" pitchFamily="18" charset="0"/>
              </a:rPr>
              <a:t>DI</a:t>
            </a:r>
            <a:r>
              <a:rPr lang="en-US" altLang="zh-TW" sz="1600" dirty="0" smtClean="0">
                <a:latin typeface="Times New Roman" pitchFamily="18" charset="0"/>
                <a:cs typeface="Times New Roman" pitchFamily="18" charset="0"/>
              </a:rPr>
              <a:t> and </a:t>
            </a:r>
            <a:r>
              <a:rPr lang="en-US" altLang="zh-TW" sz="1600" dirty="0" smtClean="0">
                <a:solidFill>
                  <a:srgbClr val="FF0000"/>
                </a:solidFill>
                <a:latin typeface="Times New Roman" pitchFamily="18" charset="0"/>
                <a:cs typeface="Times New Roman" pitchFamily="18" charset="0"/>
              </a:rPr>
              <a:t>WNG</a:t>
            </a:r>
            <a:r>
              <a:rPr lang="en-US" altLang="zh-TW" sz="1600" dirty="0" smtClean="0">
                <a:latin typeface="Times New Roman" pitchFamily="18" charset="0"/>
                <a:cs typeface="Times New Roman" pitchFamily="18" charset="0"/>
              </a:rPr>
              <a:t> are two independent factors that govern array design.</a:t>
            </a:r>
            <a:endParaRPr lang="zh-TW" altLang="en-US" sz="1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投影片編號版面配置區 5"/>
          <p:cNvSpPr>
            <a:spLocks noGrp="1"/>
          </p:cNvSpPr>
          <p:nvPr>
            <p:ph type="sldNum" sz="quarter" idx="12"/>
          </p:nvPr>
        </p:nvSpPr>
        <p:spPr>
          <a:noFill/>
        </p:spPr>
        <p:txBody>
          <a:bodyPr/>
          <a:lstStyle/>
          <a:p>
            <a:fld id="{17EF8F89-278B-4981-BF99-192122C135C2}" type="slidenum">
              <a:rPr lang="zh-TW" altLang="en-US" smtClean="0">
                <a:ea typeface="新細明體" charset="-120"/>
              </a:rPr>
              <a:pPr/>
              <a:t>21</a:t>
            </a:fld>
            <a:endParaRPr lang="en-US" altLang="zh-TW" smtClean="0">
              <a:ea typeface="新細明體" charset="-120"/>
            </a:endParaRPr>
          </a:p>
        </p:txBody>
      </p:sp>
      <p:graphicFrame>
        <p:nvGraphicFramePr>
          <p:cNvPr id="72706" name="Object 2"/>
          <p:cNvGraphicFramePr>
            <a:graphicFrameLocks noChangeAspect="1"/>
          </p:cNvGraphicFramePr>
          <p:nvPr>
            <p:ph idx="1"/>
          </p:nvPr>
        </p:nvGraphicFramePr>
        <p:xfrm>
          <a:off x="560388" y="549275"/>
          <a:ext cx="8043862" cy="5616575"/>
        </p:xfrm>
        <a:graphic>
          <a:graphicData uri="http://schemas.openxmlformats.org/presentationml/2006/ole">
            <p:oleObj spid="_x0000_s19458" name="Equation" r:id="rId3" imgW="4292280" imgH="2997000" progId="Equation.DSMT4">
              <p:embed/>
            </p:oleObj>
          </a:graphicData>
        </a:graphic>
      </p:graphicFrame>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標題 1"/>
          <p:cNvSpPr>
            <a:spLocks noGrp="1"/>
          </p:cNvSpPr>
          <p:nvPr>
            <p:ph type="title"/>
          </p:nvPr>
        </p:nvSpPr>
        <p:spPr>
          <a:xfrm>
            <a:off x="1435608" y="2934072"/>
            <a:ext cx="6736792" cy="1143000"/>
          </a:xfrm>
        </p:spPr>
        <p:txBody>
          <a:bodyPr>
            <a:normAutofit/>
          </a:bodyPr>
          <a:lstStyle/>
          <a:p>
            <a:r>
              <a:rPr lang="en-US" altLang="zh-TW" sz="3200" b="1" dirty="0" smtClean="0"/>
              <a:t>4. Optimization algorithms</a:t>
            </a:r>
            <a:endParaRPr lang="zh-TW" altLang="en-US" sz="3200" b="1" dirty="0" smtClean="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210</a:t>
            </a:fld>
            <a:endParaRPr lang="zh-TW" alt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Optimization algorithms</a:t>
            </a:r>
            <a:endParaRPr lang="zh-TW" altLang="en-US" dirty="0"/>
          </a:p>
        </p:txBody>
      </p:sp>
      <p:sp>
        <p:nvSpPr>
          <p:cNvPr id="3" name="內容版面配置區 2"/>
          <p:cNvSpPr>
            <a:spLocks noGrp="1"/>
          </p:cNvSpPr>
          <p:nvPr>
            <p:ph idx="1"/>
          </p:nvPr>
        </p:nvSpPr>
        <p:spPr>
          <a:xfrm>
            <a:off x="1435608" y="1447800"/>
            <a:ext cx="7498080" cy="469032"/>
          </a:xfrm>
        </p:spPr>
        <p:txBody>
          <a:bodyPr>
            <a:normAutofit/>
          </a:bodyPr>
          <a:lstStyle/>
          <a:p>
            <a:r>
              <a:rPr lang="en-US" altLang="zh-TW" sz="2000" dirty="0" smtClean="0">
                <a:solidFill>
                  <a:srgbClr val="0000FF"/>
                </a:solidFill>
              </a:rPr>
              <a:t>Simulated Annealing (SA):  </a:t>
            </a:r>
            <a:r>
              <a:rPr lang="en-US" altLang="zh-TW" sz="2000" dirty="0" smtClean="0"/>
              <a:t>extension of the Monte Carlo simulation</a:t>
            </a:r>
            <a:endParaRPr lang="zh-TW" altLang="en-US" sz="2000"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211</a:t>
            </a:fld>
            <a:endParaRPr lang="zh-TW" altLang="en-US"/>
          </a:p>
        </p:txBody>
      </p:sp>
      <p:pic>
        <p:nvPicPr>
          <p:cNvPr id="249858" name="Picture 2"/>
          <p:cNvPicPr>
            <a:picLocks noChangeAspect="1" noChangeArrowheads="1"/>
          </p:cNvPicPr>
          <p:nvPr/>
        </p:nvPicPr>
        <p:blipFill>
          <a:blip r:embed="rId2" cstate="print"/>
          <a:srcRect/>
          <a:stretch>
            <a:fillRect/>
          </a:stretch>
        </p:blipFill>
        <p:spPr bwMode="auto">
          <a:xfrm>
            <a:off x="1977032" y="1916832"/>
            <a:ext cx="1370831" cy="376602"/>
          </a:xfrm>
          <a:prstGeom prst="rect">
            <a:avLst/>
          </a:prstGeom>
          <a:noFill/>
          <a:ln w="9525">
            <a:noFill/>
            <a:miter lim="800000"/>
            <a:headEnd/>
            <a:tailEnd/>
          </a:ln>
        </p:spPr>
      </p:pic>
      <p:pic>
        <p:nvPicPr>
          <p:cNvPr id="249859" name="Picture 3"/>
          <p:cNvPicPr>
            <a:picLocks noChangeAspect="1" noChangeArrowheads="1"/>
          </p:cNvPicPr>
          <p:nvPr/>
        </p:nvPicPr>
        <p:blipFill>
          <a:blip r:embed="rId3" cstate="print"/>
          <a:srcRect/>
          <a:stretch>
            <a:fillRect/>
          </a:stretch>
        </p:blipFill>
        <p:spPr bwMode="auto">
          <a:xfrm>
            <a:off x="3635895" y="1916832"/>
            <a:ext cx="1680187" cy="360040"/>
          </a:xfrm>
          <a:prstGeom prst="rect">
            <a:avLst/>
          </a:prstGeom>
          <a:noFill/>
          <a:ln w="9525">
            <a:noFill/>
            <a:miter lim="800000"/>
            <a:headEnd/>
            <a:tailEnd/>
          </a:ln>
        </p:spPr>
      </p:pic>
      <p:pic>
        <p:nvPicPr>
          <p:cNvPr id="249860" name="Picture 4"/>
          <p:cNvPicPr>
            <a:picLocks noChangeAspect="1" noChangeArrowheads="1"/>
          </p:cNvPicPr>
          <p:nvPr/>
        </p:nvPicPr>
        <p:blipFill>
          <a:blip r:embed="rId4" cstate="print"/>
          <a:srcRect/>
          <a:stretch>
            <a:fillRect/>
          </a:stretch>
        </p:blipFill>
        <p:spPr bwMode="auto">
          <a:xfrm>
            <a:off x="2771799" y="2420888"/>
            <a:ext cx="2460273" cy="720080"/>
          </a:xfrm>
          <a:prstGeom prst="rect">
            <a:avLst/>
          </a:prstGeom>
          <a:noFill/>
          <a:ln w="9525">
            <a:noFill/>
            <a:miter lim="800000"/>
            <a:headEnd/>
            <a:tailEnd/>
          </a:ln>
        </p:spPr>
      </p:pic>
      <p:sp>
        <p:nvSpPr>
          <p:cNvPr id="8" name="向右箭號 7"/>
          <p:cNvSpPr/>
          <p:nvPr/>
        </p:nvSpPr>
        <p:spPr>
          <a:xfrm>
            <a:off x="2195736" y="2708920"/>
            <a:ext cx="504056"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249861" name="Picture 5"/>
          <p:cNvPicPr>
            <a:picLocks noChangeAspect="1" noChangeArrowheads="1"/>
          </p:cNvPicPr>
          <p:nvPr/>
        </p:nvPicPr>
        <p:blipFill>
          <a:blip r:embed="rId5" cstate="print"/>
          <a:srcRect/>
          <a:stretch>
            <a:fillRect/>
          </a:stretch>
        </p:blipFill>
        <p:spPr bwMode="auto">
          <a:xfrm>
            <a:off x="5630784" y="1916832"/>
            <a:ext cx="1173464" cy="360040"/>
          </a:xfrm>
          <a:prstGeom prst="rect">
            <a:avLst/>
          </a:prstGeom>
          <a:noFill/>
          <a:ln w="9525">
            <a:noFill/>
            <a:miter lim="800000"/>
            <a:headEnd/>
            <a:tailEnd/>
          </a:ln>
        </p:spPr>
      </p:pic>
      <p:pic>
        <p:nvPicPr>
          <p:cNvPr id="249862" name="Picture 6"/>
          <p:cNvPicPr>
            <a:picLocks noChangeAspect="1" noChangeArrowheads="1"/>
          </p:cNvPicPr>
          <p:nvPr/>
        </p:nvPicPr>
        <p:blipFill>
          <a:blip r:embed="rId6" cstate="print"/>
          <a:srcRect/>
          <a:stretch>
            <a:fillRect/>
          </a:stretch>
        </p:blipFill>
        <p:spPr bwMode="auto">
          <a:xfrm>
            <a:off x="7164288" y="1916832"/>
            <a:ext cx="864096" cy="288032"/>
          </a:xfrm>
          <a:prstGeom prst="rect">
            <a:avLst/>
          </a:prstGeom>
          <a:noFill/>
          <a:ln w="9525">
            <a:noFill/>
            <a:miter lim="800000"/>
            <a:headEnd/>
            <a:tailEnd/>
          </a:ln>
        </p:spPr>
      </p:pic>
      <p:sp>
        <p:nvSpPr>
          <p:cNvPr id="11" name="內容版面配置區 2"/>
          <p:cNvSpPr txBox="1">
            <a:spLocks/>
          </p:cNvSpPr>
          <p:nvPr/>
        </p:nvSpPr>
        <p:spPr>
          <a:xfrm>
            <a:off x="1475656" y="3320008"/>
            <a:ext cx="7498080" cy="469032"/>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en-US" altLang="zh-TW" sz="2000" b="0" i="0" u="none" strike="noStrike" kern="1200" cap="none" spc="0" normalizeH="0" baseline="0" noProof="0" dirty="0" smtClean="0">
                <a:ln>
                  <a:noFill/>
                </a:ln>
                <a:solidFill>
                  <a:srgbClr val="0000FF"/>
                </a:solidFill>
                <a:effectLst/>
                <a:uLnTx/>
                <a:uFillTx/>
                <a:latin typeface="+mn-lt"/>
                <a:ea typeface="+mn-ea"/>
                <a:cs typeface="+mn-cs"/>
              </a:rPr>
              <a:t>Golden Section Search (GSS):  </a:t>
            </a:r>
            <a:r>
              <a:rPr kumimoji="0" lang="en-US" altLang="zh-TW" sz="2000" b="0" i="0" u="none" strike="noStrike" kern="1200" cap="none" spc="0" normalizeH="0" baseline="0" noProof="0" dirty="0" smtClean="0">
                <a:ln>
                  <a:noFill/>
                </a:ln>
                <a:solidFill>
                  <a:schemeClr val="tx1"/>
                </a:solidFill>
                <a:effectLst/>
                <a:uLnTx/>
                <a:uFillTx/>
                <a:latin typeface="+mn-lt"/>
                <a:ea typeface="+mn-ea"/>
                <a:cs typeface="+mn-cs"/>
              </a:rPr>
              <a:t>bracketing method w/o gradient</a:t>
            </a:r>
            <a:endParaRPr kumimoji="0" lang="zh-TW" altLang="en-US" sz="2000" b="0" i="0" u="none" strike="noStrike" kern="1200" cap="none" spc="0" normalizeH="0" baseline="0" noProof="0" dirty="0">
              <a:ln>
                <a:noFill/>
              </a:ln>
              <a:solidFill>
                <a:schemeClr val="tx1"/>
              </a:solidFill>
              <a:effectLst/>
              <a:uLnTx/>
              <a:uFillTx/>
              <a:latin typeface="+mn-lt"/>
              <a:ea typeface="+mn-ea"/>
              <a:cs typeface="+mn-cs"/>
            </a:endParaRPr>
          </a:p>
        </p:txBody>
      </p:sp>
      <p:pic>
        <p:nvPicPr>
          <p:cNvPr id="249863" name="Picture 7" descr="圖片1"/>
          <p:cNvPicPr>
            <a:picLocks noChangeAspect="1" noChangeArrowheads="1"/>
          </p:cNvPicPr>
          <p:nvPr/>
        </p:nvPicPr>
        <p:blipFill>
          <a:blip r:embed="rId7" cstate="print"/>
          <a:srcRect b="18188"/>
          <a:stretch>
            <a:fillRect/>
          </a:stretch>
        </p:blipFill>
        <p:spPr bwMode="auto">
          <a:xfrm>
            <a:off x="2257003" y="3789040"/>
            <a:ext cx="4619253" cy="2355568"/>
          </a:xfrm>
          <a:prstGeom prst="rect">
            <a:avLst/>
          </a:prstGeom>
          <a:noFill/>
          <a:ln w="9525">
            <a:noFill/>
            <a:miter lim="800000"/>
            <a:headEnd/>
            <a:tailEnd/>
          </a:ln>
        </p:spPr>
      </p:pic>
      <p:pic>
        <p:nvPicPr>
          <p:cNvPr id="249864" name="Object 1"/>
          <p:cNvPicPr>
            <a:picLocks noChangeAspect="1" noChangeArrowheads="1"/>
          </p:cNvPicPr>
          <p:nvPr/>
        </p:nvPicPr>
        <p:blipFill>
          <a:blip r:embed="rId8" cstate="print"/>
          <a:srcRect/>
          <a:stretch>
            <a:fillRect/>
          </a:stretch>
        </p:blipFill>
        <p:spPr bwMode="auto">
          <a:xfrm>
            <a:off x="3348484" y="4098528"/>
            <a:ext cx="1079500" cy="482600"/>
          </a:xfrm>
          <a:prstGeom prst="rect">
            <a:avLst/>
          </a:prstGeom>
          <a:noFill/>
        </p:spPr>
      </p:pic>
      <p:cxnSp>
        <p:nvCxnSpPr>
          <p:cNvPr id="15" name="直線單箭頭接點 14"/>
          <p:cNvCxnSpPr>
            <a:endCxn id="249864" idx="2"/>
          </p:cNvCxnSpPr>
          <p:nvPr/>
        </p:nvCxnSpPr>
        <p:spPr>
          <a:xfrm rot="16200000" flipV="1">
            <a:off x="3690057" y="4779305"/>
            <a:ext cx="720080" cy="32372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6732240" y="5230941"/>
            <a:ext cx="2098651" cy="646331"/>
          </a:xfrm>
          <a:prstGeom prst="rect">
            <a:avLst/>
          </a:prstGeom>
        </p:spPr>
        <p:txBody>
          <a:bodyPr wrap="none">
            <a:spAutoFit/>
          </a:bodyPr>
          <a:lstStyle/>
          <a:p>
            <a:pPr>
              <a:buFont typeface="Wingdings" pitchFamily="2" charset="2"/>
              <a:buChar char="n"/>
            </a:pPr>
            <a:r>
              <a:rPr lang="en-US" altLang="zh-TW" dirty="0" smtClean="0"/>
              <a:t>Fibonacci  series</a:t>
            </a:r>
          </a:p>
          <a:p>
            <a:pPr>
              <a:buFont typeface="Wingdings" pitchFamily="2" charset="2"/>
              <a:buChar char="n"/>
            </a:pPr>
            <a:r>
              <a:rPr lang="en-US" altLang="zh-TW" dirty="0" smtClean="0"/>
              <a:t> unimodal function</a:t>
            </a:r>
            <a:endParaRPr lang="zh-TW" altLang="en-US" dirty="0"/>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Convex Optimization</a:t>
            </a:r>
            <a:endParaRPr lang="zh-TW" altLang="en-US" dirty="0"/>
          </a:p>
        </p:txBody>
      </p:sp>
      <p:sp>
        <p:nvSpPr>
          <p:cNvPr id="3" name="內容版面配置區 2"/>
          <p:cNvSpPr>
            <a:spLocks noGrp="1"/>
          </p:cNvSpPr>
          <p:nvPr>
            <p:ph idx="1"/>
          </p:nvPr>
        </p:nvSpPr>
        <p:spPr>
          <a:xfrm>
            <a:off x="1250384" y="1231776"/>
            <a:ext cx="7498080" cy="1333128"/>
          </a:xfrm>
        </p:spPr>
        <p:txBody>
          <a:bodyPr>
            <a:noAutofit/>
          </a:bodyPr>
          <a:lstStyle/>
          <a:p>
            <a:pPr marL="90488" indent="-7938" algn="just">
              <a:buNone/>
            </a:pPr>
            <a:r>
              <a:rPr lang="zh-TW" altLang="zh-TW" sz="2000" b="1" kern="100" dirty="0" smtClean="0">
                <a:latin typeface="Times New Roman" pitchFamily="18" charset="0"/>
                <a:ea typeface="Times New Roman"/>
                <a:cs typeface="Times New Roman" pitchFamily="18" charset="0"/>
              </a:rPr>
              <a:t>Convex optimization</a:t>
            </a:r>
            <a:r>
              <a:rPr lang="zh-TW" altLang="zh-TW" sz="2000" kern="100" dirty="0" smtClean="0">
                <a:latin typeface="Times New Roman" pitchFamily="18" charset="0"/>
                <a:ea typeface="Times New Roman"/>
                <a:cs typeface="Times New Roman" pitchFamily="18" charset="0"/>
              </a:rPr>
              <a:t> deal</a:t>
            </a:r>
            <a:r>
              <a:rPr lang="en-US" altLang="zh-TW" sz="2000" kern="100" dirty="0" smtClean="0">
                <a:latin typeface="Times New Roman" pitchFamily="18" charset="0"/>
                <a:ea typeface="Times New Roman"/>
                <a:cs typeface="Times New Roman" pitchFamily="18" charset="0"/>
              </a:rPr>
              <a:t>s</a:t>
            </a:r>
            <a:r>
              <a:rPr lang="zh-TW" altLang="zh-TW" sz="2000" kern="100" dirty="0" smtClean="0">
                <a:latin typeface="Times New Roman" pitchFamily="18" charset="0"/>
                <a:ea typeface="Times New Roman"/>
                <a:cs typeface="Times New Roman" pitchFamily="18" charset="0"/>
              </a:rPr>
              <a:t> with the problem of minimizing </a:t>
            </a:r>
            <a:r>
              <a:rPr lang="zh-TW" altLang="zh-TW" sz="2000" kern="100" dirty="0" smtClean="0">
                <a:solidFill>
                  <a:srgbClr val="FF0000"/>
                </a:solidFill>
                <a:latin typeface="Times New Roman" pitchFamily="18" charset="0"/>
                <a:ea typeface="Times New Roman"/>
                <a:cs typeface="Times New Roman" pitchFamily="18" charset="0"/>
              </a:rPr>
              <a:t>convex functions </a:t>
            </a:r>
            <a:r>
              <a:rPr lang="zh-TW" altLang="zh-TW" sz="2000" kern="100" dirty="0" smtClean="0">
                <a:latin typeface="Times New Roman" pitchFamily="18" charset="0"/>
                <a:ea typeface="Times New Roman"/>
                <a:cs typeface="Times New Roman" pitchFamily="18" charset="0"/>
              </a:rPr>
              <a:t>over </a:t>
            </a:r>
            <a:r>
              <a:rPr lang="zh-TW" altLang="zh-TW" sz="2000" kern="100" dirty="0" smtClean="0">
                <a:solidFill>
                  <a:srgbClr val="FF0000"/>
                </a:solidFill>
                <a:latin typeface="Times New Roman" pitchFamily="18" charset="0"/>
                <a:ea typeface="Times New Roman"/>
                <a:cs typeface="Times New Roman" pitchFamily="18" charset="0"/>
              </a:rPr>
              <a:t>convex sets</a:t>
            </a:r>
            <a:r>
              <a:rPr lang="en-US" altLang="zh-TW" sz="2000" kern="100" dirty="0" smtClean="0">
                <a:latin typeface="Times New Roman" pitchFamily="18" charset="0"/>
                <a:ea typeface="新細明體"/>
                <a:cs typeface="Times New Roman" pitchFamily="18" charset="0"/>
              </a:rPr>
              <a:t>.  </a:t>
            </a:r>
            <a:r>
              <a:rPr lang="en-US" altLang="zh-TW" sz="2000" dirty="0" smtClean="0">
                <a:latin typeface="Times New Roman" pitchFamily="18" charset="0"/>
                <a:ea typeface="新細明體"/>
                <a:cs typeface="Times New Roman" pitchFamily="18" charset="0"/>
              </a:rPr>
              <a:t>Many acoustic signal processing problems can be formulated as a linearly constrained optimization problem that can be solved using convex optimization.</a:t>
            </a:r>
            <a:endParaRPr lang="zh-TW" altLang="en-US" sz="2000" dirty="0">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212</a:t>
            </a:fld>
            <a:endParaRPr lang="zh-TW" altLang="en-US"/>
          </a:p>
        </p:txBody>
      </p:sp>
      <p:pic>
        <p:nvPicPr>
          <p:cNvPr id="477186" name="圖片 4" descr="File:Convex polygon illustration1.png"/>
          <p:cNvPicPr>
            <a:picLocks noChangeAspect="1" noChangeArrowheads="1"/>
          </p:cNvPicPr>
          <p:nvPr/>
        </p:nvPicPr>
        <p:blipFill>
          <a:blip r:embed="rId2" cstate="print"/>
          <a:srcRect/>
          <a:stretch>
            <a:fillRect/>
          </a:stretch>
        </p:blipFill>
        <p:spPr bwMode="auto">
          <a:xfrm>
            <a:off x="2051720" y="3068960"/>
            <a:ext cx="1485900" cy="1409700"/>
          </a:xfrm>
          <a:prstGeom prst="rect">
            <a:avLst/>
          </a:prstGeom>
          <a:noFill/>
          <a:ln w="9525">
            <a:noFill/>
            <a:miter lim="800000"/>
            <a:headEnd/>
            <a:tailEnd/>
          </a:ln>
        </p:spPr>
      </p:pic>
      <p:sp>
        <p:nvSpPr>
          <p:cNvPr id="17" name="矩形 16"/>
          <p:cNvSpPr/>
          <p:nvPr/>
        </p:nvSpPr>
        <p:spPr>
          <a:xfrm>
            <a:off x="2195736" y="2636912"/>
            <a:ext cx="1255472" cy="369332"/>
          </a:xfrm>
          <a:prstGeom prst="rect">
            <a:avLst/>
          </a:prstGeom>
        </p:spPr>
        <p:txBody>
          <a:bodyPr wrap="none">
            <a:spAutoFit/>
          </a:bodyPr>
          <a:lstStyle/>
          <a:p>
            <a:r>
              <a:rPr lang="en-US" altLang="zh-TW" b="1" dirty="0" smtClean="0">
                <a:latin typeface="Times New Roman" pitchFamily="18" charset="0"/>
                <a:cs typeface="Times New Roman" pitchFamily="18" charset="0"/>
              </a:rPr>
              <a:t>Convex set</a:t>
            </a:r>
            <a:endParaRPr lang="zh-TW" altLang="en-US" dirty="0">
              <a:latin typeface="Times New Roman" pitchFamily="18" charset="0"/>
              <a:cs typeface="Times New Roman" pitchFamily="18" charset="0"/>
            </a:endParaRPr>
          </a:p>
        </p:txBody>
      </p:sp>
      <p:sp>
        <p:nvSpPr>
          <p:cNvPr id="18" name="矩形 17"/>
          <p:cNvSpPr/>
          <p:nvPr/>
        </p:nvSpPr>
        <p:spPr>
          <a:xfrm>
            <a:off x="5501399" y="2636912"/>
            <a:ext cx="1806905" cy="369332"/>
          </a:xfrm>
          <a:prstGeom prst="rect">
            <a:avLst/>
          </a:prstGeom>
        </p:spPr>
        <p:txBody>
          <a:bodyPr wrap="none">
            <a:spAutoFit/>
          </a:bodyPr>
          <a:lstStyle/>
          <a:p>
            <a:r>
              <a:rPr lang="en-US" altLang="zh-TW" b="1" dirty="0" smtClean="0">
                <a:latin typeface="Times New Roman" pitchFamily="18" charset="0"/>
                <a:cs typeface="Times New Roman" pitchFamily="18" charset="0"/>
              </a:rPr>
              <a:t>Convex function</a:t>
            </a:r>
            <a:endParaRPr lang="zh-TW" altLang="en-US" dirty="0">
              <a:latin typeface="Times New Roman" pitchFamily="18" charset="0"/>
              <a:cs typeface="Times New Roman" pitchFamily="18" charset="0"/>
            </a:endParaRPr>
          </a:p>
        </p:txBody>
      </p:sp>
      <p:pic>
        <p:nvPicPr>
          <p:cNvPr id="477187" name="圖片 1" descr="File:Epigraph convex.svg"/>
          <p:cNvPicPr>
            <a:picLocks noChangeAspect="1" noChangeArrowheads="1"/>
          </p:cNvPicPr>
          <p:nvPr/>
        </p:nvPicPr>
        <p:blipFill>
          <a:blip r:embed="rId3" cstate="print"/>
          <a:srcRect/>
          <a:stretch>
            <a:fillRect/>
          </a:stretch>
        </p:blipFill>
        <p:spPr bwMode="auto">
          <a:xfrm>
            <a:off x="5364088" y="3140968"/>
            <a:ext cx="2377069" cy="1512168"/>
          </a:xfrm>
          <a:prstGeom prst="rect">
            <a:avLst/>
          </a:prstGeom>
          <a:noFill/>
          <a:ln w="9525">
            <a:noFill/>
            <a:miter lim="800000"/>
            <a:headEnd/>
            <a:tailEnd/>
          </a:ln>
        </p:spPr>
      </p:pic>
      <p:sp>
        <p:nvSpPr>
          <p:cNvPr id="477191" name="Rectangle 7"/>
          <p:cNvSpPr>
            <a:spLocks noChangeArrowheads="1"/>
          </p:cNvSpPr>
          <p:nvPr/>
        </p:nvSpPr>
        <p:spPr bwMode="auto">
          <a:xfrm>
            <a:off x="1440160" y="4728537"/>
            <a:ext cx="4716016"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2000" b="1"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Example </a:t>
            </a:r>
            <a:r>
              <a:rPr kumimoji="1" lang="en-US" altLang="zh-TW" sz="2000" dirty="0" smtClean="0">
                <a:latin typeface="Times New Roman" pitchFamily="18" charset="0"/>
                <a:ea typeface="新細明體" pitchFamily="18" charset="-120"/>
                <a:cs typeface="Times New Roman" pitchFamily="18" charset="0"/>
              </a:rPr>
              <a:t>:  </a:t>
            </a:r>
            <a:r>
              <a:rPr kumimoji="1" lang="zh-TW"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Data-independent Beamformer</a:t>
            </a:r>
            <a:endParaRPr kumimoji="1" lang="zh-TW" altLang="zh-TW" sz="2000" b="0" i="0" u="none" strike="noStrike" cap="none" normalizeH="0" baseline="0" dirty="0" smtClean="0">
              <a:ln>
                <a:noFill/>
              </a:ln>
              <a:solidFill>
                <a:schemeClr val="tx1"/>
              </a:solidFill>
              <a:effectLst/>
              <a:latin typeface="Arial" pitchFamily="34" charset="0"/>
              <a:ea typeface="新細明體" pitchFamily="18" charset="-120"/>
            </a:endParaRPr>
          </a:p>
        </p:txBody>
      </p:sp>
      <p:pic>
        <p:nvPicPr>
          <p:cNvPr id="477192" name="Picture 8"/>
          <p:cNvPicPr>
            <a:picLocks noChangeAspect="1" noChangeArrowheads="1"/>
          </p:cNvPicPr>
          <p:nvPr/>
        </p:nvPicPr>
        <p:blipFill>
          <a:blip r:embed="rId4" cstate="print"/>
          <a:srcRect l="33107" t="36101" r="30101" b="59267"/>
          <a:stretch>
            <a:fillRect/>
          </a:stretch>
        </p:blipFill>
        <p:spPr bwMode="auto">
          <a:xfrm>
            <a:off x="1763688" y="5157192"/>
            <a:ext cx="6131349" cy="576064"/>
          </a:xfrm>
          <a:prstGeom prst="rect">
            <a:avLst/>
          </a:prstGeom>
          <a:noFill/>
          <a:ln w="9525">
            <a:noFill/>
            <a:miter lim="800000"/>
            <a:headEnd/>
            <a:tailEnd/>
          </a:ln>
        </p:spPr>
      </p:pic>
      <p:sp>
        <p:nvSpPr>
          <p:cNvPr id="477193" name="Rectangle 9"/>
          <p:cNvSpPr>
            <a:spLocks noChangeArrowheads="1"/>
          </p:cNvSpPr>
          <p:nvPr/>
        </p:nvSpPr>
        <p:spPr bwMode="auto">
          <a:xfrm>
            <a:off x="1353745" y="6182143"/>
            <a:ext cx="7250703"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a:t>
            </a:r>
            <a:r>
              <a:rPr kumimoji="1" lang="en-US" altLang="zh-TW" b="0" i="0" u="none" strike="noStrike" cap="none" normalizeH="0" baseline="0" dirty="0" err="1" smtClean="0">
                <a:ln>
                  <a:noFill/>
                </a:ln>
                <a:solidFill>
                  <a:schemeClr val="tx1"/>
                </a:solidFill>
                <a:effectLst/>
                <a:latin typeface="Times New Roman" pitchFamily="18" charset="0"/>
                <a:ea typeface="新細明體" pitchFamily="18" charset="-120"/>
                <a:cs typeface="Times New Roman" pitchFamily="18" charset="0"/>
              </a:rPr>
              <a:t>ny</a:t>
            </a:r>
            <a:r>
              <a:rPr kumimoji="1" lang="en-US" altLang="zh-TW"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norm minimization is convex and the constraints limit the search space.</a:t>
            </a:r>
            <a:endParaRPr kumimoji="1" lang="en-US" altLang="zh-TW" b="0" i="0" u="none" strike="noStrike" cap="none" normalizeH="0" baseline="0" dirty="0" smtClean="0">
              <a:ln>
                <a:noFill/>
              </a:ln>
              <a:solidFill>
                <a:schemeClr val="tx1"/>
              </a:solidFill>
              <a:effectLst/>
              <a:latin typeface="Arial" pitchFamily="34" charset="0"/>
              <a:ea typeface="新細明體" pitchFamily="18" charset="-120"/>
            </a:endParaRPr>
          </a:p>
        </p:txBody>
      </p:sp>
      <p:sp>
        <p:nvSpPr>
          <p:cNvPr id="26" name="文字方塊 25"/>
          <p:cNvSpPr txBox="1"/>
          <p:nvPr/>
        </p:nvSpPr>
        <p:spPr>
          <a:xfrm>
            <a:off x="1691680" y="5723964"/>
            <a:ext cx="1656184" cy="369332"/>
          </a:xfrm>
          <a:prstGeom prst="rect">
            <a:avLst/>
          </a:prstGeom>
          <a:noFill/>
        </p:spPr>
        <p:txBody>
          <a:bodyPr wrap="square" rtlCol="0">
            <a:spAutoFit/>
          </a:bodyPr>
          <a:lstStyle/>
          <a:p>
            <a:r>
              <a:rPr lang="en-US" altLang="zh-TW" dirty="0" smtClean="0">
                <a:solidFill>
                  <a:srgbClr val="0000FF"/>
                </a:solidFill>
              </a:rPr>
              <a:t>Rejection band</a:t>
            </a:r>
            <a:endParaRPr lang="zh-TW" altLang="en-US" dirty="0">
              <a:solidFill>
                <a:srgbClr val="0000FF"/>
              </a:solidFill>
            </a:endParaRPr>
          </a:p>
        </p:txBody>
      </p:sp>
      <p:sp>
        <p:nvSpPr>
          <p:cNvPr id="27" name="文字方塊 26"/>
          <p:cNvSpPr txBox="1"/>
          <p:nvPr/>
        </p:nvSpPr>
        <p:spPr>
          <a:xfrm>
            <a:off x="3851920" y="5723964"/>
            <a:ext cx="1656184" cy="369332"/>
          </a:xfrm>
          <a:prstGeom prst="rect">
            <a:avLst/>
          </a:prstGeom>
          <a:noFill/>
        </p:spPr>
        <p:txBody>
          <a:bodyPr wrap="square" rtlCol="0">
            <a:spAutoFit/>
          </a:bodyPr>
          <a:lstStyle/>
          <a:p>
            <a:r>
              <a:rPr lang="en-US" altLang="zh-TW" dirty="0" smtClean="0">
                <a:solidFill>
                  <a:srgbClr val="0000FF"/>
                </a:solidFill>
              </a:rPr>
              <a:t>Target direction</a:t>
            </a:r>
            <a:endParaRPr lang="zh-TW" altLang="en-US" dirty="0">
              <a:solidFill>
                <a:srgbClr val="0000FF"/>
              </a:solidFill>
            </a:endParaRPr>
          </a:p>
        </p:txBody>
      </p:sp>
      <p:sp>
        <p:nvSpPr>
          <p:cNvPr id="28" name="文字方塊 27"/>
          <p:cNvSpPr txBox="1"/>
          <p:nvPr/>
        </p:nvSpPr>
        <p:spPr>
          <a:xfrm>
            <a:off x="6156176" y="5723964"/>
            <a:ext cx="1656184" cy="369332"/>
          </a:xfrm>
          <a:prstGeom prst="rect">
            <a:avLst/>
          </a:prstGeom>
          <a:noFill/>
        </p:spPr>
        <p:txBody>
          <a:bodyPr wrap="square" rtlCol="0">
            <a:spAutoFit/>
          </a:bodyPr>
          <a:lstStyle/>
          <a:p>
            <a:r>
              <a:rPr lang="en-US" altLang="zh-TW" dirty="0" smtClean="0">
                <a:solidFill>
                  <a:srgbClr val="0000FF"/>
                </a:solidFill>
              </a:rPr>
              <a:t>Transition band</a:t>
            </a:r>
            <a:endParaRPr lang="zh-TW" altLang="en-US" dirty="0">
              <a:solidFill>
                <a:srgbClr val="0000FF"/>
              </a:solidFill>
            </a:endParaRPr>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投影片編號版面配置區 5"/>
          <p:cNvSpPr>
            <a:spLocks noGrp="1"/>
          </p:cNvSpPr>
          <p:nvPr>
            <p:ph type="sldNum" sz="quarter" idx="12"/>
          </p:nvPr>
        </p:nvSpPr>
        <p:spPr>
          <a:noFill/>
        </p:spPr>
        <p:txBody>
          <a:bodyPr/>
          <a:lstStyle/>
          <a:p>
            <a:fld id="{A6F558DA-5C1B-47C8-B739-9B760CCF4B6D}" type="slidenum">
              <a:rPr lang="en-US" altLang="zh-TW" smtClean="0">
                <a:ea typeface="新細明體" charset="-120"/>
              </a:rPr>
              <a:pPr/>
              <a:t>213</a:t>
            </a:fld>
            <a:endParaRPr lang="en-US" altLang="zh-TW" smtClean="0">
              <a:ea typeface="新細明體" charset="-120"/>
            </a:endParaRPr>
          </a:p>
        </p:txBody>
      </p:sp>
      <p:sp>
        <p:nvSpPr>
          <p:cNvPr id="46083" name="Rectangle 2"/>
          <p:cNvSpPr>
            <a:spLocks noGrp="1" noChangeArrowheads="1"/>
          </p:cNvSpPr>
          <p:nvPr>
            <p:ph type="title"/>
          </p:nvPr>
        </p:nvSpPr>
        <p:spPr>
          <a:xfrm>
            <a:off x="1403648" y="2852936"/>
            <a:ext cx="6408712" cy="1143000"/>
          </a:xfrm>
        </p:spPr>
        <p:txBody>
          <a:bodyPr>
            <a:normAutofit fontScale="90000"/>
          </a:bodyPr>
          <a:lstStyle/>
          <a:p>
            <a:pPr marL="449263" indent="-368300"/>
            <a:r>
              <a:rPr lang="en-US" altLang="zh-TW" sz="3600" dirty="0" smtClean="0"/>
              <a:t>5. </a:t>
            </a:r>
            <a:r>
              <a:rPr lang="en-US" altLang="zh-TW" sz="3600" b="1" dirty="0" smtClean="0"/>
              <a:t>Inverse filtering from </a:t>
            </a:r>
            <a:br>
              <a:rPr lang="en-US" altLang="zh-TW" sz="3600" b="1" dirty="0" smtClean="0"/>
            </a:br>
            <a:r>
              <a:rPr lang="en-US" altLang="zh-TW" sz="3600" b="1" dirty="0" smtClean="0"/>
              <a:t>a model matching perspective</a:t>
            </a:r>
            <a:endParaRPr lang="en-US" altLang="zh-TW" sz="3600" dirty="0" smtClean="0"/>
          </a:p>
        </p:txBody>
      </p:sp>
    </p:spTree>
  </p:cSld>
  <p:clrMapOvr>
    <a:masterClrMapping/>
  </p:clrMapOvr>
  <p:transition>
    <p:zoom/>
  </p:transition>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Model Matching (sensor problem)</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214</a:t>
            </a:fld>
            <a:endParaRPr lang="zh-TW" altLang="en-US"/>
          </a:p>
        </p:txBody>
      </p:sp>
      <p:sp>
        <p:nvSpPr>
          <p:cNvPr id="250903"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250939" name="Rectangle 5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pSp>
        <p:nvGrpSpPr>
          <p:cNvPr id="250912" name="Group 32"/>
          <p:cNvGrpSpPr>
            <a:grpSpLocks noChangeAspect="1"/>
          </p:cNvGrpSpPr>
          <p:nvPr/>
        </p:nvGrpSpPr>
        <p:grpSpPr bwMode="auto">
          <a:xfrm>
            <a:off x="2130561" y="3789040"/>
            <a:ext cx="5105735" cy="1835921"/>
            <a:chOff x="770" y="2039"/>
            <a:chExt cx="5716" cy="2056"/>
          </a:xfrm>
        </p:grpSpPr>
        <p:sp>
          <p:nvSpPr>
            <p:cNvPr id="250938" name="AutoShape 58"/>
            <p:cNvSpPr>
              <a:spLocks noChangeAspect="1" noChangeArrowheads="1" noTextEdit="1"/>
            </p:cNvSpPr>
            <p:nvPr/>
          </p:nvSpPr>
          <p:spPr bwMode="auto">
            <a:xfrm>
              <a:off x="770" y="2039"/>
              <a:ext cx="5716" cy="2056"/>
            </a:xfrm>
            <a:prstGeom prst="rect">
              <a:avLst/>
            </a:prstGeom>
            <a:noFill/>
          </p:spPr>
          <p:txBody>
            <a:bodyPr vert="horz" wrap="square" lIns="91440" tIns="45720" rIns="91440" bIns="45720" numCol="1" anchor="t" anchorCtr="0" compatLnSpc="1">
              <a:prstTxWarp prst="textNoShape">
                <a:avLst/>
              </a:prstTxWarp>
            </a:bodyPr>
            <a:lstStyle/>
            <a:p>
              <a:endParaRPr lang="zh-TW" altLang="en-US" sz="2000"/>
            </a:p>
          </p:txBody>
        </p:sp>
        <p:sp>
          <p:nvSpPr>
            <p:cNvPr id="250937" name="Text Box 57"/>
            <p:cNvSpPr txBox="1">
              <a:spLocks noChangeArrowheads="1"/>
            </p:cNvSpPr>
            <p:nvPr/>
          </p:nvSpPr>
          <p:spPr bwMode="auto">
            <a:xfrm>
              <a:off x="4924" y="2951"/>
              <a:ext cx="376" cy="516"/>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000" b="0"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_</a:t>
              </a:r>
              <a:endParaRPr kumimoji="1" lang="en-US" altLang="zh-TW" sz="2000" b="0" i="0" u="none" strike="noStrike" cap="none" normalizeH="0" baseline="0" smtClean="0">
                <a:ln>
                  <a:noFill/>
                </a:ln>
                <a:solidFill>
                  <a:schemeClr val="tx1"/>
                </a:solidFill>
                <a:effectLst/>
                <a:latin typeface="Arial" pitchFamily="34" charset="0"/>
                <a:ea typeface="新細明體" pitchFamily="18" charset="-120"/>
              </a:endParaRPr>
            </a:p>
          </p:txBody>
        </p:sp>
        <p:grpSp>
          <p:nvGrpSpPr>
            <p:cNvPr id="250915" name="Group 35"/>
            <p:cNvGrpSpPr>
              <a:grpSpLocks/>
            </p:cNvGrpSpPr>
            <p:nvPr/>
          </p:nvGrpSpPr>
          <p:grpSpPr bwMode="auto">
            <a:xfrm>
              <a:off x="784" y="2039"/>
              <a:ext cx="5111" cy="1620"/>
              <a:chOff x="2113" y="2257"/>
              <a:chExt cx="4444" cy="1440"/>
            </a:xfrm>
          </p:grpSpPr>
          <p:grpSp>
            <p:nvGrpSpPr>
              <p:cNvPr id="250934" name="Group 54"/>
              <p:cNvGrpSpPr>
                <a:grpSpLocks/>
              </p:cNvGrpSpPr>
              <p:nvPr/>
            </p:nvGrpSpPr>
            <p:grpSpPr bwMode="auto">
              <a:xfrm>
                <a:off x="5701" y="2442"/>
                <a:ext cx="856" cy="857"/>
                <a:chOff x="5701" y="2442"/>
                <a:chExt cx="856" cy="857"/>
              </a:xfrm>
            </p:grpSpPr>
            <p:sp>
              <p:nvSpPr>
                <p:cNvPr id="250936" name="Text Box 56"/>
                <p:cNvSpPr txBox="1">
                  <a:spLocks noChangeArrowheads="1"/>
                </p:cNvSpPr>
                <p:nvPr/>
              </p:nvSpPr>
              <p:spPr bwMode="auto">
                <a:xfrm>
                  <a:off x="5701" y="2442"/>
                  <a:ext cx="417" cy="491"/>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000" b="0"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a:t>
                  </a:r>
                  <a:endParaRPr kumimoji="1" lang="en-US" altLang="zh-TW" sz="2000" b="0" i="0" u="none" strike="noStrike" cap="none" normalizeH="0" baseline="0" smtClean="0">
                    <a:ln>
                      <a:noFill/>
                    </a:ln>
                    <a:solidFill>
                      <a:schemeClr val="tx1"/>
                    </a:solidFill>
                    <a:effectLst/>
                    <a:latin typeface="Arial" pitchFamily="34" charset="0"/>
                    <a:ea typeface="新細明體" pitchFamily="18" charset="-120"/>
                  </a:endParaRPr>
                </a:p>
              </p:txBody>
            </p:sp>
            <p:sp>
              <p:nvSpPr>
                <p:cNvPr id="250935" name="Text Box 55"/>
                <p:cNvSpPr txBox="1">
                  <a:spLocks noChangeArrowheads="1"/>
                </p:cNvSpPr>
                <p:nvPr/>
              </p:nvSpPr>
              <p:spPr bwMode="auto">
                <a:xfrm>
                  <a:off x="6099" y="2794"/>
                  <a:ext cx="458" cy="50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000" b="1"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e</a:t>
                  </a:r>
                  <a:endParaRPr kumimoji="1" lang="en-US" altLang="zh-TW" sz="2000" b="0" i="0" u="none" strike="noStrike" cap="none" normalizeH="0" baseline="0" smtClean="0">
                    <a:ln>
                      <a:noFill/>
                    </a:ln>
                    <a:solidFill>
                      <a:schemeClr val="tx1"/>
                    </a:solidFill>
                    <a:effectLst/>
                    <a:latin typeface="Arial" pitchFamily="34" charset="0"/>
                    <a:ea typeface="新細明體" pitchFamily="18" charset="-120"/>
                  </a:endParaRPr>
                </a:p>
              </p:txBody>
            </p:sp>
          </p:grpSp>
          <p:grpSp>
            <p:nvGrpSpPr>
              <p:cNvPr id="250916" name="Group 36"/>
              <p:cNvGrpSpPr>
                <a:grpSpLocks/>
              </p:cNvGrpSpPr>
              <p:nvPr/>
            </p:nvGrpSpPr>
            <p:grpSpPr bwMode="auto">
              <a:xfrm>
                <a:off x="2113" y="2257"/>
                <a:ext cx="3927" cy="1440"/>
                <a:chOff x="2113" y="2257"/>
                <a:chExt cx="3927" cy="1440"/>
              </a:xfrm>
            </p:grpSpPr>
            <p:sp>
              <p:nvSpPr>
                <p:cNvPr id="250933" name="Rectangle 53"/>
                <p:cNvSpPr>
                  <a:spLocks noChangeArrowheads="1"/>
                </p:cNvSpPr>
                <p:nvPr/>
              </p:nvSpPr>
              <p:spPr bwMode="auto">
                <a:xfrm>
                  <a:off x="3927" y="2257"/>
                  <a:ext cx="626" cy="48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2000" b="1"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M</a:t>
                  </a:r>
                  <a:endParaRPr kumimoji="1" lang="en-US" altLang="zh-TW" sz="2000" b="0" i="0" u="none" strike="noStrike" cap="none" normalizeH="0" baseline="0" dirty="0" smtClean="0">
                    <a:ln>
                      <a:noFill/>
                    </a:ln>
                    <a:solidFill>
                      <a:schemeClr val="tx1"/>
                    </a:solidFill>
                    <a:effectLst/>
                    <a:latin typeface="Arial" pitchFamily="34" charset="0"/>
                    <a:ea typeface="新細明體" pitchFamily="18" charset="-120"/>
                  </a:endParaRPr>
                </a:p>
              </p:txBody>
            </p:sp>
            <p:sp>
              <p:nvSpPr>
                <p:cNvPr id="250932" name="Line 52"/>
                <p:cNvSpPr>
                  <a:spLocks noChangeShapeType="1"/>
                </p:cNvSpPr>
                <p:nvPr/>
              </p:nvSpPr>
              <p:spPr bwMode="auto">
                <a:xfrm>
                  <a:off x="4553" y="2509"/>
                  <a:ext cx="1096" cy="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sz="2000"/>
                </a:p>
              </p:txBody>
            </p:sp>
            <p:sp>
              <p:nvSpPr>
                <p:cNvPr id="250931" name="Oval 51"/>
                <p:cNvSpPr>
                  <a:spLocks noChangeArrowheads="1"/>
                </p:cNvSpPr>
                <p:nvPr/>
              </p:nvSpPr>
              <p:spPr bwMode="auto">
                <a:xfrm>
                  <a:off x="5570" y="2954"/>
                  <a:ext cx="130" cy="13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sz="2000"/>
                </a:p>
              </p:txBody>
            </p:sp>
            <p:sp>
              <p:nvSpPr>
                <p:cNvPr id="250930" name="Line 50"/>
                <p:cNvSpPr>
                  <a:spLocks noChangeShapeType="1"/>
                </p:cNvSpPr>
                <p:nvPr/>
              </p:nvSpPr>
              <p:spPr bwMode="auto">
                <a:xfrm>
                  <a:off x="5622" y="2502"/>
                  <a:ext cx="0" cy="441"/>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TW" altLang="en-US" sz="2000"/>
                </a:p>
              </p:txBody>
            </p:sp>
            <p:sp>
              <p:nvSpPr>
                <p:cNvPr id="250929" name="Line 49"/>
                <p:cNvSpPr>
                  <a:spLocks noChangeShapeType="1"/>
                </p:cNvSpPr>
                <p:nvPr/>
              </p:nvSpPr>
              <p:spPr bwMode="auto">
                <a:xfrm>
                  <a:off x="5687" y="3011"/>
                  <a:ext cx="353" cy="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TW" altLang="en-US" sz="2000"/>
                </a:p>
              </p:txBody>
            </p:sp>
            <p:grpSp>
              <p:nvGrpSpPr>
                <p:cNvPr id="250917" name="Group 37"/>
                <p:cNvGrpSpPr>
                  <a:grpSpLocks/>
                </p:cNvGrpSpPr>
                <p:nvPr/>
              </p:nvGrpSpPr>
              <p:grpSpPr bwMode="auto">
                <a:xfrm>
                  <a:off x="2113" y="2502"/>
                  <a:ext cx="3536" cy="1195"/>
                  <a:chOff x="2113" y="2502"/>
                  <a:chExt cx="3536" cy="1195"/>
                </a:xfrm>
              </p:grpSpPr>
              <p:sp>
                <p:nvSpPr>
                  <p:cNvPr id="250928" name="Rectangle 48"/>
                  <p:cNvSpPr>
                    <a:spLocks noChangeArrowheads="1"/>
                  </p:cNvSpPr>
                  <p:nvPr/>
                </p:nvSpPr>
                <p:spPr bwMode="auto">
                  <a:xfrm>
                    <a:off x="3301" y="3217"/>
                    <a:ext cx="625" cy="48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2000" b="1"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H</a:t>
                    </a:r>
                    <a:endParaRPr kumimoji="1" lang="en-US" altLang="zh-TW" sz="2000" b="0" i="0" u="none" strike="noStrike" cap="none" normalizeH="0" baseline="0" smtClean="0">
                      <a:ln>
                        <a:noFill/>
                      </a:ln>
                      <a:solidFill>
                        <a:schemeClr val="tx1"/>
                      </a:solidFill>
                      <a:effectLst/>
                      <a:latin typeface="Arial" pitchFamily="34" charset="0"/>
                      <a:ea typeface="新細明體" pitchFamily="18" charset="-120"/>
                    </a:endParaRPr>
                  </a:p>
                </p:txBody>
              </p:sp>
              <p:sp>
                <p:nvSpPr>
                  <p:cNvPr id="250927" name="Rectangle 47"/>
                  <p:cNvSpPr>
                    <a:spLocks noChangeArrowheads="1"/>
                  </p:cNvSpPr>
                  <p:nvPr/>
                </p:nvSpPr>
                <p:spPr bwMode="auto">
                  <a:xfrm>
                    <a:off x="4553" y="3217"/>
                    <a:ext cx="626" cy="48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2000" b="1"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C</a:t>
                    </a:r>
                    <a:endParaRPr kumimoji="1" lang="en-US" altLang="zh-TW" sz="2000" b="0" i="0" u="none" strike="noStrike" cap="none" normalizeH="0" baseline="0" smtClean="0">
                      <a:ln>
                        <a:noFill/>
                      </a:ln>
                      <a:solidFill>
                        <a:schemeClr val="tx1"/>
                      </a:solidFill>
                      <a:effectLst/>
                      <a:latin typeface="Arial" pitchFamily="34" charset="0"/>
                      <a:ea typeface="新細明體" pitchFamily="18" charset="-120"/>
                    </a:endParaRPr>
                  </a:p>
                </p:txBody>
              </p:sp>
              <p:sp>
                <p:nvSpPr>
                  <p:cNvPr id="250926" name="Line 46"/>
                  <p:cNvSpPr>
                    <a:spLocks noChangeShapeType="1"/>
                  </p:cNvSpPr>
                  <p:nvPr/>
                </p:nvSpPr>
                <p:spPr bwMode="auto">
                  <a:xfrm>
                    <a:off x="3927" y="3459"/>
                    <a:ext cx="626" cy="1"/>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TW" altLang="en-US" sz="2000"/>
                  </a:p>
                </p:txBody>
              </p:sp>
              <p:sp>
                <p:nvSpPr>
                  <p:cNvPr id="250925" name="Line 45"/>
                  <p:cNvSpPr>
                    <a:spLocks noChangeShapeType="1"/>
                  </p:cNvSpPr>
                  <p:nvPr/>
                </p:nvSpPr>
                <p:spPr bwMode="auto">
                  <a:xfrm>
                    <a:off x="5179" y="3469"/>
                    <a:ext cx="470" cy="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sz="2000"/>
                  </a:p>
                </p:txBody>
              </p:sp>
              <p:sp>
                <p:nvSpPr>
                  <p:cNvPr id="250924" name="Line 44"/>
                  <p:cNvSpPr>
                    <a:spLocks noChangeShapeType="1"/>
                  </p:cNvSpPr>
                  <p:nvPr/>
                </p:nvSpPr>
                <p:spPr bwMode="auto">
                  <a:xfrm flipV="1">
                    <a:off x="5622" y="3089"/>
                    <a:ext cx="0" cy="373"/>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TW" altLang="en-US" sz="2000"/>
                  </a:p>
                </p:txBody>
              </p:sp>
              <p:grpSp>
                <p:nvGrpSpPr>
                  <p:cNvPr id="250918" name="Group 38"/>
                  <p:cNvGrpSpPr>
                    <a:grpSpLocks/>
                  </p:cNvGrpSpPr>
                  <p:nvPr/>
                </p:nvGrpSpPr>
                <p:grpSpPr bwMode="auto">
                  <a:xfrm>
                    <a:off x="2113" y="2502"/>
                    <a:ext cx="1852" cy="960"/>
                    <a:chOff x="2113" y="2502"/>
                    <a:chExt cx="1852" cy="960"/>
                  </a:xfrm>
                </p:grpSpPr>
                <p:sp>
                  <p:nvSpPr>
                    <p:cNvPr id="250923" name="Line 43"/>
                    <p:cNvSpPr>
                      <a:spLocks noChangeShapeType="1"/>
                    </p:cNvSpPr>
                    <p:nvPr/>
                  </p:nvSpPr>
                  <p:spPr bwMode="auto">
                    <a:xfrm>
                      <a:off x="3026" y="2509"/>
                      <a:ext cx="939" cy="1"/>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TW" altLang="en-US" sz="2000"/>
                    </a:p>
                  </p:txBody>
                </p:sp>
                <p:sp>
                  <p:nvSpPr>
                    <p:cNvPr id="250922" name="Line 42"/>
                    <p:cNvSpPr>
                      <a:spLocks noChangeShapeType="1"/>
                    </p:cNvSpPr>
                    <p:nvPr/>
                  </p:nvSpPr>
                  <p:spPr bwMode="auto">
                    <a:xfrm>
                      <a:off x="3028" y="3445"/>
                      <a:ext cx="313" cy="1"/>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TW" altLang="en-US" sz="2000"/>
                    </a:p>
                  </p:txBody>
                </p:sp>
                <p:sp>
                  <p:nvSpPr>
                    <p:cNvPr id="250921" name="Line 41"/>
                    <p:cNvSpPr>
                      <a:spLocks noChangeShapeType="1"/>
                    </p:cNvSpPr>
                    <p:nvPr/>
                  </p:nvSpPr>
                  <p:spPr bwMode="auto">
                    <a:xfrm>
                      <a:off x="3026" y="2502"/>
                      <a:ext cx="0" cy="96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sz="2000"/>
                    </a:p>
                  </p:txBody>
                </p:sp>
                <p:sp>
                  <p:nvSpPr>
                    <p:cNvPr id="250920" name="Line 40"/>
                    <p:cNvSpPr>
                      <a:spLocks noChangeShapeType="1"/>
                    </p:cNvSpPr>
                    <p:nvPr/>
                  </p:nvSpPr>
                  <p:spPr bwMode="auto">
                    <a:xfrm>
                      <a:off x="2388" y="3036"/>
                      <a:ext cx="626" cy="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TW" altLang="en-US" sz="2000"/>
                    </a:p>
                  </p:txBody>
                </p:sp>
                <p:sp>
                  <p:nvSpPr>
                    <p:cNvPr id="250919" name="Text Box 39"/>
                    <p:cNvSpPr txBox="1">
                      <a:spLocks noChangeArrowheads="1"/>
                    </p:cNvSpPr>
                    <p:nvPr/>
                  </p:nvSpPr>
                  <p:spPr bwMode="auto">
                    <a:xfrm>
                      <a:off x="2113" y="2783"/>
                      <a:ext cx="471" cy="5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000" b="1"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x</a:t>
                      </a:r>
                      <a:endParaRPr kumimoji="1" lang="en-US" altLang="zh-TW" sz="2000" b="0" i="0" u="none" strike="noStrike" cap="none" normalizeH="0" baseline="0" smtClean="0">
                        <a:ln>
                          <a:noFill/>
                        </a:ln>
                        <a:solidFill>
                          <a:schemeClr val="tx1"/>
                        </a:solidFill>
                        <a:effectLst/>
                        <a:latin typeface="Arial" pitchFamily="34" charset="0"/>
                        <a:ea typeface="新細明體" pitchFamily="18" charset="-120"/>
                      </a:endParaRPr>
                    </a:p>
                  </p:txBody>
                </p:sp>
              </p:grpSp>
            </p:grpSp>
          </p:grpSp>
        </p:grpSp>
        <p:sp>
          <p:nvSpPr>
            <p:cNvPr id="250914" name="Text Box 34"/>
            <p:cNvSpPr txBox="1">
              <a:spLocks noChangeArrowheads="1"/>
            </p:cNvSpPr>
            <p:nvPr/>
          </p:nvSpPr>
          <p:spPr bwMode="auto">
            <a:xfrm>
              <a:off x="2986" y="3331"/>
              <a:ext cx="464" cy="6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000" b="1"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y</a:t>
              </a:r>
              <a:endParaRPr kumimoji="1" lang="en-US" altLang="zh-TW" sz="2000" b="0" i="0" u="none" strike="noStrike" cap="none" normalizeH="0" baseline="0" smtClean="0">
                <a:ln>
                  <a:noFill/>
                </a:ln>
                <a:solidFill>
                  <a:schemeClr val="tx1"/>
                </a:solidFill>
                <a:effectLst/>
                <a:latin typeface="Arial" pitchFamily="34" charset="0"/>
                <a:ea typeface="新細明體" pitchFamily="18" charset="-120"/>
              </a:endParaRPr>
            </a:p>
          </p:txBody>
        </p:sp>
        <p:sp>
          <p:nvSpPr>
            <p:cNvPr id="250913" name="Text Box 33"/>
            <p:cNvSpPr txBox="1">
              <a:spLocks noChangeArrowheads="1"/>
            </p:cNvSpPr>
            <p:nvPr/>
          </p:nvSpPr>
          <p:spPr bwMode="auto">
            <a:xfrm>
              <a:off x="4366" y="3439"/>
              <a:ext cx="405" cy="436"/>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000" b="1"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u</a:t>
              </a:r>
              <a:endParaRPr kumimoji="1" lang="en-US" altLang="zh-TW" sz="2000" b="0" i="0" u="none" strike="noStrike" cap="none" normalizeH="0" baseline="0" smtClean="0">
                <a:ln>
                  <a:noFill/>
                </a:ln>
                <a:solidFill>
                  <a:schemeClr val="tx1"/>
                </a:solidFill>
                <a:effectLst/>
                <a:latin typeface="Arial" pitchFamily="34" charset="0"/>
                <a:ea typeface="新細明體" pitchFamily="18" charset="-120"/>
              </a:endParaRPr>
            </a:p>
          </p:txBody>
        </p:sp>
      </p:grpSp>
      <p:sp>
        <p:nvSpPr>
          <p:cNvPr id="250950" name="Rectangle 7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250949" name="Object 69"/>
          <p:cNvGraphicFramePr>
            <a:graphicFrameLocks noChangeAspect="1"/>
          </p:cNvGraphicFramePr>
          <p:nvPr/>
        </p:nvGraphicFramePr>
        <p:xfrm>
          <a:off x="3707904" y="5572596"/>
          <a:ext cx="1682056" cy="664716"/>
        </p:xfrm>
        <a:graphic>
          <a:graphicData uri="http://schemas.openxmlformats.org/presentationml/2006/ole">
            <p:oleObj spid="_x0000_s250949" name="Equation" r:id="rId3" imgW="774360" imgH="304560" progId="Equation.DSMT4">
              <p:embed/>
            </p:oleObj>
          </a:graphicData>
        </a:graphic>
      </p:graphicFrame>
      <p:sp>
        <p:nvSpPr>
          <p:cNvPr id="250952" name="Rectangle 7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251006" name="Rectangle 12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pSp>
        <p:nvGrpSpPr>
          <p:cNvPr id="250953" name="Group 73"/>
          <p:cNvGrpSpPr>
            <a:grpSpLocks noChangeAspect="1"/>
          </p:cNvGrpSpPr>
          <p:nvPr/>
        </p:nvGrpSpPr>
        <p:grpSpPr bwMode="auto">
          <a:xfrm>
            <a:off x="1258202" y="1268760"/>
            <a:ext cx="7635607" cy="2448272"/>
            <a:chOff x="770" y="2456"/>
            <a:chExt cx="10496" cy="3364"/>
          </a:xfrm>
        </p:grpSpPr>
        <p:sp>
          <p:nvSpPr>
            <p:cNvPr id="251005" name="AutoShape 125"/>
            <p:cNvSpPr>
              <a:spLocks noChangeAspect="1" noChangeArrowheads="1" noTextEdit="1"/>
            </p:cNvSpPr>
            <p:nvPr/>
          </p:nvSpPr>
          <p:spPr bwMode="auto">
            <a:xfrm>
              <a:off x="770" y="2456"/>
              <a:ext cx="10496" cy="3364"/>
            </a:xfrm>
            <a:prstGeom prst="rect">
              <a:avLst/>
            </a:prstGeom>
            <a:noFill/>
          </p:spPr>
          <p:txBody>
            <a:bodyPr vert="horz" wrap="square" lIns="91440" tIns="45720" rIns="91440" bIns="45720" numCol="1" anchor="t" anchorCtr="0" compatLnSpc="1">
              <a:prstTxWarp prst="textNoShape">
                <a:avLst/>
              </a:prstTxWarp>
            </a:bodyPr>
            <a:lstStyle/>
            <a:p>
              <a:endParaRPr lang="zh-TW" altLang="en-US" sz="1200"/>
            </a:p>
          </p:txBody>
        </p:sp>
        <p:grpSp>
          <p:nvGrpSpPr>
            <p:cNvPr id="250964" name="Group 84"/>
            <p:cNvGrpSpPr>
              <a:grpSpLocks/>
            </p:cNvGrpSpPr>
            <p:nvPr/>
          </p:nvGrpSpPr>
          <p:grpSpPr bwMode="auto">
            <a:xfrm>
              <a:off x="1458" y="3221"/>
              <a:ext cx="8610" cy="1740"/>
              <a:chOff x="499" y="969"/>
              <a:chExt cx="4930" cy="1031"/>
            </a:xfrm>
          </p:grpSpPr>
          <p:grpSp>
            <p:nvGrpSpPr>
              <p:cNvPr id="250995" name="Group 115"/>
              <p:cNvGrpSpPr>
                <a:grpSpLocks/>
              </p:cNvGrpSpPr>
              <p:nvPr/>
            </p:nvGrpSpPr>
            <p:grpSpPr bwMode="auto">
              <a:xfrm>
                <a:off x="499" y="969"/>
                <a:ext cx="262" cy="1002"/>
                <a:chOff x="974" y="1196"/>
                <a:chExt cx="262" cy="1002"/>
              </a:xfrm>
            </p:grpSpPr>
            <p:grpSp>
              <p:nvGrpSpPr>
                <p:cNvPr id="250999" name="Group 119"/>
                <p:cNvGrpSpPr>
                  <a:grpSpLocks/>
                </p:cNvGrpSpPr>
                <p:nvPr/>
              </p:nvGrpSpPr>
              <p:grpSpPr bwMode="auto">
                <a:xfrm>
                  <a:off x="1143" y="1253"/>
                  <a:ext cx="93" cy="907"/>
                  <a:chOff x="1143" y="1253"/>
                  <a:chExt cx="93" cy="907"/>
                </a:xfrm>
              </p:grpSpPr>
              <p:sp>
                <p:nvSpPr>
                  <p:cNvPr id="251004" name="Oval 124"/>
                  <p:cNvSpPr>
                    <a:spLocks noChangeArrowheads="1"/>
                  </p:cNvSpPr>
                  <p:nvPr/>
                </p:nvSpPr>
                <p:spPr bwMode="auto">
                  <a:xfrm>
                    <a:off x="1151" y="1253"/>
                    <a:ext cx="85" cy="85"/>
                  </a:xfrm>
                  <a:prstGeom prst="ellipse">
                    <a:avLst/>
                  </a:prstGeom>
                  <a:solidFill>
                    <a:srgbClr val="CC9900"/>
                  </a:solidFill>
                  <a:ln w="9525">
                    <a:solidFill>
                      <a:srgbClr val="292929"/>
                    </a:solidFill>
                    <a:round/>
                    <a:headEnd/>
                    <a:tailEnd/>
                  </a:ln>
                </p:spPr>
                <p:txBody>
                  <a:bodyPr vert="horz" wrap="square" lIns="91440" tIns="45720" rIns="91440" bIns="45720" numCol="1" anchor="ctr" anchorCtr="0" compatLnSpc="1">
                    <a:prstTxWarp prst="textNoShape">
                      <a:avLst/>
                    </a:prstTxWarp>
                  </a:bodyPr>
                  <a:lstStyle/>
                  <a:p>
                    <a:endParaRPr lang="zh-TW" altLang="en-US" sz="1200"/>
                  </a:p>
                </p:txBody>
              </p:sp>
              <p:sp>
                <p:nvSpPr>
                  <p:cNvPr id="251003" name="Oval 123"/>
                  <p:cNvSpPr>
                    <a:spLocks noChangeArrowheads="1"/>
                  </p:cNvSpPr>
                  <p:nvPr/>
                </p:nvSpPr>
                <p:spPr bwMode="auto">
                  <a:xfrm>
                    <a:off x="1151" y="1431"/>
                    <a:ext cx="85" cy="85"/>
                  </a:xfrm>
                  <a:prstGeom prst="ellipse">
                    <a:avLst/>
                  </a:prstGeom>
                  <a:solidFill>
                    <a:srgbClr val="CC9900"/>
                  </a:solidFill>
                  <a:ln w="9525">
                    <a:solidFill>
                      <a:srgbClr val="292929"/>
                    </a:solidFill>
                    <a:round/>
                    <a:headEnd/>
                    <a:tailEnd/>
                  </a:ln>
                </p:spPr>
                <p:txBody>
                  <a:bodyPr vert="horz" wrap="square" lIns="91440" tIns="45720" rIns="91440" bIns="45720" numCol="1" anchor="ctr" anchorCtr="0" compatLnSpc="1">
                    <a:prstTxWarp prst="textNoShape">
                      <a:avLst/>
                    </a:prstTxWarp>
                  </a:bodyPr>
                  <a:lstStyle/>
                  <a:p>
                    <a:endParaRPr lang="zh-TW" altLang="en-US" sz="1200"/>
                  </a:p>
                </p:txBody>
              </p:sp>
              <p:sp>
                <p:nvSpPr>
                  <p:cNvPr id="251002" name="Oval 122"/>
                  <p:cNvSpPr>
                    <a:spLocks noChangeArrowheads="1"/>
                  </p:cNvSpPr>
                  <p:nvPr/>
                </p:nvSpPr>
                <p:spPr bwMode="auto">
                  <a:xfrm>
                    <a:off x="1143" y="2075"/>
                    <a:ext cx="85" cy="85"/>
                  </a:xfrm>
                  <a:prstGeom prst="ellipse">
                    <a:avLst/>
                  </a:prstGeom>
                  <a:solidFill>
                    <a:srgbClr val="CC9900"/>
                  </a:solidFill>
                  <a:ln w="9525">
                    <a:solidFill>
                      <a:srgbClr val="292929"/>
                    </a:solidFill>
                    <a:round/>
                    <a:headEnd/>
                    <a:tailEnd/>
                  </a:ln>
                </p:spPr>
                <p:txBody>
                  <a:bodyPr vert="horz" wrap="square" lIns="91440" tIns="45720" rIns="91440" bIns="45720" numCol="1" anchor="ctr" anchorCtr="0" compatLnSpc="1">
                    <a:prstTxWarp prst="textNoShape">
                      <a:avLst/>
                    </a:prstTxWarp>
                  </a:bodyPr>
                  <a:lstStyle/>
                  <a:p>
                    <a:endParaRPr lang="zh-TW" altLang="en-US" sz="1200"/>
                  </a:p>
                </p:txBody>
              </p:sp>
              <p:sp>
                <p:nvSpPr>
                  <p:cNvPr id="251001" name="AutoShape 121"/>
                  <p:cNvSpPr>
                    <a:spLocks noChangeShapeType="1"/>
                  </p:cNvSpPr>
                  <p:nvPr/>
                </p:nvSpPr>
                <p:spPr bwMode="auto">
                  <a:xfrm flipH="1">
                    <a:off x="1186" y="1516"/>
                    <a:ext cx="8" cy="559"/>
                  </a:xfrm>
                  <a:prstGeom prst="straightConnector1">
                    <a:avLst/>
                  </a:prstGeom>
                  <a:noFill/>
                  <a:ln w="9525">
                    <a:solidFill>
                      <a:srgbClr val="292929"/>
                    </a:solidFill>
                    <a:prstDash val="dash"/>
                    <a:round/>
                    <a:headEnd/>
                    <a:tailEnd/>
                  </a:ln>
                </p:spPr>
                <p:txBody>
                  <a:bodyPr vert="horz" wrap="square" lIns="91440" tIns="45720" rIns="91440" bIns="45720" numCol="1" anchor="t" anchorCtr="0" compatLnSpc="1">
                    <a:prstTxWarp prst="textNoShape">
                      <a:avLst/>
                    </a:prstTxWarp>
                  </a:bodyPr>
                  <a:lstStyle/>
                  <a:p>
                    <a:endParaRPr lang="zh-TW" altLang="en-US" sz="1200"/>
                  </a:p>
                </p:txBody>
              </p:sp>
              <p:sp>
                <p:nvSpPr>
                  <p:cNvPr id="251000" name="Oval 120"/>
                  <p:cNvSpPr>
                    <a:spLocks noChangeArrowheads="1"/>
                  </p:cNvSpPr>
                  <p:nvPr/>
                </p:nvSpPr>
                <p:spPr bwMode="auto">
                  <a:xfrm>
                    <a:off x="1151" y="2075"/>
                    <a:ext cx="85" cy="85"/>
                  </a:xfrm>
                  <a:prstGeom prst="ellipse">
                    <a:avLst/>
                  </a:prstGeom>
                  <a:solidFill>
                    <a:srgbClr val="CC9900"/>
                  </a:solidFill>
                  <a:ln w="9525">
                    <a:solidFill>
                      <a:srgbClr val="292929"/>
                    </a:solidFill>
                    <a:round/>
                    <a:headEnd/>
                    <a:tailEnd/>
                  </a:ln>
                </p:spPr>
                <p:txBody>
                  <a:bodyPr vert="horz" wrap="square" lIns="91440" tIns="45720" rIns="91440" bIns="45720" numCol="1" anchor="ctr" anchorCtr="0" compatLnSpc="1">
                    <a:prstTxWarp prst="textNoShape">
                      <a:avLst/>
                    </a:prstTxWarp>
                  </a:bodyPr>
                  <a:lstStyle/>
                  <a:p>
                    <a:endParaRPr lang="zh-TW" altLang="en-US" sz="1200"/>
                  </a:p>
                </p:txBody>
              </p:sp>
            </p:grpSp>
            <p:graphicFrame>
              <p:nvGraphicFramePr>
                <p:cNvPr id="250998" name="Object 118"/>
                <p:cNvGraphicFramePr>
                  <a:graphicFrameLocks noChangeAspect="1"/>
                </p:cNvGraphicFramePr>
                <p:nvPr/>
              </p:nvGraphicFramePr>
              <p:xfrm>
                <a:off x="994" y="1196"/>
                <a:ext cx="115" cy="172"/>
              </p:xfrm>
              <a:graphic>
                <a:graphicData uri="http://schemas.openxmlformats.org/presentationml/2006/ole">
                  <p:oleObj spid="_x0000_s250998" name="Equation" r:id="rId4" imgW="152268" imgH="215713" progId="Equation.DSMT4">
                    <p:embed/>
                  </p:oleObj>
                </a:graphicData>
              </a:graphic>
            </p:graphicFrame>
            <p:graphicFrame>
              <p:nvGraphicFramePr>
                <p:cNvPr id="250997" name="Object 117"/>
                <p:cNvGraphicFramePr>
                  <a:graphicFrameLocks noChangeAspect="1"/>
                </p:cNvGraphicFramePr>
                <p:nvPr/>
              </p:nvGraphicFramePr>
              <p:xfrm>
                <a:off x="994" y="1395"/>
                <a:ext cx="104" cy="141"/>
              </p:xfrm>
              <a:graphic>
                <a:graphicData uri="http://schemas.openxmlformats.org/presentationml/2006/ole">
                  <p:oleObj spid="_x0000_s250997" name="Equation" r:id="rId5" imgW="164885" imgH="215619" progId="Equation.DSMT4">
                    <p:embed/>
                  </p:oleObj>
                </a:graphicData>
              </a:graphic>
            </p:graphicFrame>
            <p:graphicFrame>
              <p:nvGraphicFramePr>
                <p:cNvPr id="250996" name="Object 116"/>
                <p:cNvGraphicFramePr>
                  <a:graphicFrameLocks noChangeAspect="1"/>
                </p:cNvGraphicFramePr>
                <p:nvPr/>
              </p:nvGraphicFramePr>
              <p:xfrm>
                <a:off x="974" y="2026"/>
                <a:ext cx="153" cy="172"/>
              </p:xfrm>
              <a:graphic>
                <a:graphicData uri="http://schemas.openxmlformats.org/presentationml/2006/ole">
                  <p:oleObj spid="_x0000_s250996" name="Equation" r:id="rId6" imgW="203112" imgH="228501" progId="Equation.DSMT4">
                    <p:embed/>
                  </p:oleObj>
                </a:graphicData>
              </a:graphic>
            </p:graphicFrame>
          </p:grpSp>
          <p:grpSp>
            <p:nvGrpSpPr>
              <p:cNvPr id="250985" name="Group 105"/>
              <p:cNvGrpSpPr>
                <a:grpSpLocks/>
              </p:cNvGrpSpPr>
              <p:nvPr/>
            </p:nvGrpSpPr>
            <p:grpSpPr bwMode="auto">
              <a:xfrm>
                <a:off x="2745" y="991"/>
                <a:ext cx="271" cy="1002"/>
                <a:chOff x="965" y="1196"/>
                <a:chExt cx="271" cy="1002"/>
              </a:xfrm>
            </p:grpSpPr>
            <p:grpSp>
              <p:nvGrpSpPr>
                <p:cNvPr id="250989" name="Group 109"/>
                <p:cNvGrpSpPr>
                  <a:grpSpLocks/>
                </p:cNvGrpSpPr>
                <p:nvPr/>
              </p:nvGrpSpPr>
              <p:grpSpPr bwMode="auto">
                <a:xfrm>
                  <a:off x="1143" y="1253"/>
                  <a:ext cx="93" cy="907"/>
                  <a:chOff x="1143" y="1253"/>
                  <a:chExt cx="93" cy="907"/>
                </a:xfrm>
              </p:grpSpPr>
              <p:sp>
                <p:nvSpPr>
                  <p:cNvPr id="250994" name="Oval 114"/>
                  <p:cNvSpPr>
                    <a:spLocks noChangeArrowheads="1"/>
                  </p:cNvSpPr>
                  <p:nvPr/>
                </p:nvSpPr>
                <p:spPr bwMode="auto">
                  <a:xfrm>
                    <a:off x="1151" y="1253"/>
                    <a:ext cx="85" cy="85"/>
                  </a:xfrm>
                  <a:prstGeom prst="ellipse">
                    <a:avLst/>
                  </a:prstGeom>
                  <a:solidFill>
                    <a:srgbClr val="CC9900"/>
                  </a:solidFill>
                  <a:ln w="9525">
                    <a:solidFill>
                      <a:srgbClr val="292929"/>
                    </a:solidFill>
                    <a:round/>
                    <a:headEnd/>
                    <a:tailEnd/>
                  </a:ln>
                </p:spPr>
                <p:txBody>
                  <a:bodyPr vert="horz" wrap="square" lIns="91440" tIns="45720" rIns="91440" bIns="45720" numCol="1" anchor="ctr" anchorCtr="0" compatLnSpc="1">
                    <a:prstTxWarp prst="textNoShape">
                      <a:avLst/>
                    </a:prstTxWarp>
                  </a:bodyPr>
                  <a:lstStyle/>
                  <a:p>
                    <a:endParaRPr lang="zh-TW" altLang="en-US" sz="1200"/>
                  </a:p>
                </p:txBody>
              </p:sp>
              <p:sp>
                <p:nvSpPr>
                  <p:cNvPr id="250993" name="Oval 113"/>
                  <p:cNvSpPr>
                    <a:spLocks noChangeArrowheads="1"/>
                  </p:cNvSpPr>
                  <p:nvPr/>
                </p:nvSpPr>
                <p:spPr bwMode="auto">
                  <a:xfrm>
                    <a:off x="1151" y="1431"/>
                    <a:ext cx="85" cy="85"/>
                  </a:xfrm>
                  <a:prstGeom prst="ellipse">
                    <a:avLst/>
                  </a:prstGeom>
                  <a:solidFill>
                    <a:srgbClr val="CC9900"/>
                  </a:solidFill>
                  <a:ln w="9525">
                    <a:solidFill>
                      <a:srgbClr val="292929"/>
                    </a:solidFill>
                    <a:round/>
                    <a:headEnd/>
                    <a:tailEnd/>
                  </a:ln>
                </p:spPr>
                <p:txBody>
                  <a:bodyPr vert="horz" wrap="square" lIns="91440" tIns="45720" rIns="91440" bIns="45720" numCol="1" anchor="ctr" anchorCtr="0" compatLnSpc="1">
                    <a:prstTxWarp prst="textNoShape">
                      <a:avLst/>
                    </a:prstTxWarp>
                  </a:bodyPr>
                  <a:lstStyle/>
                  <a:p>
                    <a:endParaRPr lang="zh-TW" altLang="en-US" sz="1200"/>
                  </a:p>
                </p:txBody>
              </p:sp>
              <p:sp>
                <p:nvSpPr>
                  <p:cNvPr id="250992" name="Oval 112"/>
                  <p:cNvSpPr>
                    <a:spLocks noChangeArrowheads="1"/>
                  </p:cNvSpPr>
                  <p:nvPr/>
                </p:nvSpPr>
                <p:spPr bwMode="auto">
                  <a:xfrm>
                    <a:off x="1143" y="2075"/>
                    <a:ext cx="85" cy="85"/>
                  </a:xfrm>
                  <a:prstGeom prst="ellipse">
                    <a:avLst/>
                  </a:prstGeom>
                  <a:solidFill>
                    <a:srgbClr val="CC9900"/>
                  </a:solidFill>
                  <a:ln w="9525">
                    <a:solidFill>
                      <a:srgbClr val="292929"/>
                    </a:solidFill>
                    <a:round/>
                    <a:headEnd/>
                    <a:tailEnd/>
                  </a:ln>
                </p:spPr>
                <p:txBody>
                  <a:bodyPr vert="horz" wrap="square" lIns="91440" tIns="45720" rIns="91440" bIns="45720" numCol="1" anchor="ctr" anchorCtr="0" compatLnSpc="1">
                    <a:prstTxWarp prst="textNoShape">
                      <a:avLst/>
                    </a:prstTxWarp>
                  </a:bodyPr>
                  <a:lstStyle/>
                  <a:p>
                    <a:endParaRPr lang="zh-TW" altLang="en-US" sz="1200"/>
                  </a:p>
                </p:txBody>
              </p:sp>
              <p:sp>
                <p:nvSpPr>
                  <p:cNvPr id="250991" name="AutoShape 111"/>
                  <p:cNvSpPr>
                    <a:spLocks noChangeShapeType="1"/>
                  </p:cNvSpPr>
                  <p:nvPr/>
                </p:nvSpPr>
                <p:spPr bwMode="auto">
                  <a:xfrm flipH="1">
                    <a:off x="1186" y="1516"/>
                    <a:ext cx="8" cy="559"/>
                  </a:xfrm>
                  <a:prstGeom prst="straightConnector1">
                    <a:avLst/>
                  </a:prstGeom>
                  <a:noFill/>
                  <a:ln w="9525">
                    <a:solidFill>
                      <a:srgbClr val="292929"/>
                    </a:solidFill>
                    <a:prstDash val="dash"/>
                    <a:round/>
                    <a:headEnd/>
                    <a:tailEnd/>
                  </a:ln>
                </p:spPr>
                <p:txBody>
                  <a:bodyPr vert="horz" wrap="square" lIns="91440" tIns="45720" rIns="91440" bIns="45720" numCol="1" anchor="t" anchorCtr="0" compatLnSpc="1">
                    <a:prstTxWarp prst="textNoShape">
                      <a:avLst/>
                    </a:prstTxWarp>
                  </a:bodyPr>
                  <a:lstStyle/>
                  <a:p>
                    <a:endParaRPr lang="zh-TW" altLang="en-US" sz="1200"/>
                  </a:p>
                </p:txBody>
              </p:sp>
              <p:sp>
                <p:nvSpPr>
                  <p:cNvPr id="250990" name="Oval 110"/>
                  <p:cNvSpPr>
                    <a:spLocks noChangeArrowheads="1"/>
                  </p:cNvSpPr>
                  <p:nvPr/>
                </p:nvSpPr>
                <p:spPr bwMode="auto">
                  <a:xfrm>
                    <a:off x="1151" y="2075"/>
                    <a:ext cx="85" cy="85"/>
                  </a:xfrm>
                  <a:prstGeom prst="ellipse">
                    <a:avLst/>
                  </a:prstGeom>
                  <a:solidFill>
                    <a:srgbClr val="CC9900"/>
                  </a:solidFill>
                  <a:ln w="9525">
                    <a:solidFill>
                      <a:srgbClr val="292929"/>
                    </a:solidFill>
                    <a:round/>
                    <a:headEnd/>
                    <a:tailEnd/>
                  </a:ln>
                </p:spPr>
                <p:txBody>
                  <a:bodyPr vert="horz" wrap="square" lIns="91440" tIns="45720" rIns="91440" bIns="45720" numCol="1" anchor="ctr" anchorCtr="0" compatLnSpc="1">
                    <a:prstTxWarp prst="textNoShape">
                      <a:avLst/>
                    </a:prstTxWarp>
                  </a:bodyPr>
                  <a:lstStyle/>
                  <a:p>
                    <a:endParaRPr lang="zh-TW" altLang="en-US" sz="1200"/>
                  </a:p>
                </p:txBody>
              </p:sp>
            </p:grpSp>
            <p:graphicFrame>
              <p:nvGraphicFramePr>
                <p:cNvPr id="250988" name="Object 108"/>
                <p:cNvGraphicFramePr>
                  <a:graphicFrameLocks noChangeAspect="1"/>
                </p:cNvGraphicFramePr>
                <p:nvPr/>
              </p:nvGraphicFramePr>
              <p:xfrm>
                <a:off x="985" y="1196"/>
                <a:ext cx="134" cy="172"/>
              </p:xfrm>
              <a:graphic>
                <a:graphicData uri="http://schemas.openxmlformats.org/presentationml/2006/ole">
                  <p:oleObj spid="_x0000_s250988" name="Equation" r:id="rId7" imgW="177569" imgH="215619" progId="Equation.DSMT4">
                    <p:embed/>
                  </p:oleObj>
                </a:graphicData>
              </a:graphic>
            </p:graphicFrame>
            <p:graphicFrame>
              <p:nvGraphicFramePr>
                <p:cNvPr id="250987" name="Object 107"/>
                <p:cNvGraphicFramePr>
                  <a:graphicFrameLocks noChangeAspect="1"/>
                </p:cNvGraphicFramePr>
                <p:nvPr/>
              </p:nvGraphicFramePr>
              <p:xfrm>
                <a:off x="985" y="1395"/>
                <a:ext cx="120" cy="141"/>
              </p:xfrm>
              <a:graphic>
                <a:graphicData uri="http://schemas.openxmlformats.org/presentationml/2006/ole">
                  <p:oleObj spid="_x0000_s250987" name="Equation" r:id="rId8" imgW="190335" imgH="215713" progId="Equation.DSMT4">
                    <p:embed/>
                  </p:oleObj>
                </a:graphicData>
              </a:graphic>
            </p:graphicFrame>
            <p:graphicFrame>
              <p:nvGraphicFramePr>
                <p:cNvPr id="250986" name="Object 106"/>
                <p:cNvGraphicFramePr>
                  <a:graphicFrameLocks noChangeAspect="1"/>
                </p:cNvGraphicFramePr>
                <p:nvPr/>
              </p:nvGraphicFramePr>
              <p:xfrm>
                <a:off x="965" y="2026"/>
                <a:ext cx="172" cy="172"/>
              </p:xfrm>
              <a:graphic>
                <a:graphicData uri="http://schemas.openxmlformats.org/presentationml/2006/ole">
                  <p:oleObj spid="_x0000_s250986" name="Equation" r:id="rId9" imgW="228501" imgH="215806" progId="Equation.DSMT4">
                    <p:embed/>
                  </p:oleObj>
                </a:graphicData>
              </a:graphic>
            </p:graphicFrame>
          </p:grpSp>
          <p:grpSp>
            <p:nvGrpSpPr>
              <p:cNvPr id="250975" name="Group 95"/>
              <p:cNvGrpSpPr>
                <a:grpSpLocks/>
              </p:cNvGrpSpPr>
              <p:nvPr/>
            </p:nvGrpSpPr>
            <p:grpSpPr bwMode="auto">
              <a:xfrm>
                <a:off x="5176" y="998"/>
                <a:ext cx="253" cy="1002"/>
                <a:chOff x="983" y="1196"/>
                <a:chExt cx="253" cy="1002"/>
              </a:xfrm>
            </p:grpSpPr>
            <p:grpSp>
              <p:nvGrpSpPr>
                <p:cNvPr id="250979" name="Group 99"/>
                <p:cNvGrpSpPr>
                  <a:grpSpLocks/>
                </p:cNvGrpSpPr>
                <p:nvPr/>
              </p:nvGrpSpPr>
              <p:grpSpPr bwMode="auto">
                <a:xfrm>
                  <a:off x="1143" y="1253"/>
                  <a:ext cx="93" cy="907"/>
                  <a:chOff x="1143" y="1253"/>
                  <a:chExt cx="93" cy="907"/>
                </a:xfrm>
              </p:grpSpPr>
              <p:sp>
                <p:nvSpPr>
                  <p:cNvPr id="250984" name="Oval 104"/>
                  <p:cNvSpPr>
                    <a:spLocks noChangeArrowheads="1"/>
                  </p:cNvSpPr>
                  <p:nvPr/>
                </p:nvSpPr>
                <p:spPr bwMode="auto">
                  <a:xfrm>
                    <a:off x="1151" y="1253"/>
                    <a:ext cx="85" cy="85"/>
                  </a:xfrm>
                  <a:prstGeom prst="ellipse">
                    <a:avLst/>
                  </a:prstGeom>
                  <a:solidFill>
                    <a:srgbClr val="CC9900"/>
                  </a:solidFill>
                  <a:ln w="9525">
                    <a:solidFill>
                      <a:srgbClr val="292929"/>
                    </a:solidFill>
                    <a:round/>
                    <a:headEnd/>
                    <a:tailEnd/>
                  </a:ln>
                </p:spPr>
                <p:txBody>
                  <a:bodyPr vert="horz" wrap="square" lIns="91440" tIns="45720" rIns="91440" bIns="45720" numCol="1" anchor="ctr" anchorCtr="0" compatLnSpc="1">
                    <a:prstTxWarp prst="textNoShape">
                      <a:avLst/>
                    </a:prstTxWarp>
                  </a:bodyPr>
                  <a:lstStyle/>
                  <a:p>
                    <a:endParaRPr lang="zh-TW" altLang="en-US" sz="1200"/>
                  </a:p>
                </p:txBody>
              </p:sp>
              <p:sp>
                <p:nvSpPr>
                  <p:cNvPr id="250983" name="Oval 103"/>
                  <p:cNvSpPr>
                    <a:spLocks noChangeArrowheads="1"/>
                  </p:cNvSpPr>
                  <p:nvPr/>
                </p:nvSpPr>
                <p:spPr bwMode="auto">
                  <a:xfrm>
                    <a:off x="1151" y="1431"/>
                    <a:ext cx="85" cy="85"/>
                  </a:xfrm>
                  <a:prstGeom prst="ellipse">
                    <a:avLst/>
                  </a:prstGeom>
                  <a:solidFill>
                    <a:srgbClr val="CC9900"/>
                  </a:solidFill>
                  <a:ln w="9525">
                    <a:solidFill>
                      <a:srgbClr val="292929"/>
                    </a:solidFill>
                    <a:round/>
                    <a:headEnd/>
                    <a:tailEnd/>
                  </a:ln>
                </p:spPr>
                <p:txBody>
                  <a:bodyPr vert="horz" wrap="square" lIns="91440" tIns="45720" rIns="91440" bIns="45720" numCol="1" anchor="ctr" anchorCtr="0" compatLnSpc="1">
                    <a:prstTxWarp prst="textNoShape">
                      <a:avLst/>
                    </a:prstTxWarp>
                  </a:bodyPr>
                  <a:lstStyle/>
                  <a:p>
                    <a:endParaRPr lang="zh-TW" altLang="en-US" sz="1200"/>
                  </a:p>
                </p:txBody>
              </p:sp>
              <p:sp>
                <p:nvSpPr>
                  <p:cNvPr id="250982" name="Oval 102"/>
                  <p:cNvSpPr>
                    <a:spLocks noChangeArrowheads="1"/>
                  </p:cNvSpPr>
                  <p:nvPr/>
                </p:nvSpPr>
                <p:spPr bwMode="auto">
                  <a:xfrm>
                    <a:off x="1143" y="2075"/>
                    <a:ext cx="85" cy="85"/>
                  </a:xfrm>
                  <a:prstGeom prst="ellipse">
                    <a:avLst/>
                  </a:prstGeom>
                  <a:solidFill>
                    <a:srgbClr val="CC9900"/>
                  </a:solidFill>
                  <a:ln w="9525">
                    <a:solidFill>
                      <a:srgbClr val="292929"/>
                    </a:solidFill>
                    <a:round/>
                    <a:headEnd/>
                    <a:tailEnd/>
                  </a:ln>
                </p:spPr>
                <p:txBody>
                  <a:bodyPr vert="horz" wrap="square" lIns="91440" tIns="45720" rIns="91440" bIns="45720" numCol="1" anchor="ctr" anchorCtr="0" compatLnSpc="1">
                    <a:prstTxWarp prst="textNoShape">
                      <a:avLst/>
                    </a:prstTxWarp>
                  </a:bodyPr>
                  <a:lstStyle/>
                  <a:p>
                    <a:endParaRPr lang="zh-TW" altLang="en-US" sz="1200"/>
                  </a:p>
                </p:txBody>
              </p:sp>
              <p:sp>
                <p:nvSpPr>
                  <p:cNvPr id="250981" name="AutoShape 101"/>
                  <p:cNvSpPr>
                    <a:spLocks noChangeShapeType="1"/>
                  </p:cNvSpPr>
                  <p:nvPr/>
                </p:nvSpPr>
                <p:spPr bwMode="auto">
                  <a:xfrm flipH="1">
                    <a:off x="1186" y="1516"/>
                    <a:ext cx="8" cy="559"/>
                  </a:xfrm>
                  <a:prstGeom prst="straightConnector1">
                    <a:avLst/>
                  </a:prstGeom>
                  <a:noFill/>
                  <a:ln w="9525">
                    <a:solidFill>
                      <a:srgbClr val="292929"/>
                    </a:solidFill>
                    <a:prstDash val="dash"/>
                    <a:round/>
                    <a:headEnd/>
                    <a:tailEnd/>
                  </a:ln>
                </p:spPr>
                <p:txBody>
                  <a:bodyPr vert="horz" wrap="square" lIns="91440" tIns="45720" rIns="91440" bIns="45720" numCol="1" anchor="t" anchorCtr="0" compatLnSpc="1">
                    <a:prstTxWarp prst="textNoShape">
                      <a:avLst/>
                    </a:prstTxWarp>
                  </a:bodyPr>
                  <a:lstStyle/>
                  <a:p>
                    <a:endParaRPr lang="zh-TW" altLang="en-US" sz="1200"/>
                  </a:p>
                </p:txBody>
              </p:sp>
              <p:sp>
                <p:nvSpPr>
                  <p:cNvPr id="250980" name="Oval 100"/>
                  <p:cNvSpPr>
                    <a:spLocks noChangeArrowheads="1"/>
                  </p:cNvSpPr>
                  <p:nvPr/>
                </p:nvSpPr>
                <p:spPr bwMode="auto">
                  <a:xfrm>
                    <a:off x="1151" y="2075"/>
                    <a:ext cx="85" cy="85"/>
                  </a:xfrm>
                  <a:prstGeom prst="ellipse">
                    <a:avLst/>
                  </a:prstGeom>
                  <a:solidFill>
                    <a:srgbClr val="CC9900"/>
                  </a:solidFill>
                  <a:ln w="9525">
                    <a:solidFill>
                      <a:srgbClr val="292929"/>
                    </a:solidFill>
                    <a:round/>
                    <a:headEnd/>
                    <a:tailEnd/>
                  </a:ln>
                </p:spPr>
                <p:txBody>
                  <a:bodyPr vert="horz" wrap="square" lIns="91440" tIns="45720" rIns="91440" bIns="45720" numCol="1" anchor="ctr" anchorCtr="0" compatLnSpc="1">
                    <a:prstTxWarp prst="textNoShape">
                      <a:avLst/>
                    </a:prstTxWarp>
                  </a:bodyPr>
                  <a:lstStyle/>
                  <a:p>
                    <a:endParaRPr lang="zh-TW" altLang="en-US" sz="1200"/>
                  </a:p>
                </p:txBody>
              </p:sp>
            </p:grpSp>
            <p:graphicFrame>
              <p:nvGraphicFramePr>
                <p:cNvPr id="250978" name="Object 98"/>
                <p:cNvGraphicFramePr>
                  <a:graphicFrameLocks noChangeAspect="1"/>
                </p:cNvGraphicFramePr>
                <p:nvPr/>
              </p:nvGraphicFramePr>
              <p:xfrm>
                <a:off x="994" y="1196"/>
                <a:ext cx="115" cy="172"/>
              </p:xfrm>
              <a:graphic>
                <a:graphicData uri="http://schemas.openxmlformats.org/presentationml/2006/ole">
                  <p:oleObj spid="_x0000_s250978" name="Equation" r:id="rId10" imgW="152268" imgH="215713" progId="Equation.DSMT4">
                    <p:embed/>
                  </p:oleObj>
                </a:graphicData>
              </a:graphic>
            </p:graphicFrame>
            <p:graphicFrame>
              <p:nvGraphicFramePr>
                <p:cNvPr id="250977" name="Object 97"/>
                <p:cNvGraphicFramePr>
                  <a:graphicFrameLocks noChangeAspect="1"/>
                </p:cNvGraphicFramePr>
                <p:nvPr/>
              </p:nvGraphicFramePr>
              <p:xfrm>
                <a:off x="994" y="1395"/>
                <a:ext cx="104" cy="141"/>
              </p:xfrm>
              <a:graphic>
                <a:graphicData uri="http://schemas.openxmlformats.org/presentationml/2006/ole">
                  <p:oleObj spid="_x0000_s250977" name="Equation" r:id="rId11" imgW="164885" imgH="215619" progId="Equation.DSMT4">
                    <p:embed/>
                  </p:oleObj>
                </a:graphicData>
              </a:graphic>
            </p:graphicFrame>
            <p:graphicFrame>
              <p:nvGraphicFramePr>
                <p:cNvPr id="250976" name="Object 96"/>
                <p:cNvGraphicFramePr>
                  <a:graphicFrameLocks noChangeAspect="1"/>
                </p:cNvGraphicFramePr>
                <p:nvPr/>
              </p:nvGraphicFramePr>
              <p:xfrm>
                <a:off x="983" y="2026"/>
                <a:ext cx="134" cy="172"/>
              </p:xfrm>
              <a:graphic>
                <a:graphicData uri="http://schemas.openxmlformats.org/presentationml/2006/ole">
                  <p:oleObj spid="_x0000_s250976" name="Equation" r:id="rId12" imgW="177569" imgH="215619" progId="Equation.DSMT4">
                    <p:embed/>
                  </p:oleObj>
                </a:graphicData>
              </a:graphic>
            </p:graphicFrame>
          </p:grpSp>
          <p:grpSp>
            <p:nvGrpSpPr>
              <p:cNvPr id="250972" name="Group 92"/>
              <p:cNvGrpSpPr>
                <a:grpSpLocks/>
              </p:cNvGrpSpPr>
              <p:nvPr/>
            </p:nvGrpSpPr>
            <p:grpSpPr bwMode="auto">
              <a:xfrm>
                <a:off x="1519" y="1196"/>
                <a:ext cx="624" cy="510"/>
                <a:chOff x="1604" y="2699"/>
                <a:chExt cx="624" cy="510"/>
              </a:xfrm>
            </p:grpSpPr>
            <p:sp>
              <p:nvSpPr>
                <p:cNvPr id="250974" name="Rectangle 94"/>
                <p:cNvSpPr>
                  <a:spLocks noChangeArrowheads="1"/>
                </p:cNvSpPr>
                <p:nvPr/>
              </p:nvSpPr>
              <p:spPr bwMode="auto">
                <a:xfrm>
                  <a:off x="1604" y="2699"/>
                  <a:ext cx="624" cy="510"/>
                </a:xfrm>
                <a:prstGeom prst="rect">
                  <a:avLst/>
                </a:prstGeom>
                <a:solidFill>
                  <a:srgbClr val="CC9900"/>
                </a:solidFill>
                <a:ln w="9525">
                  <a:solidFill>
                    <a:srgbClr val="292929"/>
                  </a:solidFill>
                  <a:miter lim="800000"/>
                  <a:headEnd/>
                  <a:tailEnd/>
                </a:ln>
              </p:spPr>
              <p:txBody>
                <a:bodyPr vert="horz" wrap="square" lIns="49925" tIns="24963" rIns="49925" bIns="24963"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TW" altLang="zh-TW" sz="1200" b="0" i="0" u="none" strike="noStrike" cap="none" normalizeH="0" baseline="0" smtClean="0">
                    <a:ln>
                      <a:noFill/>
                    </a:ln>
                    <a:solidFill>
                      <a:schemeClr val="tx1"/>
                    </a:solidFill>
                    <a:effectLst/>
                    <a:latin typeface="Arial" pitchFamily="34" charset="0"/>
                    <a:ea typeface="新細明體" pitchFamily="18" charset="-120"/>
                  </a:endParaRPr>
                </a:p>
              </p:txBody>
            </p:sp>
            <p:graphicFrame>
              <p:nvGraphicFramePr>
                <p:cNvPr id="250973" name="Object 93"/>
                <p:cNvGraphicFramePr>
                  <a:graphicFrameLocks noChangeAspect="1"/>
                </p:cNvGraphicFramePr>
                <p:nvPr/>
              </p:nvGraphicFramePr>
              <p:xfrm>
                <a:off x="1732" y="2840"/>
                <a:ext cx="248" cy="149"/>
              </p:xfrm>
              <a:graphic>
                <a:graphicData uri="http://schemas.openxmlformats.org/presentationml/2006/ole">
                  <p:oleObj spid="_x0000_s250973" name="Equation" r:id="rId13" imgW="393529" imgH="228501" progId="Equation.DSMT4">
                    <p:embed/>
                  </p:oleObj>
                </a:graphicData>
              </a:graphic>
            </p:graphicFrame>
          </p:grpSp>
          <p:grpSp>
            <p:nvGrpSpPr>
              <p:cNvPr id="250969" name="Group 89"/>
              <p:cNvGrpSpPr>
                <a:grpSpLocks/>
              </p:cNvGrpSpPr>
              <p:nvPr/>
            </p:nvGrpSpPr>
            <p:grpSpPr bwMode="auto">
              <a:xfrm>
                <a:off x="3759" y="1196"/>
                <a:ext cx="624" cy="510"/>
                <a:chOff x="1604" y="2699"/>
                <a:chExt cx="624" cy="510"/>
              </a:xfrm>
            </p:grpSpPr>
            <p:sp>
              <p:nvSpPr>
                <p:cNvPr id="250971" name="Rectangle 91"/>
                <p:cNvSpPr>
                  <a:spLocks noChangeArrowheads="1"/>
                </p:cNvSpPr>
                <p:nvPr/>
              </p:nvSpPr>
              <p:spPr bwMode="auto">
                <a:xfrm>
                  <a:off x="1604" y="2699"/>
                  <a:ext cx="624" cy="510"/>
                </a:xfrm>
                <a:prstGeom prst="rect">
                  <a:avLst/>
                </a:prstGeom>
                <a:solidFill>
                  <a:srgbClr val="CC9900"/>
                </a:solidFill>
                <a:ln w="9525">
                  <a:solidFill>
                    <a:srgbClr val="292929"/>
                  </a:solidFill>
                  <a:miter lim="800000"/>
                  <a:headEnd/>
                  <a:tailEnd/>
                </a:ln>
              </p:spPr>
              <p:txBody>
                <a:bodyPr vert="horz" wrap="square" lIns="49925" tIns="24963" rIns="49925" bIns="24963"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TW" altLang="zh-TW" sz="1200" b="0" i="0" u="none" strike="noStrike" cap="none" normalizeH="0" baseline="0" smtClean="0">
                    <a:ln>
                      <a:noFill/>
                    </a:ln>
                    <a:solidFill>
                      <a:schemeClr val="tx1"/>
                    </a:solidFill>
                    <a:effectLst/>
                    <a:latin typeface="Arial" pitchFamily="34" charset="0"/>
                    <a:ea typeface="新細明體" pitchFamily="18" charset="-120"/>
                  </a:endParaRPr>
                </a:p>
              </p:txBody>
            </p:sp>
            <p:graphicFrame>
              <p:nvGraphicFramePr>
                <p:cNvPr id="250970" name="Object 90"/>
                <p:cNvGraphicFramePr>
                  <a:graphicFrameLocks noChangeAspect="1"/>
                </p:cNvGraphicFramePr>
                <p:nvPr/>
              </p:nvGraphicFramePr>
              <p:xfrm>
                <a:off x="1749" y="2840"/>
                <a:ext cx="224" cy="141"/>
              </p:xfrm>
              <a:graphic>
                <a:graphicData uri="http://schemas.openxmlformats.org/presentationml/2006/ole">
                  <p:oleObj spid="_x0000_s250970" name="Equation" r:id="rId14" imgW="355292" imgH="215713" progId="Equation.DSMT4">
                    <p:embed/>
                  </p:oleObj>
                </a:graphicData>
              </a:graphic>
            </p:graphicFrame>
          </p:grpSp>
          <p:sp>
            <p:nvSpPr>
              <p:cNvPr id="250968" name="AutoShape 88"/>
              <p:cNvSpPr>
                <a:spLocks noChangeArrowheads="1"/>
              </p:cNvSpPr>
              <p:nvPr/>
            </p:nvSpPr>
            <p:spPr bwMode="auto">
              <a:xfrm>
                <a:off x="1009" y="1281"/>
                <a:ext cx="255" cy="31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9900"/>
              </a:solidFill>
              <a:ln w="9525">
                <a:solidFill>
                  <a:srgbClr val="292929"/>
                </a:solidFill>
                <a:miter lim="800000"/>
                <a:headEnd/>
                <a:tailEnd/>
              </a:ln>
            </p:spPr>
            <p:txBody>
              <a:bodyPr vert="horz" wrap="square" lIns="91440" tIns="45720" rIns="91440" bIns="45720" numCol="1" anchor="ctr" anchorCtr="0" compatLnSpc="1">
                <a:prstTxWarp prst="textNoShape">
                  <a:avLst/>
                </a:prstTxWarp>
              </a:bodyPr>
              <a:lstStyle/>
              <a:p>
                <a:endParaRPr lang="zh-TW" altLang="en-US" sz="1200"/>
              </a:p>
            </p:txBody>
          </p:sp>
          <p:sp>
            <p:nvSpPr>
              <p:cNvPr id="250967" name="AutoShape 87"/>
              <p:cNvSpPr>
                <a:spLocks noChangeArrowheads="1"/>
              </p:cNvSpPr>
              <p:nvPr/>
            </p:nvSpPr>
            <p:spPr bwMode="auto">
              <a:xfrm>
                <a:off x="2341" y="1281"/>
                <a:ext cx="255" cy="31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9900"/>
              </a:solidFill>
              <a:ln w="9525">
                <a:solidFill>
                  <a:srgbClr val="292929"/>
                </a:solidFill>
                <a:miter lim="800000"/>
                <a:headEnd/>
                <a:tailEnd/>
              </a:ln>
            </p:spPr>
            <p:txBody>
              <a:bodyPr vert="horz" wrap="square" lIns="91440" tIns="45720" rIns="91440" bIns="45720" numCol="1" anchor="ctr" anchorCtr="0" compatLnSpc="1">
                <a:prstTxWarp prst="textNoShape">
                  <a:avLst/>
                </a:prstTxWarp>
              </a:bodyPr>
              <a:lstStyle/>
              <a:p>
                <a:endParaRPr lang="zh-TW" altLang="en-US" sz="1200"/>
              </a:p>
            </p:txBody>
          </p:sp>
          <p:sp>
            <p:nvSpPr>
              <p:cNvPr id="250966" name="AutoShape 86"/>
              <p:cNvSpPr>
                <a:spLocks noChangeArrowheads="1"/>
              </p:cNvSpPr>
              <p:nvPr/>
            </p:nvSpPr>
            <p:spPr bwMode="auto">
              <a:xfrm>
                <a:off x="4666" y="1281"/>
                <a:ext cx="255" cy="31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9900"/>
              </a:solidFill>
              <a:ln w="9525">
                <a:solidFill>
                  <a:srgbClr val="292929"/>
                </a:solidFill>
                <a:miter lim="800000"/>
                <a:headEnd/>
                <a:tailEnd/>
              </a:ln>
            </p:spPr>
            <p:txBody>
              <a:bodyPr vert="horz" wrap="square" lIns="91440" tIns="45720" rIns="91440" bIns="45720" numCol="1" anchor="ctr" anchorCtr="0" compatLnSpc="1">
                <a:prstTxWarp prst="textNoShape">
                  <a:avLst/>
                </a:prstTxWarp>
              </a:bodyPr>
              <a:lstStyle/>
              <a:p>
                <a:endParaRPr lang="zh-TW" altLang="en-US" sz="1200"/>
              </a:p>
            </p:txBody>
          </p:sp>
          <p:sp>
            <p:nvSpPr>
              <p:cNvPr id="250965" name="AutoShape 85"/>
              <p:cNvSpPr>
                <a:spLocks noChangeArrowheads="1"/>
              </p:cNvSpPr>
              <p:nvPr/>
            </p:nvSpPr>
            <p:spPr bwMode="auto">
              <a:xfrm>
                <a:off x="3277" y="1310"/>
                <a:ext cx="255" cy="31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9900"/>
              </a:solidFill>
              <a:ln w="9525">
                <a:solidFill>
                  <a:srgbClr val="292929"/>
                </a:solidFill>
                <a:miter lim="800000"/>
                <a:headEnd/>
                <a:tailEnd/>
              </a:ln>
            </p:spPr>
            <p:txBody>
              <a:bodyPr vert="horz" wrap="square" lIns="91440" tIns="45720" rIns="91440" bIns="45720" numCol="1" anchor="ctr" anchorCtr="0" compatLnSpc="1">
                <a:prstTxWarp prst="textNoShape">
                  <a:avLst/>
                </a:prstTxWarp>
              </a:bodyPr>
              <a:lstStyle/>
              <a:p>
                <a:endParaRPr lang="zh-TW" altLang="en-US" sz="1200"/>
              </a:p>
            </p:txBody>
          </p:sp>
        </p:grpSp>
        <p:sp>
          <p:nvSpPr>
            <p:cNvPr id="250963" name="Text Box 83"/>
            <p:cNvSpPr txBox="1">
              <a:spLocks noChangeArrowheads="1"/>
            </p:cNvSpPr>
            <p:nvPr/>
          </p:nvSpPr>
          <p:spPr bwMode="auto">
            <a:xfrm>
              <a:off x="2878" y="4801"/>
              <a:ext cx="1740" cy="823"/>
            </a:xfrm>
            <a:prstGeom prst="rect">
              <a:avLst/>
            </a:prstGeom>
            <a:noFill/>
            <a:ln w="9525">
              <a:noFill/>
              <a:miter lim="800000"/>
              <a:headEnd/>
              <a:tailEnd/>
            </a:ln>
          </p:spPr>
          <p:txBody>
            <a:bodyPr vert="horz" wrap="square" lIns="49925" tIns="24963" rIns="49925" bIns="24963"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200" b="1" i="0" u="none" strike="noStrike" cap="none" normalizeH="0" baseline="0" smtClean="0">
                  <a:ln>
                    <a:noFill/>
                  </a:ln>
                  <a:solidFill>
                    <a:srgbClr val="292929"/>
                  </a:solidFill>
                  <a:effectLst/>
                  <a:latin typeface="Arial" pitchFamily="34" charset="0"/>
                  <a:ea typeface="新細明體" pitchFamily="18" charset="-120"/>
                  <a:cs typeface="Arial" pitchFamily="34" charset="0"/>
                </a:rPr>
                <a:t>Propagation </a:t>
              </a:r>
              <a:endParaRPr kumimoji="1" lang="en-US" altLang="zh-TW" sz="1200" b="0" i="0" u="none" strike="noStrike" cap="none" normalizeH="0" baseline="0" smtClean="0">
                <a:ln>
                  <a:noFill/>
                </a:ln>
                <a:solidFill>
                  <a:schemeClr val="tx1"/>
                </a:solidFill>
                <a:effectLst/>
                <a:latin typeface="Arial" pitchFamily="34" charset="0"/>
                <a:ea typeface="新細明體" pitchFamily="18" charset="-12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TW" sz="1200" b="1" i="0" u="none" strike="noStrike" cap="none" normalizeH="0" baseline="0" smtClean="0">
                  <a:ln>
                    <a:noFill/>
                  </a:ln>
                  <a:solidFill>
                    <a:srgbClr val="292929"/>
                  </a:solidFill>
                  <a:effectLst/>
                  <a:latin typeface="Arial" pitchFamily="34" charset="0"/>
                  <a:ea typeface="新細明體" pitchFamily="18" charset="-120"/>
                  <a:cs typeface="Arial" pitchFamily="34" charset="0"/>
                </a:rPr>
                <a:t>matrix</a:t>
              </a:r>
              <a:endParaRPr kumimoji="1" lang="en-US" altLang="zh-TW" sz="1200" b="0" i="0" u="none" strike="noStrike" cap="none" normalizeH="0" baseline="0" smtClean="0">
                <a:ln>
                  <a:noFill/>
                </a:ln>
                <a:solidFill>
                  <a:schemeClr val="tx1"/>
                </a:solidFill>
                <a:effectLst/>
                <a:latin typeface="Arial" pitchFamily="34" charset="0"/>
                <a:ea typeface="新細明體" pitchFamily="18" charset="-120"/>
              </a:endParaRPr>
            </a:p>
          </p:txBody>
        </p:sp>
        <p:sp>
          <p:nvSpPr>
            <p:cNvPr id="250962" name="Text Box 82"/>
            <p:cNvSpPr txBox="1">
              <a:spLocks noChangeArrowheads="1"/>
            </p:cNvSpPr>
            <p:nvPr/>
          </p:nvSpPr>
          <p:spPr bwMode="auto">
            <a:xfrm>
              <a:off x="7175" y="4862"/>
              <a:ext cx="1082" cy="838"/>
            </a:xfrm>
            <a:prstGeom prst="rect">
              <a:avLst/>
            </a:prstGeom>
            <a:noFill/>
            <a:ln w="9525">
              <a:noFill/>
              <a:miter lim="800000"/>
              <a:headEnd/>
              <a:tailEnd/>
            </a:ln>
          </p:spPr>
          <p:txBody>
            <a:bodyPr vert="horz" wrap="square" lIns="49925" tIns="24963" rIns="49925" bIns="24963"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200" b="1" i="0" u="none" strike="noStrike" cap="none" normalizeH="0" baseline="0" smtClean="0">
                  <a:ln>
                    <a:noFill/>
                  </a:ln>
                  <a:solidFill>
                    <a:srgbClr val="292929"/>
                  </a:solidFill>
                  <a:effectLst/>
                  <a:latin typeface="Arial" pitchFamily="34" charset="0"/>
                  <a:ea typeface="新細明體" pitchFamily="18" charset="-120"/>
                  <a:cs typeface="Arial" pitchFamily="34" charset="0"/>
                </a:rPr>
                <a:t>Inverse</a:t>
              </a:r>
              <a:endParaRPr kumimoji="1" lang="en-US" altLang="zh-TW" sz="1200" b="0" i="0" u="none" strike="noStrike" cap="none" normalizeH="0" baseline="0" smtClean="0">
                <a:ln>
                  <a:noFill/>
                </a:ln>
                <a:solidFill>
                  <a:schemeClr val="tx1"/>
                </a:solidFill>
                <a:effectLst/>
                <a:latin typeface="Arial" pitchFamily="34" charset="0"/>
                <a:ea typeface="新細明體" pitchFamily="18" charset="-12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TW" sz="1200" b="1" i="0" u="none" strike="noStrike" cap="none" normalizeH="0" baseline="0" smtClean="0">
                  <a:ln>
                    <a:noFill/>
                  </a:ln>
                  <a:solidFill>
                    <a:srgbClr val="292929"/>
                  </a:solidFill>
                  <a:effectLst/>
                  <a:latin typeface="Arial" pitchFamily="34" charset="0"/>
                  <a:ea typeface="新細明體" pitchFamily="18" charset="-120"/>
                  <a:cs typeface="Arial" pitchFamily="34" charset="0"/>
                </a:rPr>
                <a:t>filters</a:t>
              </a:r>
              <a:endParaRPr kumimoji="1" lang="en-US" altLang="zh-TW" sz="1200" b="0" i="0" u="none" strike="noStrike" cap="none" normalizeH="0" baseline="0" smtClean="0">
                <a:ln>
                  <a:noFill/>
                </a:ln>
                <a:solidFill>
                  <a:schemeClr val="tx1"/>
                </a:solidFill>
                <a:effectLst/>
                <a:latin typeface="Arial" pitchFamily="34" charset="0"/>
                <a:ea typeface="新細明體" pitchFamily="18" charset="-120"/>
              </a:endParaRPr>
            </a:p>
          </p:txBody>
        </p:sp>
        <p:grpSp>
          <p:nvGrpSpPr>
            <p:cNvPr id="250959" name="Group 79"/>
            <p:cNvGrpSpPr>
              <a:grpSpLocks/>
            </p:cNvGrpSpPr>
            <p:nvPr/>
          </p:nvGrpSpPr>
          <p:grpSpPr bwMode="auto">
            <a:xfrm>
              <a:off x="770" y="2529"/>
              <a:ext cx="2130" cy="692"/>
              <a:chOff x="102" y="1090"/>
              <a:chExt cx="1220" cy="310"/>
            </a:xfrm>
          </p:grpSpPr>
          <p:sp>
            <p:nvSpPr>
              <p:cNvPr id="250961" name="Text Box 81"/>
              <p:cNvSpPr txBox="1">
                <a:spLocks noChangeArrowheads="1"/>
              </p:cNvSpPr>
              <p:nvPr/>
            </p:nvSpPr>
            <p:spPr bwMode="auto">
              <a:xfrm>
                <a:off x="102" y="1090"/>
                <a:ext cx="1220" cy="239"/>
              </a:xfrm>
              <a:prstGeom prst="rect">
                <a:avLst/>
              </a:prstGeom>
              <a:noFill/>
              <a:ln w="9525">
                <a:noFill/>
                <a:miter lim="800000"/>
                <a:headEnd/>
                <a:tailEnd/>
              </a:ln>
            </p:spPr>
            <p:txBody>
              <a:bodyPr vert="horz" wrap="square" lIns="49925" tIns="24963" rIns="49925" bIns="24963"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200" b="1" i="0" u="none" strike="noStrike" cap="none" normalizeH="0" baseline="0" smtClean="0">
                    <a:ln>
                      <a:noFill/>
                    </a:ln>
                    <a:solidFill>
                      <a:srgbClr val="292929"/>
                    </a:solidFill>
                    <a:effectLst/>
                    <a:latin typeface="Arial" pitchFamily="34" charset="0"/>
                    <a:ea typeface="新細明體" pitchFamily="18" charset="-120"/>
                    <a:cs typeface="Arial" pitchFamily="34" charset="0"/>
                  </a:rPr>
                  <a:t>Source strength</a:t>
                </a:r>
                <a:endParaRPr kumimoji="1" lang="en-US" altLang="zh-TW" sz="1200" b="0" i="0" u="none" strike="noStrike" cap="none" normalizeH="0" baseline="0" smtClean="0">
                  <a:ln>
                    <a:noFill/>
                  </a:ln>
                  <a:solidFill>
                    <a:schemeClr val="tx1"/>
                  </a:solidFill>
                  <a:effectLst/>
                  <a:latin typeface="Arial" pitchFamily="34" charset="0"/>
                  <a:ea typeface="新細明體" pitchFamily="18" charset="-120"/>
                </a:endParaRPr>
              </a:p>
            </p:txBody>
          </p:sp>
          <p:graphicFrame>
            <p:nvGraphicFramePr>
              <p:cNvPr id="250960" name="Object 80"/>
              <p:cNvGraphicFramePr>
                <a:graphicFrameLocks noChangeAspect="1"/>
              </p:cNvGraphicFramePr>
              <p:nvPr/>
            </p:nvGraphicFramePr>
            <p:xfrm>
              <a:off x="646" y="1317"/>
              <a:ext cx="80" cy="83"/>
            </p:xfrm>
            <a:graphic>
              <a:graphicData uri="http://schemas.openxmlformats.org/presentationml/2006/ole">
                <p:oleObj spid="_x0000_s250960" name="Equation" r:id="rId15" imgW="126725" imgH="126725" progId="Equation.DSMT4">
                  <p:embed/>
                </p:oleObj>
              </a:graphicData>
            </a:graphic>
          </p:graphicFrame>
        </p:grpSp>
        <p:sp>
          <p:nvSpPr>
            <p:cNvPr id="250958" name="Text Box 78"/>
            <p:cNvSpPr txBox="1">
              <a:spLocks noChangeArrowheads="1"/>
            </p:cNvSpPr>
            <p:nvPr/>
          </p:nvSpPr>
          <p:spPr bwMode="auto">
            <a:xfrm>
              <a:off x="4614" y="2520"/>
              <a:ext cx="2430" cy="564"/>
            </a:xfrm>
            <a:prstGeom prst="rect">
              <a:avLst/>
            </a:prstGeom>
            <a:noFill/>
            <a:ln w="9525">
              <a:noFill/>
              <a:miter lim="800000"/>
              <a:headEnd/>
              <a:tailEnd/>
            </a:ln>
          </p:spPr>
          <p:txBody>
            <a:bodyPr vert="horz" wrap="square" lIns="49925" tIns="24963" rIns="49925" bIns="24963"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200" b="1" i="0" u="none" strike="noStrike" cap="none" normalizeH="0" baseline="0" dirty="0" smtClean="0">
                  <a:ln>
                    <a:noFill/>
                  </a:ln>
                  <a:solidFill>
                    <a:srgbClr val="292929"/>
                  </a:solidFill>
                  <a:effectLst/>
                  <a:latin typeface="Arial" pitchFamily="34" charset="0"/>
                  <a:ea typeface="新細明體" pitchFamily="18" charset="-120"/>
                  <a:cs typeface="Arial" pitchFamily="34" charset="0"/>
                </a:rPr>
                <a:t>Microphones</a:t>
              </a:r>
              <a:endParaRPr kumimoji="1" lang="en-US" altLang="zh-TW" sz="1200" b="0" i="0" u="none" strike="noStrike" cap="none" normalizeH="0" baseline="0" dirty="0" smtClean="0">
                <a:ln>
                  <a:noFill/>
                </a:ln>
                <a:solidFill>
                  <a:schemeClr val="tx1"/>
                </a:solidFill>
                <a:effectLst/>
                <a:latin typeface="Arial" pitchFamily="34" charset="0"/>
                <a:ea typeface="新細明體" pitchFamily="18" charset="-120"/>
              </a:endParaRPr>
            </a:p>
          </p:txBody>
        </p:sp>
        <p:graphicFrame>
          <p:nvGraphicFramePr>
            <p:cNvPr id="250957" name="Object 77"/>
            <p:cNvGraphicFramePr>
              <a:graphicFrameLocks noChangeAspect="1"/>
            </p:cNvGraphicFramePr>
            <p:nvPr/>
          </p:nvGraphicFramePr>
          <p:xfrm>
            <a:off x="5683" y="2913"/>
            <a:ext cx="193" cy="181"/>
          </p:xfrm>
          <a:graphic>
            <a:graphicData uri="http://schemas.openxmlformats.org/presentationml/2006/ole">
              <p:oleObj spid="_x0000_s250957" name="Equation" r:id="rId16" imgW="126780" imgH="164814" progId="Equation.DSMT4">
                <p:embed/>
              </p:oleObj>
            </a:graphicData>
          </a:graphic>
        </p:graphicFrame>
        <p:grpSp>
          <p:nvGrpSpPr>
            <p:cNvPr id="250954" name="Group 74"/>
            <p:cNvGrpSpPr>
              <a:grpSpLocks/>
            </p:cNvGrpSpPr>
            <p:nvPr/>
          </p:nvGrpSpPr>
          <p:grpSpPr bwMode="auto">
            <a:xfrm>
              <a:off x="8909" y="2456"/>
              <a:ext cx="2207" cy="765"/>
              <a:chOff x="10700" y="679"/>
              <a:chExt cx="2261" cy="671"/>
            </a:xfrm>
          </p:grpSpPr>
          <p:sp>
            <p:nvSpPr>
              <p:cNvPr id="250956" name="Text Box 76"/>
              <p:cNvSpPr txBox="1">
                <a:spLocks noChangeArrowheads="1"/>
              </p:cNvSpPr>
              <p:nvPr/>
            </p:nvSpPr>
            <p:spPr bwMode="auto">
              <a:xfrm>
                <a:off x="10700" y="679"/>
                <a:ext cx="2261" cy="643"/>
              </a:xfrm>
              <a:prstGeom prst="rect">
                <a:avLst/>
              </a:prstGeom>
              <a:noFill/>
              <a:ln w="9525">
                <a:noFill/>
                <a:miter lim="800000"/>
                <a:headEnd/>
                <a:tailEnd/>
              </a:ln>
            </p:spPr>
            <p:txBody>
              <a:bodyPr vert="horz" wrap="square" lIns="49925" tIns="24963" rIns="49925" bIns="24963"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200" b="1" i="0" u="none" strike="noStrike" cap="none" normalizeH="0" baseline="0" smtClean="0">
                    <a:ln>
                      <a:noFill/>
                    </a:ln>
                    <a:solidFill>
                      <a:srgbClr val="292929"/>
                    </a:solidFill>
                    <a:effectLst/>
                    <a:latin typeface="Arial" pitchFamily="34" charset="0"/>
                    <a:ea typeface="新細明體" pitchFamily="18" charset="-120"/>
                    <a:cs typeface="Arial" pitchFamily="34" charset="0"/>
                  </a:rPr>
                  <a:t>Focus points</a:t>
                </a:r>
                <a:endParaRPr kumimoji="1" lang="en-US" altLang="zh-TW" sz="1200" b="0" i="0" u="none" strike="noStrike" cap="none" normalizeH="0" baseline="0" smtClean="0">
                  <a:ln>
                    <a:noFill/>
                  </a:ln>
                  <a:solidFill>
                    <a:schemeClr val="tx1"/>
                  </a:solidFill>
                  <a:effectLst/>
                  <a:latin typeface="Arial" pitchFamily="34" charset="0"/>
                  <a:ea typeface="新細明體" pitchFamily="18" charset="-120"/>
                </a:endParaRPr>
              </a:p>
            </p:txBody>
          </p:sp>
          <p:graphicFrame>
            <p:nvGraphicFramePr>
              <p:cNvPr id="250955" name="Object 75"/>
              <p:cNvGraphicFramePr>
                <a:graphicFrameLocks noChangeAspect="1"/>
              </p:cNvGraphicFramePr>
              <p:nvPr/>
            </p:nvGraphicFramePr>
            <p:xfrm>
              <a:off x="11537" y="1060"/>
              <a:ext cx="222" cy="290"/>
            </p:xfrm>
            <a:graphic>
              <a:graphicData uri="http://schemas.openxmlformats.org/presentationml/2006/ole">
                <p:oleObj spid="_x0000_s250955" name="Equation" r:id="rId17" imgW="126780" imgH="164814" progId="Equation.DSMT4">
                  <p:embed/>
                </p:oleObj>
              </a:graphicData>
            </a:graphic>
          </p:graphicFrame>
        </p:grpSp>
      </p:gr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Model Matching (sensor problem)</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215</a:t>
            </a:fld>
            <a:endParaRPr lang="zh-TW" altLang="en-US"/>
          </a:p>
        </p:txBody>
      </p:sp>
      <p:sp>
        <p:nvSpPr>
          <p:cNvPr id="250903"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250939" name="Rectangle 5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250950" name="Rectangle 7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250952" name="Rectangle 7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60" name="矩形 59"/>
          <p:cNvSpPr/>
          <p:nvPr/>
        </p:nvSpPr>
        <p:spPr>
          <a:xfrm>
            <a:off x="1259632" y="5734997"/>
            <a:ext cx="6984776" cy="646331"/>
          </a:xfrm>
          <a:prstGeom prst="rect">
            <a:avLst/>
          </a:prstGeom>
        </p:spPr>
        <p:txBody>
          <a:bodyPr wrap="square">
            <a:spAutoFit/>
          </a:bodyPr>
          <a:lstStyle/>
          <a:p>
            <a:r>
              <a:rPr lang="zh-TW" altLang="zh-TW" i="1" dirty="0" smtClean="0">
                <a:latin typeface="Times New Roman" pitchFamily="18" charset="0"/>
                <a:cs typeface="Times New Roman" pitchFamily="18" charset="0"/>
              </a:rPr>
              <a:t>β</a:t>
            </a:r>
            <a:r>
              <a:rPr lang="en-US" altLang="zh-TW" dirty="0" smtClean="0">
                <a:latin typeface="Times New Roman" pitchFamily="18" charset="0"/>
                <a:cs typeface="Times New Roman" pitchFamily="18" charset="0"/>
              </a:rPr>
              <a:t> is a regularization parameter to overcome the ill-posedness inherent in the inverse filtering problem. </a:t>
            </a:r>
            <a:endParaRPr lang="zh-TW" altLang="en-US" dirty="0">
              <a:latin typeface="Times New Roman" pitchFamily="18" charset="0"/>
              <a:cs typeface="Times New Roman" pitchFamily="18" charset="0"/>
            </a:endParaRPr>
          </a:p>
        </p:txBody>
      </p:sp>
      <p:sp>
        <p:nvSpPr>
          <p:cNvPr id="251006" name="Rectangle 12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429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29073" name="Object 17"/>
          <p:cNvGraphicFramePr>
            <a:graphicFrameLocks noChangeAspect="1"/>
          </p:cNvGraphicFramePr>
          <p:nvPr/>
        </p:nvGraphicFramePr>
        <p:xfrm>
          <a:off x="1602681" y="1340768"/>
          <a:ext cx="3689399" cy="1368152"/>
        </p:xfrm>
        <a:graphic>
          <a:graphicData uri="http://schemas.openxmlformats.org/presentationml/2006/ole">
            <p:oleObj spid="_x0000_s429073" name="Equation" r:id="rId3" imgW="2413000" imgH="889000" progId="Equation.DSMT4">
              <p:embed/>
            </p:oleObj>
          </a:graphicData>
        </a:graphic>
      </p:graphicFrame>
      <p:sp>
        <p:nvSpPr>
          <p:cNvPr id="93" name="矩形 92"/>
          <p:cNvSpPr/>
          <p:nvPr/>
        </p:nvSpPr>
        <p:spPr>
          <a:xfrm>
            <a:off x="1187624" y="2780928"/>
            <a:ext cx="6624736" cy="369332"/>
          </a:xfrm>
          <a:prstGeom prst="rect">
            <a:avLst/>
          </a:prstGeom>
        </p:spPr>
        <p:txBody>
          <a:bodyPr wrap="square">
            <a:spAutoFit/>
          </a:bodyPr>
          <a:lstStyle/>
          <a:p>
            <a:r>
              <a:rPr lang="en-US" altLang="zh-TW" dirty="0" smtClean="0">
                <a:latin typeface="Times New Roman" pitchFamily="18" charset="0"/>
                <a:cs typeface="Times New Roman" pitchFamily="18" charset="0"/>
              </a:rPr>
              <a:t>Assume </a:t>
            </a:r>
            <a:r>
              <a:rPr lang="en-US" altLang="zh-TW" b="1" dirty="0" smtClean="0">
                <a:latin typeface="Times New Roman" pitchFamily="18" charset="0"/>
                <a:cs typeface="Times New Roman" pitchFamily="18" charset="0"/>
              </a:rPr>
              <a:t>x</a:t>
            </a:r>
            <a:r>
              <a:rPr lang="en-US" altLang="zh-TW" dirty="0" smtClean="0">
                <a:latin typeface="Times New Roman" pitchFamily="18" charset="0"/>
                <a:cs typeface="Times New Roman" pitchFamily="18" charset="0"/>
              </a:rPr>
              <a:t> are input with unit power and uncorrelated white noise, i.e.,</a:t>
            </a:r>
            <a:endParaRPr lang="zh-TW" altLang="en-US" dirty="0">
              <a:latin typeface="Times New Roman" pitchFamily="18" charset="0"/>
              <a:cs typeface="Times New Roman" pitchFamily="18" charset="0"/>
            </a:endParaRPr>
          </a:p>
        </p:txBody>
      </p:sp>
      <p:sp>
        <p:nvSpPr>
          <p:cNvPr id="429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29075" name="Object 19"/>
          <p:cNvGraphicFramePr>
            <a:graphicFrameLocks noChangeAspect="1"/>
          </p:cNvGraphicFramePr>
          <p:nvPr/>
        </p:nvGraphicFramePr>
        <p:xfrm>
          <a:off x="7740352" y="2852936"/>
          <a:ext cx="993214" cy="360040"/>
        </p:xfrm>
        <a:graphic>
          <a:graphicData uri="http://schemas.openxmlformats.org/presentationml/2006/ole">
            <p:oleObj spid="_x0000_s429075" name="Equation" r:id="rId4" imgW="761669" imgH="279279" progId="Equation.DSMT4">
              <p:embed/>
            </p:oleObj>
          </a:graphicData>
        </a:graphic>
      </p:graphicFrame>
      <p:sp>
        <p:nvSpPr>
          <p:cNvPr id="429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29077" name="Object 21"/>
          <p:cNvGraphicFramePr>
            <a:graphicFrameLocks noChangeAspect="1"/>
          </p:cNvGraphicFramePr>
          <p:nvPr/>
        </p:nvGraphicFramePr>
        <p:xfrm>
          <a:off x="1547664" y="3207172"/>
          <a:ext cx="4291012" cy="1878012"/>
        </p:xfrm>
        <a:graphic>
          <a:graphicData uri="http://schemas.openxmlformats.org/presentationml/2006/ole">
            <p:oleObj spid="_x0000_s429077" name="Equation" r:id="rId5" imgW="2882880" imgH="1269720" progId="Equation.DSMT4">
              <p:embed/>
            </p:oleObj>
          </a:graphicData>
        </a:graphic>
      </p:graphicFrame>
      <p:sp>
        <p:nvSpPr>
          <p:cNvPr id="429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29079" name="Object 23"/>
          <p:cNvGraphicFramePr>
            <a:graphicFrameLocks noChangeAspect="1"/>
          </p:cNvGraphicFramePr>
          <p:nvPr/>
        </p:nvGraphicFramePr>
        <p:xfrm>
          <a:off x="1547664" y="5229200"/>
          <a:ext cx="2970330" cy="432048"/>
        </p:xfrm>
        <a:graphic>
          <a:graphicData uri="http://schemas.openxmlformats.org/presentationml/2006/ole">
            <p:oleObj spid="_x0000_s429079" name="Equation" r:id="rId6" imgW="1574800" imgH="228600" progId="Equation.DSMT4">
              <p:embed/>
            </p:oleObj>
          </a:graphicData>
        </a:graphic>
      </p:graphicFrame>
      <p:sp>
        <p:nvSpPr>
          <p:cNvPr id="429082" name="Rectangle 2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29081" name="Object 25"/>
          <p:cNvGraphicFramePr>
            <a:graphicFrameLocks noChangeAspect="1"/>
          </p:cNvGraphicFramePr>
          <p:nvPr/>
        </p:nvGraphicFramePr>
        <p:xfrm>
          <a:off x="5659313" y="4432523"/>
          <a:ext cx="3305175" cy="1228725"/>
        </p:xfrm>
        <a:graphic>
          <a:graphicData uri="http://schemas.openxmlformats.org/presentationml/2006/ole">
            <p:oleObj spid="_x0000_s429081" name="Equation" r:id="rId7" imgW="3543300" imgH="1320800" progId="Equation.DSMT4">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投影片編號版面配置區 5"/>
          <p:cNvSpPr>
            <a:spLocks noGrp="1"/>
          </p:cNvSpPr>
          <p:nvPr>
            <p:ph type="sldNum" sz="quarter" idx="12"/>
          </p:nvPr>
        </p:nvSpPr>
        <p:spPr>
          <a:noFill/>
        </p:spPr>
        <p:txBody>
          <a:bodyPr/>
          <a:lstStyle/>
          <a:p>
            <a:fld id="{FA6A24D1-6771-4862-A72B-8FDC37F2FF77}" type="slidenum">
              <a:rPr lang="zh-TW" altLang="en-US" smtClean="0">
                <a:ea typeface="新細明體" charset="-120"/>
              </a:rPr>
              <a:pPr/>
              <a:t>22</a:t>
            </a:fld>
            <a:endParaRPr lang="en-US" altLang="zh-TW" smtClean="0">
              <a:ea typeface="新細明體" charset="-120"/>
            </a:endParaRPr>
          </a:p>
        </p:txBody>
      </p:sp>
      <p:sp>
        <p:nvSpPr>
          <p:cNvPr id="73732" name="Rectangle 2"/>
          <p:cNvSpPr>
            <a:spLocks noGrp="1" noChangeArrowheads="1"/>
          </p:cNvSpPr>
          <p:nvPr>
            <p:ph type="title"/>
          </p:nvPr>
        </p:nvSpPr>
        <p:spPr>
          <a:xfrm>
            <a:off x="457200" y="404813"/>
            <a:ext cx="8229600" cy="781050"/>
          </a:xfrm>
        </p:spPr>
        <p:txBody>
          <a:bodyPr/>
          <a:lstStyle/>
          <a:p>
            <a:pPr eaLnBrk="1" hangingPunct="1"/>
            <a:r>
              <a:rPr lang="en-US" altLang="zh-TW" sz="2400" smtClean="0">
                <a:solidFill>
                  <a:schemeClr val="tx1"/>
                </a:solidFill>
                <a:latin typeface="Times New Roman" pitchFamily="18" charset="0"/>
              </a:rPr>
              <a:t>4. </a:t>
            </a:r>
            <a:r>
              <a:rPr lang="en-US" altLang="zh-TW" sz="2400" smtClean="0">
                <a:solidFill>
                  <a:srgbClr val="FF0000"/>
                </a:solidFill>
                <a:latin typeface="Times New Roman" pitchFamily="18" charset="0"/>
              </a:rPr>
              <a:t>Left nullspace</a:t>
            </a:r>
            <a:r>
              <a:rPr lang="en-US" altLang="zh-TW" sz="3600" smtClean="0">
                <a:solidFill>
                  <a:srgbClr val="FF0000"/>
                </a:solidFill>
              </a:rPr>
              <a:t> </a:t>
            </a:r>
            <a:endParaRPr lang="zh-TW" altLang="en-US" sz="3600" smtClean="0">
              <a:solidFill>
                <a:srgbClr val="FF0000"/>
              </a:solidFill>
            </a:endParaRPr>
          </a:p>
        </p:txBody>
      </p:sp>
      <p:sp>
        <p:nvSpPr>
          <p:cNvPr id="73733" name="Rectangle 3"/>
          <p:cNvSpPr>
            <a:spLocks noChangeArrowheads="1"/>
          </p:cNvSpPr>
          <p:nvPr/>
        </p:nvSpPr>
        <p:spPr bwMode="auto">
          <a:xfrm>
            <a:off x="0" y="3186113"/>
            <a:ext cx="9144000" cy="0"/>
          </a:xfrm>
          <a:prstGeom prst="rect">
            <a:avLst/>
          </a:prstGeom>
          <a:noFill/>
          <a:ln w="9525">
            <a:noFill/>
            <a:miter lim="800000"/>
            <a:headEnd/>
            <a:tailEnd/>
          </a:ln>
        </p:spPr>
        <p:txBody>
          <a:bodyPr wrap="none" anchor="ctr">
            <a:spAutoFit/>
          </a:bodyPr>
          <a:lstStyle/>
          <a:p>
            <a:endParaRPr lang="zh-TW" altLang="en-US"/>
          </a:p>
        </p:txBody>
      </p:sp>
      <p:graphicFrame>
        <p:nvGraphicFramePr>
          <p:cNvPr id="73730" name="Object 4"/>
          <p:cNvGraphicFramePr>
            <a:graphicFrameLocks noChangeAspect="1"/>
          </p:cNvGraphicFramePr>
          <p:nvPr/>
        </p:nvGraphicFramePr>
        <p:xfrm>
          <a:off x="539750" y="1052513"/>
          <a:ext cx="8382000" cy="5353050"/>
        </p:xfrm>
        <a:graphic>
          <a:graphicData uri="http://schemas.openxmlformats.org/presentationml/2006/ole">
            <p:oleObj spid="_x0000_s20482" name="Equation" r:id="rId3" imgW="4584600" imgH="2908080" progId="Equation.DSMT4">
              <p:embed/>
            </p:oleObj>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8" name="投影片編號版面配置區 4"/>
          <p:cNvSpPr>
            <a:spLocks noGrp="1"/>
          </p:cNvSpPr>
          <p:nvPr>
            <p:ph type="sldNum" sz="quarter" idx="12"/>
          </p:nvPr>
        </p:nvSpPr>
        <p:spPr>
          <a:noFill/>
        </p:spPr>
        <p:txBody>
          <a:bodyPr/>
          <a:lstStyle/>
          <a:p>
            <a:fld id="{902DF334-F507-46DC-846B-DDABD534F8FF}" type="slidenum">
              <a:rPr lang="zh-TW" altLang="en-US" smtClean="0">
                <a:ea typeface="新細明體" charset="-120"/>
              </a:rPr>
              <a:pPr/>
              <a:t>23</a:t>
            </a:fld>
            <a:endParaRPr lang="en-US" altLang="zh-TW" smtClean="0">
              <a:ea typeface="新細明體" charset="-120"/>
            </a:endParaRPr>
          </a:p>
        </p:txBody>
      </p:sp>
      <p:sp>
        <p:nvSpPr>
          <p:cNvPr id="74759" name="Rectangle 2"/>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zh-TW" altLang="en-US"/>
          </a:p>
        </p:txBody>
      </p:sp>
      <p:sp>
        <p:nvSpPr>
          <p:cNvPr id="74760" name="Rectangle 4"/>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zh-TW" altLang="en-US"/>
          </a:p>
        </p:txBody>
      </p:sp>
      <p:graphicFrame>
        <p:nvGraphicFramePr>
          <p:cNvPr id="74754" name="Object 5"/>
          <p:cNvGraphicFramePr>
            <a:graphicFrameLocks noChangeAspect="1"/>
          </p:cNvGraphicFramePr>
          <p:nvPr/>
        </p:nvGraphicFramePr>
        <p:xfrm>
          <a:off x="539750" y="1844675"/>
          <a:ext cx="8280400" cy="1878013"/>
        </p:xfrm>
        <a:graphic>
          <a:graphicData uri="http://schemas.openxmlformats.org/presentationml/2006/ole">
            <p:oleObj spid="_x0000_s21506" name="Equation" r:id="rId3" imgW="4572000" imgH="990360" progId="Equation.DSMT4">
              <p:embed/>
            </p:oleObj>
          </a:graphicData>
        </a:graphic>
      </p:graphicFrame>
      <p:graphicFrame>
        <p:nvGraphicFramePr>
          <p:cNvPr id="74755" name="Object 6"/>
          <p:cNvGraphicFramePr>
            <a:graphicFrameLocks noChangeAspect="1"/>
          </p:cNvGraphicFramePr>
          <p:nvPr/>
        </p:nvGraphicFramePr>
        <p:xfrm>
          <a:off x="727075" y="3933825"/>
          <a:ext cx="4668838" cy="2374900"/>
        </p:xfrm>
        <a:graphic>
          <a:graphicData uri="http://schemas.openxmlformats.org/presentationml/2006/ole">
            <p:oleObj spid="_x0000_s21507" name="Equation" r:id="rId4" imgW="2425680" imgH="1231560" progId="Equation.DSMT4">
              <p:embed/>
            </p:oleObj>
          </a:graphicData>
        </a:graphic>
      </p:graphicFrame>
      <p:grpSp>
        <p:nvGrpSpPr>
          <p:cNvPr id="2" name="Group 7"/>
          <p:cNvGrpSpPr>
            <a:grpSpLocks/>
          </p:cNvGrpSpPr>
          <p:nvPr/>
        </p:nvGrpSpPr>
        <p:grpSpPr bwMode="auto">
          <a:xfrm>
            <a:off x="5076825" y="3789363"/>
            <a:ext cx="3168650" cy="2660650"/>
            <a:chOff x="3198" y="2296"/>
            <a:chExt cx="1996" cy="1676"/>
          </a:xfrm>
        </p:grpSpPr>
        <p:sp>
          <p:nvSpPr>
            <p:cNvPr id="74762" name="AutoShape 8"/>
            <p:cNvSpPr>
              <a:spLocks noChangeAspect="1" noChangeArrowheads="1"/>
            </p:cNvSpPr>
            <p:nvPr/>
          </p:nvSpPr>
          <p:spPr bwMode="auto">
            <a:xfrm>
              <a:off x="3198" y="2296"/>
              <a:ext cx="1996" cy="1676"/>
            </a:xfrm>
            <a:prstGeom prst="rect">
              <a:avLst/>
            </a:prstGeom>
            <a:noFill/>
            <a:ln w="9525">
              <a:noFill/>
              <a:miter lim="800000"/>
              <a:headEnd/>
              <a:tailEnd/>
            </a:ln>
          </p:spPr>
          <p:txBody>
            <a:bodyPr/>
            <a:lstStyle/>
            <a:p>
              <a:endParaRPr lang="zh-TW" altLang="en-US"/>
            </a:p>
          </p:txBody>
        </p:sp>
        <p:sp>
          <p:nvSpPr>
            <p:cNvPr id="74763" name="AutoShape 9"/>
            <p:cNvSpPr>
              <a:spLocks noChangeArrowheads="1"/>
            </p:cNvSpPr>
            <p:nvPr/>
          </p:nvSpPr>
          <p:spPr bwMode="auto">
            <a:xfrm>
              <a:off x="3278" y="2855"/>
              <a:ext cx="1836" cy="558"/>
            </a:xfrm>
            <a:prstGeom prst="parallelogram">
              <a:avLst>
                <a:gd name="adj" fmla="val 82258"/>
              </a:avLst>
            </a:prstGeom>
            <a:solidFill>
              <a:srgbClr val="FFFFFF"/>
            </a:solidFill>
            <a:ln w="9525">
              <a:solidFill>
                <a:srgbClr val="000000"/>
              </a:solidFill>
              <a:miter lim="800000"/>
              <a:headEnd/>
              <a:tailEnd/>
            </a:ln>
          </p:spPr>
          <p:txBody>
            <a:bodyPr/>
            <a:lstStyle/>
            <a:p>
              <a:endParaRPr lang="zh-TW" altLang="en-US"/>
            </a:p>
          </p:txBody>
        </p:sp>
        <p:sp>
          <p:nvSpPr>
            <p:cNvPr id="74764" name="Line 10"/>
            <p:cNvSpPr>
              <a:spLocks noChangeShapeType="1"/>
            </p:cNvSpPr>
            <p:nvPr/>
          </p:nvSpPr>
          <p:spPr bwMode="auto">
            <a:xfrm flipV="1">
              <a:off x="4156" y="3413"/>
              <a:ext cx="1" cy="479"/>
            </a:xfrm>
            <a:prstGeom prst="line">
              <a:avLst/>
            </a:prstGeom>
            <a:noFill/>
            <a:ln w="9525">
              <a:solidFill>
                <a:srgbClr val="000000"/>
              </a:solidFill>
              <a:round/>
              <a:headEnd/>
              <a:tailEnd/>
            </a:ln>
          </p:spPr>
          <p:txBody>
            <a:bodyPr/>
            <a:lstStyle/>
            <a:p>
              <a:endParaRPr lang="zh-TW" altLang="en-US"/>
            </a:p>
          </p:txBody>
        </p:sp>
        <p:sp>
          <p:nvSpPr>
            <p:cNvPr id="74765" name="Line 11"/>
            <p:cNvSpPr>
              <a:spLocks noChangeShapeType="1"/>
            </p:cNvSpPr>
            <p:nvPr/>
          </p:nvSpPr>
          <p:spPr bwMode="auto">
            <a:xfrm flipV="1">
              <a:off x="4156" y="2615"/>
              <a:ext cx="1" cy="559"/>
            </a:xfrm>
            <a:prstGeom prst="line">
              <a:avLst/>
            </a:prstGeom>
            <a:noFill/>
            <a:ln w="9525">
              <a:solidFill>
                <a:srgbClr val="000000"/>
              </a:solidFill>
              <a:round/>
              <a:headEnd/>
              <a:tailEnd type="triangle" w="med" len="med"/>
            </a:ln>
          </p:spPr>
          <p:txBody>
            <a:bodyPr/>
            <a:lstStyle/>
            <a:p>
              <a:endParaRPr lang="zh-TW" altLang="en-US"/>
            </a:p>
          </p:txBody>
        </p:sp>
        <p:sp>
          <p:nvSpPr>
            <p:cNvPr id="74766" name="Text Box 12"/>
            <p:cNvSpPr txBox="1">
              <a:spLocks noChangeArrowheads="1"/>
            </p:cNvSpPr>
            <p:nvPr/>
          </p:nvSpPr>
          <p:spPr bwMode="auto">
            <a:xfrm>
              <a:off x="3677" y="3014"/>
              <a:ext cx="240" cy="240"/>
            </a:xfrm>
            <a:prstGeom prst="rect">
              <a:avLst/>
            </a:prstGeom>
            <a:solidFill>
              <a:srgbClr val="FFFFFF">
                <a:alpha val="0"/>
              </a:srgbClr>
            </a:solidFill>
            <a:ln w="9525">
              <a:noFill/>
              <a:miter lim="800000"/>
              <a:headEnd/>
              <a:tailEnd/>
            </a:ln>
          </p:spPr>
          <p:txBody>
            <a:bodyPr/>
            <a:lstStyle/>
            <a:p>
              <a:r>
                <a:rPr lang="en-US" altLang="zh-TW" sz="2400" b="0" i="1">
                  <a:latin typeface="Times New Roman" pitchFamily="18" charset="0"/>
                </a:rPr>
                <a:t>V</a:t>
              </a:r>
              <a:endParaRPr lang="en-US" altLang="zh-TW" sz="2400"/>
            </a:p>
          </p:txBody>
        </p:sp>
        <p:graphicFrame>
          <p:nvGraphicFramePr>
            <p:cNvPr id="74757" name="Object 13"/>
            <p:cNvGraphicFramePr>
              <a:graphicFrameLocks noChangeAspect="1"/>
            </p:cNvGraphicFramePr>
            <p:nvPr/>
          </p:nvGraphicFramePr>
          <p:xfrm>
            <a:off x="4210" y="2504"/>
            <a:ext cx="256" cy="224"/>
          </p:xfrm>
          <a:graphic>
            <a:graphicData uri="http://schemas.openxmlformats.org/presentationml/2006/ole">
              <p:oleObj spid="_x0000_s21509" name="Equation" r:id="rId5" imgW="228600" imgH="203040" progId="Equation.DSMT4">
                <p:embed/>
              </p:oleObj>
            </a:graphicData>
          </a:graphic>
        </p:graphicFrame>
        <p:sp>
          <p:nvSpPr>
            <p:cNvPr id="74767" name="Text Box 14"/>
            <p:cNvSpPr txBox="1">
              <a:spLocks noChangeArrowheads="1"/>
            </p:cNvSpPr>
            <p:nvPr/>
          </p:nvSpPr>
          <p:spPr bwMode="auto">
            <a:xfrm>
              <a:off x="4635" y="3334"/>
              <a:ext cx="559" cy="239"/>
            </a:xfrm>
            <a:prstGeom prst="rect">
              <a:avLst/>
            </a:prstGeom>
            <a:solidFill>
              <a:srgbClr val="FFFFFF">
                <a:alpha val="0"/>
              </a:srgbClr>
            </a:solidFill>
            <a:ln w="9525">
              <a:noFill/>
              <a:miter lim="800000"/>
              <a:headEnd/>
              <a:tailEnd/>
            </a:ln>
          </p:spPr>
          <p:txBody>
            <a:bodyPr/>
            <a:lstStyle/>
            <a:p>
              <a:r>
                <a:rPr lang="en-US" altLang="zh-TW" sz="2200">
                  <a:latin typeface="Times New Roman" pitchFamily="18" charset="0"/>
                </a:rPr>
                <a:t>plane</a:t>
              </a:r>
              <a:endParaRPr lang="en-US" altLang="zh-TW" sz="2200"/>
            </a:p>
          </p:txBody>
        </p:sp>
        <p:sp>
          <p:nvSpPr>
            <p:cNvPr id="74768" name="Text Box 15"/>
            <p:cNvSpPr txBox="1">
              <a:spLocks noChangeArrowheads="1"/>
            </p:cNvSpPr>
            <p:nvPr/>
          </p:nvSpPr>
          <p:spPr bwMode="auto">
            <a:xfrm>
              <a:off x="3890" y="2306"/>
              <a:ext cx="687" cy="239"/>
            </a:xfrm>
            <a:prstGeom prst="rect">
              <a:avLst/>
            </a:prstGeom>
            <a:solidFill>
              <a:srgbClr val="FFFFFF">
                <a:alpha val="0"/>
              </a:srgbClr>
            </a:solidFill>
            <a:ln w="9525">
              <a:noFill/>
              <a:miter lim="800000"/>
              <a:headEnd/>
              <a:tailEnd/>
            </a:ln>
          </p:spPr>
          <p:txBody>
            <a:bodyPr/>
            <a:lstStyle/>
            <a:p>
              <a:r>
                <a:rPr lang="en-US" altLang="zh-TW" sz="2200">
                  <a:latin typeface="Times New Roman" pitchFamily="18" charset="0"/>
                </a:rPr>
                <a:t>normal</a:t>
              </a:r>
              <a:endParaRPr lang="en-US" altLang="zh-TW" sz="2200"/>
            </a:p>
          </p:txBody>
        </p:sp>
        <p:sp>
          <p:nvSpPr>
            <p:cNvPr id="74769" name="Line 16"/>
            <p:cNvSpPr>
              <a:spLocks noChangeShapeType="1"/>
            </p:cNvSpPr>
            <p:nvPr/>
          </p:nvSpPr>
          <p:spPr bwMode="auto">
            <a:xfrm>
              <a:off x="4156" y="3094"/>
              <a:ext cx="80" cy="0"/>
            </a:xfrm>
            <a:prstGeom prst="line">
              <a:avLst/>
            </a:prstGeom>
            <a:noFill/>
            <a:ln w="9525">
              <a:solidFill>
                <a:srgbClr val="000000"/>
              </a:solidFill>
              <a:round/>
              <a:headEnd/>
              <a:tailEnd/>
            </a:ln>
          </p:spPr>
          <p:txBody>
            <a:bodyPr/>
            <a:lstStyle/>
            <a:p>
              <a:endParaRPr lang="zh-TW" altLang="en-US"/>
            </a:p>
          </p:txBody>
        </p:sp>
        <p:sp>
          <p:nvSpPr>
            <p:cNvPr id="74770" name="Line 17"/>
            <p:cNvSpPr>
              <a:spLocks noChangeShapeType="1"/>
            </p:cNvSpPr>
            <p:nvPr/>
          </p:nvSpPr>
          <p:spPr bwMode="auto">
            <a:xfrm>
              <a:off x="4236" y="3094"/>
              <a:ext cx="0" cy="80"/>
            </a:xfrm>
            <a:prstGeom prst="line">
              <a:avLst/>
            </a:prstGeom>
            <a:noFill/>
            <a:ln w="9525">
              <a:solidFill>
                <a:srgbClr val="000000"/>
              </a:solidFill>
              <a:round/>
              <a:headEnd/>
              <a:tailEnd/>
            </a:ln>
          </p:spPr>
          <p:txBody>
            <a:bodyPr/>
            <a:lstStyle/>
            <a:p>
              <a:endParaRPr lang="zh-TW" altLang="en-US"/>
            </a:p>
          </p:txBody>
        </p:sp>
      </p:grpSp>
      <p:graphicFrame>
        <p:nvGraphicFramePr>
          <p:cNvPr id="74756" name="Object 18"/>
          <p:cNvGraphicFramePr>
            <a:graphicFrameLocks noChangeAspect="1"/>
          </p:cNvGraphicFramePr>
          <p:nvPr>
            <p:ph/>
          </p:nvPr>
        </p:nvGraphicFramePr>
        <p:xfrm>
          <a:off x="549275" y="404813"/>
          <a:ext cx="8115300" cy="1344612"/>
        </p:xfrm>
        <a:graphic>
          <a:graphicData uri="http://schemas.openxmlformats.org/presentationml/2006/ole">
            <p:oleObj spid="_x0000_s21508" name="Equation" r:id="rId6" imgW="4368600" imgH="723600" progId="Equation.DSMT4">
              <p:embed/>
            </p:oleObj>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投影片編號版面配置區 5"/>
          <p:cNvSpPr>
            <a:spLocks noGrp="1"/>
          </p:cNvSpPr>
          <p:nvPr>
            <p:ph type="sldNum" sz="quarter" idx="12"/>
          </p:nvPr>
        </p:nvSpPr>
        <p:spPr>
          <a:noFill/>
        </p:spPr>
        <p:txBody>
          <a:bodyPr/>
          <a:lstStyle/>
          <a:p>
            <a:fld id="{F4AC9E1B-C33E-4916-9298-EE5CB949A612}" type="slidenum">
              <a:rPr lang="zh-TW" altLang="en-US" smtClean="0">
                <a:ea typeface="新細明體" charset="-120"/>
              </a:rPr>
              <a:pPr/>
              <a:t>24</a:t>
            </a:fld>
            <a:endParaRPr lang="en-US" altLang="zh-TW" smtClean="0">
              <a:ea typeface="新細明體" charset="-120"/>
            </a:endParaRPr>
          </a:p>
        </p:txBody>
      </p:sp>
      <p:sp>
        <p:nvSpPr>
          <p:cNvPr id="75780" name="Rectangle 2"/>
          <p:cNvSpPr>
            <a:spLocks noChangeArrowheads="1"/>
          </p:cNvSpPr>
          <p:nvPr/>
        </p:nvSpPr>
        <p:spPr bwMode="auto">
          <a:xfrm>
            <a:off x="0" y="3295650"/>
            <a:ext cx="9144000" cy="0"/>
          </a:xfrm>
          <a:prstGeom prst="rect">
            <a:avLst/>
          </a:prstGeom>
          <a:noFill/>
          <a:ln w="9525">
            <a:noFill/>
            <a:miter lim="800000"/>
            <a:headEnd/>
            <a:tailEnd/>
          </a:ln>
        </p:spPr>
        <p:txBody>
          <a:bodyPr wrap="none" anchor="ctr">
            <a:spAutoFit/>
          </a:bodyPr>
          <a:lstStyle/>
          <a:p>
            <a:endParaRPr lang="zh-TW" altLang="en-US"/>
          </a:p>
        </p:txBody>
      </p:sp>
      <p:graphicFrame>
        <p:nvGraphicFramePr>
          <p:cNvPr id="75778" name="Object 3"/>
          <p:cNvGraphicFramePr>
            <a:graphicFrameLocks noChangeAspect="1"/>
          </p:cNvGraphicFramePr>
          <p:nvPr/>
        </p:nvGraphicFramePr>
        <p:xfrm>
          <a:off x="468313" y="419100"/>
          <a:ext cx="8032750" cy="6034088"/>
        </p:xfrm>
        <a:graphic>
          <a:graphicData uri="http://schemas.openxmlformats.org/presentationml/2006/ole">
            <p:oleObj spid="_x0000_s22530" name="Equation" r:id="rId3" imgW="4343400" imgH="3276360" progId="Equation.DSMT4">
              <p:embed/>
            </p:oleObj>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23" name="投影片編號版面配置區 4"/>
          <p:cNvSpPr>
            <a:spLocks noGrp="1"/>
          </p:cNvSpPr>
          <p:nvPr>
            <p:ph type="sldNum" sz="quarter" idx="12"/>
          </p:nvPr>
        </p:nvSpPr>
        <p:spPr>
          <a:noFill/>
        </p:spPr>
        <p:txBody>
          <a:bodyPr/>
          <a:lstStyle/>
          <a:p>
            <a:fld id="{EA9F8998-43BC-4BB9-B777-43923A1DF036}" type="slidenum">
              <a:rPr lang="zh-TW" altLang="en-US" smtClean="0">
                <a:ea typeface="新細明體" charset="-120"/>
              </a:rPr>
              <a:pPr/>
              <a:t>25</a:t>
            </a:fld>
            <a:endParaRPr lang="en-US" altLang="zh-TW" smtClean="0">
              <a:ea typeface="新細明體" charset="-120"/>
            </a:endParaRPr>
          </a:p>
        </p:txBody>
      </p:sp>
      <p:grpSp>
        <p:nvGrpSpPr>
          <p:cNvPr id="2" name="Group 92"/>
          <p:cNvGrpSpPr>
            <a:grpSpLocks/>
          </p:cNvGrpSpPr>
          <p:nvPr/>
        </p:nvGrpSpPr>
        <p:grpSpPr bwMode="auto">
          <a:xfrm>
            <a:off x="1071563" y="549275"/>
            <a:ext cx="6907212" cy="4175125"/>
            <a:chOff x="546" y="682"/>
            <a:chExt cx="4351" cy="2630"/>
          </a:xfrm>
        </p:grpSpPr>
        <p:sp>
          <p:nvSpPr>
            <p:cNvPr id="76825" name="Rectangle 4"/>
            <p:cNvSpPr>
              <a:spLocks noChangeArrowheads="1"/>
            </p:cNvSpPr>
            <p:nvPr/>
          </p:nvSpPr>
          <p:spPr bwMode="auto">
            <a:xfrm rot="3000000">
              <a:off x="567" y="2284"/>
              <a:ext cx="1088" cy="438"/>
            </a:xfrm>
            <a:prstGeom prst="rect">
              <a:avLst/>
            </a:prstGeom>
            <a:noFill/>
            <a:ln w="9525">
              <a:solidFill>
                <a:schemeClr val="tx1"/>
              </a:solidFill>
              <a:miter lim="800000"/>
              <a:headEnd/>
              <a:tailEnd/>
            </a:ln>
          </p:spPr>
          <p:txBody>
            <a:bodyPr wrap="none" anchor="ctr"/>
            <a:lstStyle/>
            <a:p>
              <a:endParaRPr lang="zh-TW" altLang="en-US"/>
            </a:p>
          </p:txBody>
        </p:sp>
        <p:sp>
          <p:nvSpPr>
            <p:cNvPr id="76826" name="Rectangle 5"/>
            <p:cNvSpPr>
              <a:spLocks noChangeArrowheads="1"/>
            </p:cNvSpPr>
            <p:nvPr/>
          </p:nvSpPr>
          <p:spPr bwMode="auto">
            <a:xfrm rot="19135080" flipV="1">
              <a:off x="546" y="911"/>
              <a:ext cx="1088" cy="762"/>
            </a:xfrm>
            <a:prstGeom prst="rect">
              <a:avLst/>
            </a:prstGeom>
            <a:noFill/>
            <a:ln w="9525">
              <a:solidFill>
                <a:schemeClr val="tx1"/>
              </a:solidFill>
              <a:miter lim="800000"/>
              <a:headEnd/>
              <a:tailEnd/>
            </a:ln>
          </p:spPr>
          <p:txBody>
            <a:bodyPr wrap="none" anchor="ctr"/>
            <a:lstStyle/>
            <a:p>
              <a:endParaRPr lang="zh-TW" altLang="en-US"/>
            </a:p>
          </p:txBody>
        </p:sp>
        <p:sp>
          <p:nvSpPr>
            <p:cNvPr id="76827" name="Rectangle 6"/>
            <p:cNvSpPr>
              <a:spLocks noChangeArrowheads="1"/>
            </p:cNvSpPr>
            <p:nvPr/>
          </p:nvSpPr>
          <p:spPr bwMode="auto">
            <a:xfrm rot="18600000" flipH="1">
              <a:off x="3910" y="2331"/>
              <a:ext cx="1088" cy="873"/>
            </a:xfrm>
            <a:prstGeom prst="rect">
              <a:avLst/>
            </a:prstGeom>
            <a:noFill/>
            <a:ln w="9525">
              <a:solidFill>
                <a:schemeClr val="tx1"/>
              </a:solidFill>
              <a:miter lim="800000"/>
              <a:headEnd/>
              <a:tailEnd/>
            </a:ln>
          </p:spPr>
          <p:txBody>
            <a:bodyPr wrap="none" anchor="ctr"/>
            <a:lstStyle/>
            <a:p>
              <a:endParaRPr lang="zh-TW" altLang="en-US"/>
            </a:p>
          </p:txBody>
        </p:sp>
        <p:sp>
          <p:nvSpPr>
            <p:cNvPr id="76828" name="Rectangle 7"/>
            <p:cNvSpPr>
              <a:spLocks noChangeArrowheads="1"/>
            </p:cNvSpPr>
            <p:nvPr/>
          </p:nvSpPr>
          <p:spPr bwMode="auto">
            <a:xfrm rot="3000000" flipH="1" flipV="1">
              <a:off x="3846" y="1073"/>
              <a:ext cx="1088" cy="710"/>
            </a:xfrm>
            <a:prstGeom prst="rect">
              <a:avLst/>
            </a:prstGeom>
            <a:noFill/>
            <a:ln w="9525">
              <a:solidFill>
                <a:schemeClr val="tx1"/>
              </a:solidFill>
              <a:miter lim="800000"/>
              <a:headEnd/>
              <a:tailEnd/>
            </a:ln>
          </p:spPr>
          <p:txBody>
            <a:bodyPr wrap="none" anchor="ctr"/>
            <a:lstStyle/>
            <a:p>
              <a:endParaRPr lang="zh-TW" altLang="en-US"/>
            </a:p>
          </p:txBody>
        </p:sp>
        <p:sp>
          <p:nvSpPr>
            <p:cNvPr id="76829" name="Line 8"/>
            <p:cNvSpPr>
              <a:spLocks noChangeShapeType="1"/>
            </p:cNvSpPr>
            <p:nvPr/>
          </p:nvSpPr>
          <p:spPr bwMode="auto">
            <a:xfrm flipV="1">
              <a:off x="2245" y="1253"/>
              <a:ext cx="1814" cy="771"/>
            </a:xfrm>
            <a:prstGeom prst="line">
              <a:avLst/>
            </a:prstGeom>
            <a:noFill/>
            <a:ln w="28575">
              <a:solidFill>
                <a:schemeClr val="tx1"/>
              </a:solidFill>
              <a:round/>
              <a:headEnd/>
              <a:tailEnd type="stealth" w="lg" len="lg"/>
            </a:ln>
          </p:spPr>
          <p:txBody>
            <a:bodyPr/>
            <a:lstStyle/>
            <a:p>
              <a:endParaRPr lang="zh-TW" altLang="en-US"/>
            </a:p>
          </p:txBody>
        </p:sp>
        <p:sp>
          <p:nvSpPr>
            <p:cNvPr id="76830" name="Line 9"/>
            <p:cNvSpPr>
              <a:spLocks noChangeShapeType="1"/>
            </p:cNvSpPr>
            <p:nvPr/>
          </p:nvSpPr>
          <p:spPr bwMode="auto">
            <a:xfrm>
              <a:off x="1474" y="1126"/>
              <a:ext cx="771" cy="907"/>
            </a:xfrm>
            <a:prstGeom prst="line">
              <a:avLst/>
            </a:prstGeom>
            <a:noFill/>
            <a:ln w="12700">
              <a:solidFill>
                <a:schemeClr val="tx1"/>
              </a:solidFill>
              <a:prstDash val="dash"/>
              <a:round/>
              <a:headEnd/>
              <a:tailEnd/>
            </a:ln>
          </p:spPr>
          <p:txBody>
            <a:bodyPr/>
            <a:lstStyle/>
            <a:p>
              <a:endParaRPr lang="zh-TW" altLang="en-US"/>
            </a:p>
          </p:txBody>
        </p:sp>
        <p:sp>
          <p:nvSpPr>
            <p:cNvPr id="76831" name="Line 10"/>
            <p:cNvSpPr>
              <a:spLocks noChangeShapeType="1"/>
            </p:cNvSpPr>
            <p:nvPr/>
          </p:nvSpPr>
          <p:spPr bwMode="auto">
            <a:xfrm flipV="1">
              <a:off x="1383" y="2024"/>
              <a:ext cx="862" cy="771"/>
            </a:xfrm>
            <a:prstGeom prst="line">
              <a:avLst/>
            </a:prstGeom>
            <a:noFill/>
            <a:ln w="12700">
              <a:solidFill>
                <a:schemeClr val="tx1"/>
              </a:solidFill>
              <a:prstDash val="dash"/>
              <a:round/>
              <a:headEnd/>
              <a:tailEnd/>
            </a:ln>
          </p:spPr>
          <p:txBody>
            <a:bodyPr/>
            <a:lstStyle/>
            <a:p>
              <a:endParaRPr lang="zh-TW" altLang="en-US"/>
            </a:p>
          </p:txBody>
        </p:sp>
        <p:graphicFrame>
          <p:nvGraphicFramePr>
            <p:cNvPr id="76808" name="Object 11"/>
            <p:cNvGraphicFramePr>
              <a:graphicFrameLocks noChangeAspect="1"/>
            </p:cNvGraphicFramePr>
            <p:nvPr/>
          </p:nvGraphicFramePr>
          <p:xfrm>
            <a:off x="726" y="1240"/>
            <a:ext cx="703" cy="402"/>
          </p:xfrm>
          <a:graphic>
            <a:graphicData uri="http://schemas.openxmlformats.org/presentationml/2006/ole">
              <p:oleObj spid="_x0000_s23560" name="Equation" r:id="rId3" imgW="711000" imgH="406080" progId="Equation.DSMT4">
                <p:embed/>
              </p:oleObj>
            </a:graphicData>
          </a:graphic>
        </p:graphicFrame>
        <p:sp>
          <p:nvSpPr>
            <p:cNvPr id="76832" name="Line 16"/>
            <p:cNvSpPr>
              <a:spLocks noChangeShapeType="1"/>
            </p:cNvSpPr>
            <p:nvPr/>
          </p:nvSpPr>
          <p:spPr bwMode="auto">
            <a:xfrm flipV="1">
              <a:off x="3107" y="2069"/>
              <a:ext cx="1361" cy="318"/>
            </a:xfrm>
            <a:prstGeom prst="line">
              <a:avLst/>
            </a:prstGeom>
            <a:noFill/>
            <a:ln w="28575">
              <a:solidFill>
                <a:schemeClr val="tx1"/>
              </a:solidFill>
              <a:round/>
              <a:headEnd/>
              <a:tailEnd type="stealth" w="lg" len="lg"/>
            </a:ln>
          </p:spPr>
          <p:txBody>
            <a:bodyPr/>
            <a:lstStyle/>
            <a:p>
              <a:endParaRPr lang="zh-TW" altLang="en-US"/>
            </a:p>
          </p:txBody>
        </p:sp>
        <p:sp>
          <p:nvSpPr>
            <p:cNvPr id="76833" name="Oval 17"/>
            <p:cNvSpPr>
              <a:spLocks noChangeArrowheads="1"/>
            </p:cNvSpPr>
            <p:nvPr/>
          </p:nvSpPr>
          <p:spPr bwMode="auto">
            <a:xfrm>
              <a:off x="2217" y="2006"/>
              <a:ext cx="46" cy="45"/>
            </a:xfrm>
            <a:prstGeom prst="ellipse">
              <a:avLst/>
            </a:prstGeom>
            <a:solidFill>
              <a:schemeClr val="tx1"/>
            </a:solidFill>
            <a:ln w="9525">
              <a:solidFill>
                <a:schemeClr val="tx1"/>
              </a:solidFill>
              <a:round/>
              <a:headEnd/>
              <a:tailEnd/>
            </a:ln>
          </p:spPr>
          <p:txBody>
            <a:bodyPr wrap="none" anchor="ctr"/>
            <a:lstStyle/>
            <a:p>
              <a:endParaRPr lang="zh-TW" altLang="en-US"/>
            </a:p>
          </p:txBody>
        </p:sp>
        <p:sp>
          <p:nvSpPr>
            <p:cNvPr id="76834" name="Line 18"/>
            <p:cNvSpPr>
              <a:spLocks noChangeShapeType="1"/>
            </p:cNvSpPr>
            <p:nvPr/>
          </p:nvSpPr>
          <p:spPr bwMode="auto">
            <a:xfrm flipV="1">
              <a:off x="1383" y="2387"/>
              <a:ext cx="1769" cy="408"/>
            </a:xfrm>
            <a:prstGeom prst="line">
              <a:avLst/>
            </a:prstGeom>
            <a:noFill/>
            <a:ln w="28575">
              <a:solidFill>
                <a:schemeClr val="tx1"/>
              </a:solidFill>
              <a:round/>
              <a:headEnd/>
              <a:tailEnd type="stealth" w="lg" len="lg"/>
            </a:ln>
          </p:spPr>
          <p:txBody>
            <a:bodyPr/>
            <a:lstStyle/>
            <a:p>
              <a:endParaRPr lang="zh-TW" altLang="en-US"/>
            </a:p>
          </p:txBody>
        </p:sp>
        <p:grpSp>
          <p:nvGrpSpPr>
            <p:cNvPr id="3" name="Group 71"/>
            <p:cNvGrpSpPr>
              <a:grpSpLocks/>
            </p:cNvGrpSpPr>
            <p:nvPr/>
          </p:nvGrpSpPr>
          <p:grpSpPr bwMode="auto">
            <a:xfrm>
              <a:off x="1474" y="1117"/>
              <a:ext cx="2585" cy="90"/>
              <a:chOff x="1474" y="1117"/>
              <a:chExt cx="2631" cy="272"/>
            </a:xfrm>
          </p:grpSpPr>
          <p:sp>
            <p:nvSpPr>
              <p:cNvPr id="76838" name="Line 15"/>
              <p:cNvSpPr>
                <a:spLocks noChangeShapeType="1"/>
              </p:cNvSpPr>
              <p:nvPr/>
            </p:nvSpPr>
            <p:spPr bwMode="auto">
              <a:xfrm>
                <a:off x="2789" y="1253"/>
                <a:ext cx="1316" cy="136"/>
              </a:xfrm>
              <a:prstGeom prst="line">
                <a:avLst/>
              </a:prstGeom>
              <a:noFill/>
              <a:ln w="28575">
                <a:solidFill>
                  <a:schemeClr val="tx1"/>
                </a:solidFill>
                <a:round/>
                <a:headEnd/>
                <a:tailEnd type="stealth" w="lg" len="lg"/>
              </a:ln>
            </p:spPr>
            <p:txBody>
              <a:bodyPr/>
              <a:lstStyle/>
              <a:p>
                <a:endParaRPr lang="zh-TW" altLang="en-US"/>
              </a:p>
            </p:txBody>
          </p:sp>
          <p:sp>
            <p:nvSpPr>
              <p:cNvPr id="76839" name="Line 19"/>
              <p:cNvSpPr>
                <a:spLocks noChangeShapeType="1"/>
              </p:cNvSpPr>
              <p:nvPr/>
            </p:nvSpPr>
            <p:spPr bwMode="auto">
              <a:xfrm>
                <a:off x="1474" y="1117"/>
                <a:ext cx="1361" cy="136"/>
              </a:xfrm>
              <a:prstGeom prst="line">
                <a:avLst/>
              </a:prstGeom>
              <a:noFill/>
              <a:ln w="28575">
                <a:solidFill>
                  <a:schemeClr val="tx1"/>
                </a:solidFill>
                <a:round/>
                <a:headEnd/>
                <a:tailEnd type="stealth" w="lg" len="lg"/>
              </a:ln>
            </p:spPr>
            <p:txBody>
              <a:bodyPr/>
              <a:lstStyle/>
              <a:p>
                <a:endParaRPr lang="zh-TW" altLang="en-US"/>
              </a:p>
            </p:txBody>
          </p:sp>
        </p:grpSp>
        <p:sp>
          <p:nvSpPr>
            <p:cNvPr id="76836" name="Oval 21"/>
            <p:cNvSpPr>
              <a:spLocks noChangeArrowheads="1"/>
            </p:cNvSpPr>
            <p:nvPr/>
          </p:nvSpPr>
          <p:spPr bwMode="auto">
            <a:xfrm>
              <a:off x="1438" y="1089"/>
              <a:ext cx="46" cy="45"/>
            </a:xfrm>
            <a:prstGeom prst="ellipse">
              <a:avLst/>
            </a:prstGeom>
            <a:solidFill>
              <a:schemeClr val="tx1"/>
            </a:solidFill>
            <a:ln w="9525">
              <a:solidFill>
                <a:schemeClr val="tx1"/>
              </a:solidFill>
              <a:round/>
              <a:headEnd/>
              <a:tailEnd/>
            </a:ln>
          </p:spPr>
          <p:txBody>
            <a:bodyPr wrap="none" anchor="ctr"/>
            <a:lstStyle/>
            <a:p>
              <a:endParaRPr lang="zh-TW" altLang="en-US"/>
            </a:p>
          </p:txBody>
        </p:sp>
        <p:sp>
          <p:nvSpPr>
            <p:cNvPr id="76837" name="Oval 22"/>
            <p:cNvSpPr>
              <a:spLocks noChangeArrowheads="1"/>
            </p:cNvSpPr>
            <p:nvPr/>
          </p:nvSpPr>
          <p:spPr bwMode="auto">
            <a:xfrm>
              <a:off x="1355" y="2768"/>
              <a:ext cx="46" cy="45"/>
            </a:xfrm>
            <a:prstGeom prst="ellipse">
              <a:avLst/>
            </a:prstGeom>
            <a:solidFill>
              <a:schemeClr val="tx1"/>
            </a:solidFill>
            <a:ln w="9525">
              <a:solidFill>
                <a:schemeClr val="tx1"/>
              </a:solidFill>
              <a:round/>
              <a:headEnd/>
              <a:tailEnd/>
            </a:ln>
          </p:spPr>
          <p:txBody>
            <a:bodyPr wrap="none" anchor="ctr"/>
            <a:lstStyle/>
            <a:p>
              <a:endParaRPr lang="zh-TW" altLang="en-US"/>
            </a:p>
          </p:txBody>
        </p:sp>
        <p:graphicFrame>
          <p:nvGraphicFramePr>
            <p:cNvPr id="76809" name="Object 23"/>
            <p:cNvGraphicFramePr>
              <a:graphicFrameLocks noChangeAspect="1"/>
            </p:cNvGraphicFramePr>
            <p:nvPr/>
          </p:nvGraphicFramePr>
          <p:xfrm>
            <a:off x="4263" y="1354"/>
            <a:ext cx="567" cy="579"/>
          </p:xfrm>
          <a:graphic>
            <a:graphicData uri="http://schemas.openxmlformats.org/presentationml/2006/ole">
              <p:oleObj spid="_x0000_s23561" name="Equation" r:id="rId4" imgW="583920" imgH="596880" progId="Equation.DSMT4">
                <p:embed/>
              </p:oleObj>
            </a:graphicData>
          </a:graphic>
        </p:graphicFrame>
        <p:graphicFrame>
          <p:nvGraphicFramePr>
            <p:cNvPr id="76810" name="Object 31"/>
            <p:cNvGraphicFramePr>
              <a:graphicFrameLocks noChangeAspect="1"/>
            </p:cNvGraphicFramePr>
            <p:nvPr/>
          </p:nvGraphicFramePr>
          <p:xfrm>
            <a:off x="793" y="2230"/>
            <a:ext cx="655" cy="403"/>
          </p:xfrm>
          <a:graphic>
            <a:graphicData uri="http://schemas.openxmlformats.org/presentationml/2006/ole">
              <p:oleObj spid="_x0000_s23562" name="Equation" r:id="rId5" imgW="660240" imgH="406080" progId="Equation.DSMT4">
                <p:embed/>
              </p:oleObj>
            </a:graphicData>
          </a:graphic>
        </p:graphicFrame>
        <p:graphicFrame>
          <p:nvGraphicFramePr>
            <p:cNvPr id="76811" name="Object 40"/>
            <p:cNvGraphicFramePr>
              <a:graphicFrameLocks noChangeAspect="1"/>
            </p:cNvGraphicFramePr>
            <p:nvPr/>
          </p:nvGraphicFramePr>
          <p:xfrm>
            <a:off x="1973" y="1942"/>
            <a:ext cx="185" cy="185"/>
          </p:xfrm>
          <a:graphic>
            <a:graphicData uri="http://schemas.openxmlformats.org/presentationml/2006/ole">
              <p:oleObj spid="_x0000_s23563" name="Equation" r:id="rId6" imgW="126720" imgH="126720" progId="Equation.DSMT4">
                <p:embed/>
              </p:oleObj>
            </a:graphicData>
          </a:graphic>
        </p:graphicFrame>
        <p:graphicFrame>
          <p:nvGraphicFramePr>
            <p:cNvPr id="76812" name="Object 44"/>
            <p:cNvGraphicFramePr>
              <a:graphicFrameLocks noChangeAspect="1"/>
            </p:cNvGraphicFramePr>
            <p:nvPr/>
          </p:nvGraphicFramePr>
          <p:xfrm>
            <a:off x="1166" y="2623"/>
            <a:ext cx="259" cy="334"/>
          </p:xfrm>
          <a:graphic>
            <a:graphicData uri="http://schemas.openxmlformats.org/presentationml/2006/ole">
              <p:oleObj spid="_x0000_s23564" name="Equation" r:id="rId7" imgW="177480" imgH="228600" progId="Equation.DSMT4">
                <p:embed/>
              </p:oleObj>
            </a:graphicData>
          </a:graphic>
        </p:graphicFrame>
        <p:graphicFrame>
          <p:nvGraphicFramePr>
            <p:cNvPr id="76813" name="Object 48"/>
            <p:cNvGraphicFramePr>
              <a:graphicFrameLocks noChangeAspect="1"/>
            </p:cNvGraphicFramePr>
            <p:nvPr/>
          </p:nvGraphicFramePr>
          <p:xfrm>
            <a:off x="2466" y="2484"/>
            <a:ext cx="1073" cy="278"/>
          </p:xfrm>
          <a:graphic>
            <a:graphicData uri="http://schemas.openxmlformats.org/presentationml/2006/ole">
              <p:oleObj spid="_x0000_s23565" name="Equation" r:id="rId8" imgW="888840" imgH="228600" progId="Equation.DSMT4">
                <p:embed/>
              </p:oleObj>
            </a:graphicData>
          </a:graphic>
        </p:graphicFrame>
        <p:graphicFrame>
          <p:nvGraphicFramePr>
            <p:cNvPr id="76814" name="Object 58"/>
            <p:cNvGraphicFramePr>
              <a:graphicFrameLocks noChangeAspect="1"/>
            </p:cNvGraphicFramePr>
            <p:nvPr/>
          </p:nvGraphicFramePr>
          <p:xfrm>
            <a:off x="1230" y="907"/>
            <a:ext cx="235" cy="285"/>
          </p:xfrm>
          <a:graphic>
            <a:graphicData uri="http://schemas.openxmlformats.org/presentationml/2006/ole">
              <p:oleObj spid="_x0000_s23566" name="Equation" r:id="rId9" imgW="177480" imgH="215640" progId="Equation.DSMT4">
                <p:embed/>
              </p:oleObj>
            </a:graphicData>
          </a:graphic>
        </p:graphicFrame>
        <p:graphicFrame>
          <p:nvGraphicFramePr>
            <p:cNvPr id="76815" name="Object 62"/>
            <p:cNvGraphicFramePr>
              <a:graphicFrameLocks noChangeAspect="1"/>
            </p:cNvGraphicFramePr>
            <p:nvPr/>
          </p:nvGraphicFramePr>
          <p:xfrm>
            <a:off x="2385" y="897"/>
            <a:ext cx="1107" cy="243"/>
          </p:xfrm>
          <a:graphic>
            <a:graphicData uri="http://schemas.openxmlformats.org/presentationml/2006/ole">
              <p:oleObj spid="_x0000_s23567" name="Equation" r:id="rId10" imgW="990360" imgH="215640" progId="Equation.DSMT4">
                <p:embed/>
              </p:oleObj>
            </a:graphicData>
          </a:graphic>
        </p:graphicFrame>
        <p:graphicFrame>
          <p:nvGraphicFramePr>
            <p:cNvPr id="76816" name="Object 66"/>
            <p:cNvGraphicFramePr>
              <a:graphicFrameLocks noChangeAspect="1"/>
            </p:cNvGraphicFramePr>
            <p:nvPr/>
          </p:nvGraphicFramePr>
          <p:xfrm>
            <a:off x="2782" y="1742"/>
            <a:ext cx="641" cy="213"/>
          </p:xfrm>
          <a:graphic>
            <a:graphicData uri="http://schemas.openxmlformats.org/presentationml/2006/ole">
              <p:oleObj spid="_x0000_s23568" name="Equation" r:id="rId11" imgW="533160" imgH="177480" progId="Equation.DSMT4">
                <p:embed/>
              </p:oleObj>
            </a:graphicData>
          </a:graphic>
        </p:graphicFrame>
        <p:graphicFrame>
          <p:nvGraphicFramePr>
            <p:cNvPr id="76817" name="Object 70"/>
            <p:cNvGraphicFramePr>
              <a:graphicFrameLocks noChangeAspect="1"/>
            </p:cNvGraphicFramePr>
            <p:nvPr/>
          </p:nvGraphicFramePr>
          <p:xfrm>
            <a:off x="4035" y="1116"/>
            <a:ext cx="314" cy="214"/>
          </p:xfrm>
          <a:graphic>
            <a:graphicData uri="http://schemas.openxmlformats.org/presentationml/2006/ole">
              <p:oleObj spid="_x0000_s23569" name="Equation" r:id="rId12" imgW="241200" imgH="164880" progId="Equation.DSMT4">
                <p:embed/>
              </p:oleObj>
            </a:graphicData>
          </a:graphic>
        </p:graphicFrame>
        <p:graphicFrame>
          <p:nvGraphicFramePr>
            <p:cNvPr id="76818" name="Object 75"/>
            <p:cNvGraphicFramePr>
              <a:graphicFrameLocks noChangeAspect="1"/>
            </p:cNvGraphicFramePr>
            <p:nvPr/>
          </p:nvGraphicFramePr>
          <p:xfrm>
            <a:off x="4078" y="2523"/>
            <a:ext cx="707" cy="662"/>
          </p:xfrm>
          <a:graphic>
            <a:graphicData uri="http://schemas.openxmlformats.org/presentationml/2006/ole">
              <p:oleObj spid="_x0000_s23570" name="Equation" r:id="rId13" imgW="622080" imgH="583920" progId="Equation.DSMT4">
                <p:embed/>
              </p:oleObj>
            </a:graphicData>
          </a:graphic>
        </p:graphicFrame>
        <p:graphicFrame>
          <p:nvGraphicFramePr>
            <p:cNvPr id="76819" name="Object 79"/>
            <p:cNvGraphicFramePr>
              <a:graphicFrameLocks noChangeAspect="1"/>
            </p:cNvGraphicFramePr>
            <p:nvPr/>
          </p:nvGraphicFramePr>
          <p:xfrm>
            <a:off x="4540" y="1952"/>
            <a:ext cx="166" cy="232"/>
          </p:xfrm>
          <a:graphic>
            <a:graphicData uri="http://schemas.openxmlformats.org/presentationml/2006/ole">
              <p:oleObj spid="_x0000_s23571" name="Equation" r:id="rId14" imgW="126720" imgH="177480" progId="Equation.DSMT4">
                <p:embed/>
              </p:oleObj>
            </a:graphicData>
          </a:graphic>
        </p:graphicFrame>
        <p:graphicFrame>
          <p:nvGraphicFramePr>
            <p:cNvPr id="76820" name="Object 83"/>
            <p:cNvGraphicFramePr>
              <a:graphicFrameLocks noChangeAspect="1"/>
            </p:cNvGraphicFramePr>
            <p:nvPr/>
          </p:nvGraphicFramePr>
          <p:xfrm>
            <a:off x="664" y="682"/>
            <a:ext cx="232" cy="218"/>
          </p:xfrm>
          <a:graphic>
            <a:graphicData uri="http://schemas.openxmlformats.org/presentationml/2006/ole">
              <p:oleObj spid="_x0000_s23572" name="Equation" r:id="rId15" imgW="203040" imgH="190440" progId="Equation.DSMT4">
                <p:embed/>
              </p:oleObj>
            </a:graphicData>
          </a:graphic>
        </p:graphicFrame>
        <p:graphicFrame>
          <p:nvGraphicFramePr>
            <p:cNvPr id="76821" name="Object 87"/>
            <p:cNvGraphicFramePr>
              <a:graphicFrameLocks noChangeAspect="1"/>
            </p:cNvGraphicFramePr>
            <p:nvPr/>
          </p:nvGraphicFramePr>
          <p:xfrm>
            <a:off x="4656" y="845"/>
            <a:ext cx="241" cy="214"/>
          </p:xfrm>
          <a:graphic>
            <a:graphicData uri="http://schemas.openxmlformats.org/presentationml/2006/ole">
              <p:oleObj spid="_x0000_s23573" name="Equation" r:id="rId16" imgW="215640" imgH="190440" progId="Equation.DSMT4">
                <p:embed/>
              </p:oleObj>
            </a:graphicData>
          </a:graphic>
        </p:graphicFrame>
        <p:graphicFrame>
          <p:nvGraphicFramePr>
            <p:cNvPr id="76822" name="Object 91"/>
            <p:cNvGraphicFramePr>
              <a:graphicFrameLocks noChangeAspect="1"/>
            </p:cNvGraphicFramePr>
            <p:nvPr/>
          </p:nvGraphicFramePr>
          <p:xfrm>
            <a:off x="711" y="1806"/>
            <a:ext cx="166" cy="232"/>
          </p:xfrm>
          <a:graphic>
            <a:graphicData uri="http://schemas.openxmlformats.org/presentationml/2006/ole">
              <p:oleObj spid="_x0000_s23574" name="Equation" r:id="rId17" imgW="126720" imgH="177480" progId="Equation.DSMT4">
                <p:embed/>
              </p:oleObj>
            </a:graphicData>
          </a:graphic>
        </p:graphicFrame>
      </p:grpSp>
      <p:graphicFrame>
        <p:nvGraphicFramePr>
          <p:cNvPr id="76802" name="Object 93"/>
          <p:cNvGraphicFramePr>
            <a:graphicFrameLocks noChangeAspect="1"/>
          </p:cNvGraphicFramePr>
          <p:nvPr/>
        </p:nvGraphicFramePr>
        <p:xfrm>
          <a:off x="2411413" y="4292600"/>
          <a:ext cx="3784600" cy="452438"/>
        </p:xfrm>
        <a:graphic>
          <a:graphicData uri="http://schemas.openxmlformats.org/presentationml/2006/ole">
            <p:oleObj spid="_x0000_s23554" name="Equation" r:id="rId18" imgW="1803240" imgH="228600" progId="Equation.DSMT4">
              <p:embed/>
            </p:oleObj>
          </a:graphicData>
        </a:graphic>
      </p:graphicFrame>
      <p:graphicFrame>
        <p:nvGraphicFramePr>
          <p:cNvPr id="76803" name="Object 97"/>
          <p:cNvGraphicFramePr>
            <a:graphicFrameLocks noChangeAspect="1"/>
          </p:cNvGraphicFramePr>
          <p:nvPr/>
        </p:nvGraphicFramePr>
        <p:xfrm>
          <a:off x="436563" y="5124450"/>
          <a:ext cx="8199437" cy="1190625"/>
        </p:xfrm>
        <a:graphic>
          <a:graphicData uri="http://schemas.openxmlformats.org/presentationml/2006/ole">
            <p:oleObj spid="_x0000_s23555" name="Equation" r:id="rId19" imgW="4546440" imgH="660240" progId="Equation.DSMT4">
              <p:embed/>
            </p:oleObj>
          </a:graphicData>
        </a:graphic>
      </p:graphicFrame>
      <p:graphicFrame>
        <p:nvGraphicFramePr>
          <p:cNvPr id="76804" name="Object 98"/>
          <p:cNvGraphicFramePr>
            <a:graphicFrameLocks noChangeAspect="1"/>
          </p:cNvGraphicFramePr>
          <p:nvPr/>
        </p:nvGraphicFramePr>
        <p:xfrm>
          <a:off x="1331913" y="1995488"/>
          <a:ext cx="803275" cy="280987"/>
        </p:xfrm>
        <a:graphic>
          <a:graphicData uri="http://schemas.openxmlformats.org/presentationml/2006/ole">
            <p:oleObj spid="_x0000_s23556" name="Equation" r:id="rId20" imgW="507960" imgH="177480" progId="Equation.DSMT4">
              <p:embed/>
            </p:oleObj>
          </a:graphicData>
        </a:graphic>
      </p:graphicFrame>
      <p:graphicFrame>
        <p:nvGraphicFramePr>
          <p:cNvPr id="76805" name="Object 99"/>
          <p:cNvGraphicFramePr>
            <a:graphicFrameLocks noChangeAspect="1"/>
          </p:cNvGraphicFramePr>
          <p:nvPr/>
        </p:nvGraphicFramePr>
        <p:xfrm>
          <a:off x="7667625" y="2284413"/>
          <a:ext cx="803275" cy="280987"/>
        </p:xfrm>
        <a:graphic>
          <a:graphicData uri="http://schemas.openxmlformats.org/presentationml/2006/ole">
            <p:oleObj spid="_x0000_s23557" name="Equation" r:id="rId21" imgW="507960" imgH="177480" progId="Equation.DSMT4">
              <p:embed/>
            </p:oleObj>
          </a:graphicData>
        </a:graphic>
      </p:graphicFrame>
      <p:graphicFrame>
        <p:nvGraphicFramePr>
          <p:cNvPr id="76806" name="Object 100"/>
          <p:cNvGraphicFramePr>
            <a:graphicFrameLocks noChangeAspect="1"/>
          </p:cNvGraphicFramePr>
          <p:nvPr/>
        </p:nvGraphicFramePr>
        <p:xfrm>
          <a:off x="755650" y="3795713"/>
          <a:ext cx="1144588" cy="280987"/>
        </p:xfrm>
        <a:graphic>
          <a:graphicData uri="http://schemas.openxmlformats.org/presentationml/2006/ole">
            <p:oleObj spid="_x0000_s23558" name="Equation" r:id="rId22" imgW="723600" imgH="177480" progId="Equation.DSMT4">
              <p:embed/>
            </p:oleObj>
          </a:graphicData>
        </a:graphic>
      </p:graphicFrame>
      <p:graphicFrame>
        <p:nvGraphicFramePr>
          <p:cNvPr id="76807" name="Object 101"/>
          <p:cNvGraphicFramePr>
            <a:graphicFrameLocks noChangeAspect="1"/>
          </p:cNvGraphicFramePr>
          <p:nvPr/>
        </p:nvGraphicFramePr>
        <p:xfrm>
          <a:off x="6772275" y="4365625"/>
          <a:ext cx="1184275" cy="280988"/>
        </p:xfrm>
        <a:graphic>
          <a:graphicData uri="http://schemas.openxmlformats.org/presentationml/2006/ole">
            <p:oleObj spid="_x0000_s23559" name="Equation" r:id="rId23" imgW="749160" imgH="177480" progId="Equation.DSMT4">
              <p:embed/>
            </p:oleObj>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投影片編號版面配置區 5"/>
          <p:cNvSpPr>
            <a:spLocks noGrp="1"/>
          </p:cNvSpPr>
          <p:nvPr>
            <p:ph type="sldNum" sz="quarter" idx="12"/>
          </p:nvPr>
        </p:nvSpPr>
        <p:spPr>
          <a:noFill/>
        </p:spPr>
        <p:txBody>
          <a:bodyPr/>
          <a:lstStyle/>
          <a:p>
            <a:fld id="{1111609B-C58A-48D5-B1BD-2D5512AAA067}" type="slidenum">
              <a:rPr lang="zh-TW" altLang="en-US" smtClean="0">
                <a:ea typeface="新細明體" charset="-120"/>
              </a:rPr>
              <a:pPr/>
              <a:t>26</a:t>
            </a:fld>
            <a:endParaRPr lang="en-US" altLang="zh-TW" smtClean="0">
              <a:ea typeface="新細明體" charset="-120"/>
            </a:endParaRPr>
          </a:p>
        </p:txBody>
      </p:sp>
      <p:sp>
        <p:nvSpPr>
          <p:cNvPr id="77828" name="Rectangle 2"/>
          <p:cNvSpPr>
            <a:spLocks noGrp="1" noChangeArrowheads="1"/>
          </p:cNvSpPr>
          <p:nvPr>
            <p:ph type="title"/>
          </p:nvPr>
        </p:nvSpPr>
        <p:spPr>
          <a:xfrm>
            <a:off x="457200" y="344488"/>
            <a:ext cx="8229600" cy="1139825"/>
          </a:xfrm>
        </p:spPr>
        <p:txBody>
          <a:bodyPr>
            <a:normAutofit fontScale="90000"/>
          </a:bodyPr>
          <a:lstStyle/>
          <a:p>
            <a:pPr eaLnBrk="1" hangingPunct="1"/>
            <a:r>
              <a:rPr lang="en-US" altLang="zh-TW" sz="3600" b="1" smtClean="0">
                <a:latin typeface="Times New Roman" pitchFamily="18" charset="0"/>
              </a:rPr>
              <a:t>Application: </a:t>
            </a:r>
            <a:r>
              <a:rPr lang="en-US" altLang="zh-TW" sz="3600" b="1" smtClean="0">
                <a:solidFill>
                  <a:srgbClr val="FF0000"/>
                </a:solidFill>
                <a:latin typeface="Times New Roman" pitchFamily="18" charset="0"/>
              </a:rPr>
              <a:t>Least-Squares</a:t>
            </a:r>
            <a:r>
              <a:rPr lang="en-US" altLang="zh-TW" sz="3600" b="1" smtClean="0">
                <a:latin typeface="Times New Roman" pitchFamily="18" charset="0"/>
              </a:rPr>
              <a:t> optimization</a:t>
            </a:r>
            <a:r>
              <a:rPr lang="en-US" altLang="zh-TW" sz="3800" b="1" smtClean="0"/>
              <a:t/>
            </a:r>
            <a:br>
              <a:rPr lang="en-US" altLang="zh-TW" sz="3800" b="1" smtClean="0"/>
            </a:br>
            <a:endParaRPr lang="zh-TW" altLang="en-US" sz="3800" b="1" smtClean="0"/>
          </a:p>
        </p:txBody>
      </p:sp>
      <p:sp>
        <p:nvSpPr>
          <p:cNvPr id="77829" name="Rectangle 5"/>
          <p:cNvSpPr>
            <a:spLocks noChangeArrowheads="1"/>
          </p:cNvSpPr>
          <p:nvPr/>
        </p:nvSpPr>
        <p:spPr bwMode="auto">
          <a:xfrm>
            <a:off x="0" y="2143125"/>
            <a:ext cx="9144000" cy="0"/>
          </a:xfrm>
          <a:prstGeom prst="rect">
            <a:avLst/>
          </a:prstGeom>
          <a:noFill/>
          <a:ln w="9525">
            <a:noFill/>
            <a:miter lim="800000"/>
            <a:headEnd/>
            <a:tailEnd/>
          </a:ln>
        </p:spPr>
        <p:txBody>
          <a:bodyPr wrap="none" anchor="ctr">
            <a:spAutoFit/>
          </a:bodyPr>
          <a:lstStyle/>
          <a:p>
            <a:endParaRPr lang="zh-TW" altLang="en-US"/>
          </a:p>
        </p:txBody>
      </p:sp>
      <p:graphicFrame>
        <p:nvGraphicFramePr>
          <p:cNvPr id="77826" name="Object 4"/>
          <p:cNvGraphicFramePr>
            <a:graphicFrameLocks noChangeAspect="1"/>
          </p:cNvGraphicFramePr>
          <p:nvPr/>
        </p:nvGraphicFramePr>
        <p:xfrm>
          <a:off x="539750" y="1270000"/>
          <a:ext cx="8416925" cy="4535488"/>
        </p:xfrm>
        <a:graphic>
          <a:graphicData uri="http://schemas.openxmlformats.org/presentationml/2006/ole">
            <p:oleObj spid="_x0000_s24578" name="Equation" r:id="rId3" imgW="4495680" imgH="2260440" progId="Equation.DSMT4">
              <p:embed/>
            </p:oleObj>
          </a:graphicData>
        </a:graphic>
      </p:graphicFrame>
      <p:pic>
        <p:nvPicPr>
          <p:cNvPr id="77830" name="Picture 20" descr="瘦高"/>
          <p:cNvPicPr>
            <a:picLocks noGrp="1" noChangeAspect="1" noChangeArrowheads="1"/>
          </p:cNvPicPr>
          <p:nvPr>
            <p:ph idx="1"/>
          </p:nvPr>
        </p:nvPicPr>
        <p:blipFill>
          <a:blip r:embed="rId4" cstate="print"/>
          <a:srcRect/>
          <a:stretch>
            <a:fillRect/>
          </a:stretch>
        </p:blipFill>
        <p:spPr>
          <a:xfrm>
            <a:off x="7231063" y="2205038"/>
            <a:ext cx="1085850" cy="1655762"/>
          </a:xfr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6" name="投影片編號版面配置區 4"/>
          <p:cNvSpPr>
            <a:spLocks noGrp="1"/>
          </p:cNvSpPr>
          <p:nvPr>
            <p:ph type="sldNum" sz="quarter" idx="12"/>
          </p:nvPr>
        </p:nvSpPr>
        <p:spPr>
          <a:noFill/>
        </p:spPr>
        <p:txBody>
          <a:bodyPr/>
          <a:lstStyle/>
          <a:p>
            <a:fld id="{539A8179-3BFD-4CE2-BE58-0C1FCB68ED6B}" type="slidenum">
              <a:rPr lang="zh-TW" altLang="en-US" smtClean="0">
                <a:ea typeface="新細明體" charset="-120"/>
              </a:rPr>
              <a:pPr/>
              <a:t>27</a:t>
            </a:fld>
            <a:endParaRPr lang="en-US" altLang="zh-TW" smtClean="0">
              <a:ea typeface="新細明體" charset="-120"/>
            </a:endParaRPr>
          </a:p>
        </p:txBody>
      </p:sp>
      <p:grpSp>
        <p:nvGrpSpPr>
          <p:cNvPr id="2" name="Group 25"/>
          <p:cNvGrpSpPr>
            <a:grpSpLocks/>
          </p:cNvGrpSpPr>
          <p:nvPr/>
        </p:nvGrpSpPr>
        <p:grpSpPr bwMode="auto">
          <a:xfrm>
            <a:off x="1042988" y="333375"/>
            <a:ext cx="6624637" cy="2120900"/>
            <a:chOff x="1449" y="623"/>
            <a:chExt cx="3933" cy="1265"/>
          </a:xfrm>
        </p:grpSpPr>
        <p:sp>
          <p:nvSpPr>
            <p:cNvPr id="78859" name="Line 6"/>
            <p:cNvSpPr>
              <a:spLocks noChangeShapeType="1"/>
            </p:cNvSpPr>
            <p:nvPr/>
          </p:nvSpPr>
          <p:spPr bwMode="auto">
            <a:xfrm>
              <a:off x="1795" y="1195"/>
              <a:ext cx="1846" cy="0"/>
            </a:xfrm>
            <a:prstGeom prst="line">
              <a:avLst/>
            </a:prstGeom>
            <a:noFill/>
            <a:ln w="9525">
              <a:solidFill>
                <a:srgbClr val="000000"/>
              </a:solidFill>
              <a:round/>
              <a:headEnd/>
              <a:tailEnd/>
            </a:ln>
          </p:spPr>
          <p:txBody>
            <a:bodyPr/>
            <a:lstStyle/>
            <a:p>
              <a:endParaRPr lang="zh-TW" altLang="en-US"/>
            </a:p>
          </p:txBody>
        </p:sp>
        <p:sp>
          <p:nvSpPr>
            <p:cNvPr id="78860" name="Line 7"/>
            <p:cNvSpPr>
              <a:spLocks noChangeShapeType="1"/>
            </p:cNvSpPr>
            <p:nvPr/>
          </p:nvSpPr>
          <p:spPr bwMode="auto">
            <a:xfrm>
              <a:off x="1449" y="1887"/>
              <a:ext cx="1846" cy="1"/>
            </a:xfrm>
            <a:prstGeom prst="line">
              <a:avLst/>
            </a:prstGeom>
            <a:noFill/>
            <a:ln w="9525">
              <a:solidFill>
                <a:srgbClr val="000000"/>
              </a:solidFill>
              <a:round/>
              <a:headEnd/>
              <a:tailEnd/>
            </a:ln>
          </p:spPr>
          <p:txBody>
            <a:bodyPr/>
            <a:lstStyle/>
            <a:p>
              <a:endParaRPr lang="zh-TW" altLang="en-US"/>
            </a:p>
          </p:txBody>
        </p:sp>
        <p:sp>
          <p:nvSpPr>
            <p:cNvPr id="78861" name="Line 8"/>
            <p:cNvSpPr>
              <a:spLocks noChangeShapeType="1"/>
            </p:cNvSpPr>
            <p:nvPr/>
          </p:nvSpPr>
          <p:spPr bwMode="auto">
            <a:xfrm flipV="1">
              <a:off x="1449" y="1195"/>
              <a:ext cx="346" cy="692"/>
            </a:xfrm>
            <a:prstGeom prst="line">
              <a:avLst/>
            </a:prstGeom>
            <a:noFill/>
            <a:ln w="9525">
              <a:solidFill>
                <a:srgbClr val="000000"/>
              </a:solidFill>
              <a:round/>
              <a:headEnd/>
              <a:tailEnd/>
            </a:ln>
          </p:spPr>
          <p:txBody>
            <a:bodyPr/>
            <a:lstStyle/>
            <a:p>
              <a:endParaRPr lang="zh-TW" altLang="en-US"/>
            </a:p>
          </p:txBody>
        </p:sp>
        <p:sp>
          <p:nvSpPr>
            <p:cNvPr id="78862" name="Line 9"/>
            <p:cNvSpPr>
              <a:spLocks noChangeShapeType="1"/>
            </p:cNvSpPr>
            <p:nvPr/>
          </p:nvSpPr>
          <p:spPr bwMode="auto">
            <a:xfrm flipV="1">
              <a:off x="3295" y="1195"/>
              <a:ext cx="346" cy="692"/>
            </a:xfrm>
            <a:prstGeom prst="line">
              <a:avLst/>
            </a:prstGeom>
            <a:noFill/>
            <a:ln w="9525">
              <a:solidFill>
                <a:srgbClr val="000000"/>
              </a:solidFill>
              <a:round/>
              <a:headEnd/>
              <a:tailEnd/>
            </a:ln>
          </p:spPr>
          <p:txBody>
            <a:bodyPr/>
            <a:lstStyle/>
            <a:p>
              <a:endParaRPr lang="zh-TW" altLang="en-US"/>
            </a:p>
          </p:txBody>
        </p:sp>
        <p:sp>
          <p:nvSpPr>
            <p:cNvPr id="78863" name="Freeform 10"/>
            <p:cNvSpPr>
              <a:spLocks/>
            </p:cNvSpPr>
            <p:nvPr/>
          </p:nvSpPr>
          <p:spPr bwMode="auto">
            <a:xfrm>
              <a:off x="2141" y="849"/>
              <a:ext cx="692" cy="692"/>
            </a:xfrm>
            <a:custGeom>
              <a:avLst/>
              <a:gdLst>
                <a:gd name="T0" fmla="*/ 0 w 1080"/>
                <a:gd name="T1" fmla="*/ 1 h 1080"/>
                <a:gd name="T2" fmla="*/ 1 w 1080"/>
                <a:gd name="T3" fmla="*/ 0 h 1080"/>
                <a:gd name="T4" fmla="*/ 0 60000 65536"/>
                <a:gd name="T5" fmla="*/ 0 60000 65536"/>
                <a:gd name="T6" fmla="*/ 0 w 1080"/>
                <a:gd name="T7" fmla="*/ 0 h 1080"/>
                <a:gd name="T8" fmla="*/ 1080 w 1080"/>
                <a:gd name="T9" fmla="*/ 1080 h 1080"/>
              </a:gdLst>
              <a:ahLst/>
              <a:cxnLst>
                <a:cxn ang="T4">
                  <a:pos x="T0" y="T1"/>
                </a:cxn>
                <a:cxn ang="T5">
                  <a:pos x="T2" y="T3"/>
                </a:cxn>
              </a:cxnLst>
              <a:rect l="T6" t="T7" r="T8" b="T9"/>
              <a:pathLst>
                <a:path w="1080" h="1080">
                  <a:moveTo>
                    <a:pt x="0" y="1080"/>
                  </a:moveTo>
                  <a:lnTo>
                    <a:pt x="1080" y="0"/>
                  </a:lnTo>
                </a:path>
              </a:pathLst>
            </a:custGeom>
            <a:noFill/>
            <a:ln w="9525">
              <a:solidFill>
                <a:srgbClr val="000000"/>
              </a:solidFill>
              <a:round/>
              <a:headEnd type="none" w="med" len="med"/>
              <a:tailEnd type="triangle" w="med" len="med"/>
            </a:ln>
          </p:spPr>
          <p:txBody>
            <a:bodyPr/>
            <a:lstStyle/>
            <a:p>
              <a:endParaRPr lang="zh-TW" altLang="en-US"/>
            </a:p>
          </p:txBody>
        </p:sp>
        <p:sp>
          <p:nvSpPr>
            <p:cNvPr id="78864" name="Line 11"/>
            <p:cNvSpPr>
              <a:spLocks noChangeShapeType="1"/>
            </p:cNvSpPr>
            <p:nvPr/>
          </p:nvSpPr>
          <p:spPr bwMode="auto">
            <a:xfrm>
              <a:off x="2141" y="1541"/>
              <a:ext cx="692" cy="0"/>
            </a:xfrm>
            <a:prstGeom prst="line">
              <a:avLst/>
            </a:prstGeom>
            <a:noFill/>
            <a:ln w="9525">
              <a:solidFill>
                <a:srgbClr val="000000"/>
              </a:solidFill>
              <a:prstDash val="dash"/>
              <a:round/>
              <a:headEnd/>
              <a:tailEnd type="triangle" w="med" len="med"/>
            </a:ln>
          </p:spPr>
          <p:txBody>
            <a:bodyPr/>
            <a:lstStyle/>
            <a:p>
              <a:endParaRPr lang="zh-TW" altLang="en-US"/>
            </a:p>
          </p:txBody>
        </p:sp>
        <p:sp>
          <p:nvSpPr>
            <p:cNvPr id="78865" name="Line 12"/>
            <p:cNvSpPr>
              <a:spLocks noChangeShapeType="1"/>
            </p:cNvSpPr>
            <p:nvPr/>
          </p:nvSpPr>
          <p:spPr bwMode="auto">
            <a:xfrm flipV="1">
              <a:off x="2833" y="849"/>
              <a:ext cx="1" cy="692"/>
            </a:xfrm>
            <a:prstGeom prst="line">
              <a:avLst/>
            </a:prstGeom>
            <a:noFill/>
            <a:ln w="9525">
              <a:solidFill>
                <a:srgbClr val="000000"/>
              </a:solidFill>
              <a:prstDash val="dash"/>
              <a:round/>
              <a:headEnd/>
              <a:tailEnd type="triangle" w="med" len="med"/>
            </a:ln>
          </p:spPr>
          <p:txBody>
            <a:bodyPr/>
            <a:lstStyle/>
            <a:p>
              <a:endParaRPr lang="zh-TW" altLang="en-US"/>
            </a:p>
          </p:txBody>
        </p:sp>
        <p:graphicFrame>
          <p:nvGraphicFramePr>
            <p:cNvPr id="78851" name="Object 14"/>
            <p:cNvGraphicFramePr>
              <a:graphicFrameLocks noChangeAspect="1"/>
            </p:cNvGraphicFramePr>
            <p:nvPr/>
          </p:nvGraphicFramePr>
          <p:xfrm>
            <a:off x="2016" y="1474"/>
            <a:ext cx="131" cy="143"/>
          </p:xfrm>
          <a:graphic>
            <a:graphicData uri="http://schemas.openxmlformats.org/presentationml/2006/ole">
              <p:oleObj spid="_x0000_s25603" name="Equation" r:id="rId3" imgW="126720" imgH="139680" progId="Equation.DSMT4">
                <p:embed/>
              </p:oleObj>
            </a:graphicData>
          </a:graphic>
        </p:graphicFrame>
        <p:graphicFrame>
          <p:nvGraphicFramePr>
            <p:cNvPr id="78852" name="Object 15"/>
            <p:cNvGraphicFramePr>
              <a:graphicFrameLocks noChangeAspect="1"/>
            </p:cNvGraphicFramePr>
            <p:nvPr/>
          </p:nvGraphicFramePr>
          <p:xfrm>
            <a:off x="2833" y="1514"/>
            <a:ext cx="592" cy="181"/>
          </p:xfrm>
          <a:graphic>
            <a:graphicData uri="http://schemas.openxmlformats.org/presentationml/2006/ole">
              <p:oleObj spid="_x0000_s25604" name="Equation" r:id="rId4" imgW="571320" imgH="177480" progId="Equation.DSMT4">
                <p:embed/>
              </p:oleObj>
            </a:graphicData>
          </a:graphic>
        </p:graphicFrame>
        <p:graphicFrame>
          <p:nvGraphicFramePr>
            <p:cNvPr id="78853" name="Object 16"/>
            <p:cNvGraphicFramePr>
              <a:graphicFrameLocks noChangeAspect="1"/>
            </p:cNvGraphicFramePr>
            <p:nvPr/>
          </p:nvGraphicFramePr>
          <p:xfrm>
            <a:off x="1760" y="1218"/>
            <a:ext cx="381" cy="208"/>
          </p:xfrm>
          <a:graphic>
            <a:graphicData uri="http://schemas.openxmlformats.org/presentationml/2006/ole">
              <p:oleObj spid="_x0000_s25605" name="Equation" r:id="rId5" imgW="368280" imgH="203040" progId="Equation.DSMT4">
                <p:embed/>
              </p:oleObj>
            </a:graphicData>
          </a:graphic>
        </p:graphicFrame>
        <p:graphicFrame>
          <p:nvGraphicFramePr>
            <p:cNvPr id="78854" name="Object 17"/>
            <p:cNvGraphicFramePr>
              <a:graphicFrameLocks noChangeAspect="1"/>
            </p:cNvGraphicFramePr>
            <p:nvPr/>
          </p:nvGraphicFramePr>
          <p:xfrm>
            <a:off x="2883" y="964"/>
            <a:ext cx="2499" cy="442"/>
          </p:xfrm>
          <a:graphic>
            <a:graphicData uri="http://schemas.openxmlformats.org/presentationml/2006/ole">
              <p:oleObj spid="_x0000_s25606" name="Equation" r:id="rId6" imgW="2412720" imgH="431640" progId="Equation.DSMT4">
                <p:embed/>
              </p:oleObj>
            </a:graphicData>
          </a:graphic>
        </p:graphicFrame>
        <p:graphicFrame>
          <p:nvGraphicFramePr>
            <p:cNvPr id="78855" name="Object 24"/>
            <p:cNvGraphicFramePr>
              <a:graphicFrameLocks noChangeAspect="1"/>
            </p:cNvGraphicFramePr>
            <p:nvPr/>
          </p:nvGraphicFramePr>
          <p:xfrm>
            <a:off x="2797" y="623"/>
            <a:ext cx="156" cy="219"/>
          </p:xfrm>
          <a:graphic>
            <a:graphicData uri="http://schemas.openxmlformats.org/presentationml/2006/ole">
              <p:oleObj spid="_x0000_s25607" name="Equation" r:id="rId7" imgW="126720" imgH="177480" progId="Equation.DSMT4">
                <p:embed/>
              </p:oleObj>
            </a:graphicData>
          </a:graphic>
        </p:graphicFrame>
      </p:grpSp>
      <p:graphicFrame>
        <p:nvGraphicFramePr>
          <p:cNvPr id="78850" name="Object 26"/>
          <p:cNvGraphicFramePr>
            <a:graphicFrameLocks noChangeAspect="1"/>
          </p:cNvGraphicFramePr>
          <p:nvPr>
            <p:ph/>
          </p:nvPr>
        </p:nvGraphicFramePr>
        <p:xfrm>
          <a:off x="1258888" y="2478088"/>
          <a:ext cx="7416800" cy="3941762"/>
        </p:xfrm>
        <a:graphic>
          <a:graphicData uri="http://schemas.openxmlformats.org/presentationml/2006/ole">
            <p:oleObj spid="_x0000_s25602" name="Equation" r:id="rId8" imgW="5067000" imgH="2692080" progId="Equation.DSMT4">
              <p:embed/>
            </p:oleObj>
          </a:graphicData>
        </a:graphic>
      </p:graphicFrame>
      <p:sp>
        <p:nvSpPr>
          <p:cNvPr id="78858" name="文字方塊 16"/>
          <p:cNvSpPr txBox="1">
            <a:spLocks noChangeArrowheads="1"/>
          </p:cNvSpPr>
          <p:nvPr/>
        </p:nvSpPr>
        <p:spPr bwMode="auto">
          <a:xfrm>
            <a:off x="5795963" y="6083300"/>
            <a:ext cx="2089150" cy="369888"/>
          </a:xfrm>
          <a:prstGeom prst="rect">
            <a:avLst/>
          </a:prstGeom>
          <a:noFill/>
          <a:ln w="9525">
            <a:noFill/>
            <a:miter lim="800000"/>
            <a:headEnd/>
            <a:tailEnd/>
          </a:ln>
        </p:spPr>
        <p:txBody>
          <a:bodyPr>
            <a:spAutoFit/>
          </a:bodyPr>
          <a:lstStyle/>
          <a:p>
            <a:r>
              <a:rPr lang="en-US" altLang="zh-TW" sz="1800" b="0">
                <a:solidFill>
                  <a:srgbClr val="0000FF"/>
                </a:solidFill>
                <a:latin typeface="Arial Unicode MS" pitchFamily="34" charset="-120"/>
                <a:ea typeface="Arial Unicode MS" pitchFamily="34" charset="-120"/>
                <a:cs typeface="Arial Unicode MS" pitchFamily="34" charset="-120"/>
              </a:rPr>
              <a:t>(see next slide)</a:t>
            </a:r>
            <a:endParaRPr lang="zh-TW" altLang="en-US" sz="1800" b="0">
              <a:solidFill>
                <a:srgbClr val="0000FF"/>
              </a:solidFill>
              <a:latin typeface="Arial Unicode MS" pitchFamily="34" charset="-120"/>
              <a:ea typeface="Arial Unicode MS" pitchFamily="34" charset="-120"/>
              <a:cs typeface="Arial Unicode MS" pitchFamily="34" charset="-12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投影片編號版面配置區 5"/>
          <p:cNvSpPr>
            <a:spLocks noGrp="1"/>
          </p:cNvSpPr>
          <p:nvPr>
            <p:ph type="sldNum" sz="quarter" idx="12"/>
          </p:nvPr>
        </p:nvSpPr>
        <p:spPr>
          <a:noFill/>
        </p:spPr>
        <p:txBody>
          <a:bodyPr/>
          <a:lstStyle/>
          <a:p>
            <a:fld id="{56FAE1BB-8DE5-4FCC-8967-C6B70E39B2ED}" type="slidenum">
              <a:rPr lang="zh-TW" altLang="en-US" smtClean="0">
                <a:ea typeface="新細明體" charset="-120"/>
              </a:rPr>
              <a:pPr/>
              <a:t>28</a:t>
            </a:fld>
            <a:endParaRPr lang="en-US" altLang="zh-TW" smtClean="0">
              <a:ea typeface="新細明體" charset="-120"/>
            </a:endParaRPr>
          </a:p>
        </p:txBody>
      </p:sp>
      <p:graphicFrame>
        <p:nvGraphicFramePr>
          <p:cNvPr id="80898" name="Object 14"/>
          <p:cNvGraphicFramePr>
            <a:graphicFrameLocks noChangeAspect="1"/>
          </p:cNvGraphicFramePr>
          <p:nvPr/>
        </p:nvGraphicFramePr>
        <p:xfrm>
          <a:off x="395288" y="927100"/>
          <a:ext cx="8567737" cy="5149850"/>
        </p:xfrm>
        <a:graphic>
          <a:graphicData uri="http://schemas.openxmlformats.org/presentationml/2006/ole">
            <p:oleObj spid="_x0000_s27650" name="Equation" r:id="rId3" imgW="4965480" imgH="2984400" progId="Equation.DSMT4">
              <p:embed/>
            </p:oleObj>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4" name="投影片編號版面配置區 5"/>
          <p:cNvSpPr>
            <a:spLocks noGrp="1"/>
          </p:cNvSpPr>
          <p:nvPr>
            <p:ph type="sldNum" sz="quarter" idx="12"/>
          </p:nvPr>
        </p:nvSpPr>
        <p:spPr>
          <a:noFill/>
        </p:spPr>
        <p:txBody>
          <a:bodyPr/>
          <a:lstStyle/>
          <a:p>
            <a:fld id="{AEAACFBC-9C07-4368-829B-49EA8B706FFC}" type="slidenum">
              <a:rPr lang="zh-TW" altLang="en-US" smtClean="0">
                <a:ea typeface="新細明體" charset="-120"/>
              </a:rPr>
              <a:pPr/>
              <a:t>29</a:t>
            </a:fld>
            <a:endParaRPr lang="en-US" altLang="zh-TW" smtClean="0">
              <a:ea typeface="新細明體" charset="-120"/>
            </a:endParaRPr>
          </a:p>
        </p:txBody>
      </p:sp>
      <p:sp>
        <p:nvSpPr>
          <p:cNvPr id="83975" name="Rectangle 2"/>
          <p:cNvSpPr>
            <a:spLocks noGrp="1" noChangeArrowheads="1"/>
          </p:cNvSpPr>
          <p:nvPr>
            <p:ph type="title"/>
          </p:nvPr>
        </p:nvSpPr>
        <p:spPr>
          <a:xfrm>
            <a:off x="457200" y="358775"/>
            <a:ext cx="8229600" cy="1139825"/>
          </a:xfrm>
        </p:spPr>
        <p:txBody>
          <a:bodyPr/>
          <a:lstStyle/>
          <a:p>
            <a:pPr algn="ctr" eaLnBrk="1" hangingPunct="1"/>
            <a:r>
              <a:rPr lang="en-US" altLang="zh-TW" sz="3600" b="1" smtClean="0">
                <a:latin typeface="Times New Roman" pitchFamily="18" charset="0"/>
              </a:rPr>
              <a:t>The Eigenvalue Problem</a:t>
            </a:r>
            <a:r>
              <a:rPr lang="en-US" altLang="zh-TW" smtClean="0"/>
              <a:t> </a:t>
            </a:r>
            <a:endParaRPr lang="zh-TW" altLang="en-US" smtClean="0"/>
          </a:p>
        </p:txBody>
      </p:sp>
      <p:graphicFrame>
        <p:nvGraphicFramePr>
          <p:cNvPr id="83970" name="Object 4"/>
          <p:cNvGraphicFramePr>
            <a:graphicFrameLocks noChangeAspect="1"/>
          </p:cNvGraphicFramePr>
          <p:nvPr/>
        </p:nvGraphicFramePr>
        <p:xfrm>
          <a:off x="539750" y="1196975"/>
          <a:ext cx="7204075" cy="2262188"/>
        </p:xfrm>
        <a:graphic>
          <a:graphicData uri="http://schemas.openxmlformats.org/presentationml/2006/ole">
            <p:oleObj spid="_x0000_s28674" name="Equation" r:id="rId3" imgW="3797280" imgH="1193760" progId="Equation.DSMT4">
              <p:embed/>
            </p:oleObj>
          </a:graphicData>
        </a:graphic>
      </p:graphicFrame>
      <p:grpSp>
        <p:nvGrpSpPr>
          <p:cNvPr id="2" name="Group 15"/>
          <p:cNvGrpSpPr>
            <a:grpSpLocks/>
          </p:cNvGrpSpPr>
          <p:nvPr/>
        </p:nvGrpSpPr>
        <p:grpSpPr bwMode="auto">
          <a:xfrm>
            <a:off x="6804025" y="1373188"/>
            <a:ext cx="2305050" cy="2200275"/>
            <a:chOff x="4195" y="642"/>
            <a:chExt cx="1338" cy="1291"/>
          </a:xfrm>
        </p:grpSpPr>
        <p:sp>
          <p:nvSpPr>
            <p:cNvPr id="83981" name="AutoShape 6"/>
            <p:cNvSpPr>
              <a:spLocks noChangeAspect="1" noChangeArrowheads="1"/>
            </p:cNvSpPr>
            <p:nvPr/>
          </p:nvSpPr>
          <p:spPr bwMode="auto">
            <a:xfrm>
              <a:off x="4195" y="642"/>
              <a:ext cx="1338" cy="1291"/>
            </a:xfrm>
            <a:prstGeom prst="rect">
              <a:avLst/>
            </a:prstGeom>
            <a:noFill/>
            <a:ln w="9525">
              <a:noFill/>
              <a:miter lim="800000"/>
              <a:headEnd/>
              <a:tailEnd/>
            </a:ln>
          </p:spPr>
          <p:txBody>
            <a:bodyPr/>
            <a:lstStyle/>
            <a:p>
              <a:endParaRPr lang="zh-TW" altLang="en-US"/>
            </a:p>
          </p:txBody>
        </p:sp>
        <p:sp>
          <p:nvSpPr>
            <p:cNvPr id="83982" name="Oval 7"/>
            <p:cNvSpPr>
              <a:spLocks noChangeArrowheads="1"/>
            </p:cNvSpPr>
            <p:nvPr/>
          </p:nvSpPr>
          <p:spPr bwMode="auto">
            <a:xfrm>
              <a:off x="4552" y="1011"/>
              <a:ext cx="535" cy="553"/>
            </a:xfrm>
            <a:prstGeom prst="ellipse">
              <a:avLst/>
            </a:prstGeom>
            <a:solidFill>
              <a:srgbClr val="FFFFFF"/>
            </a:solidFill>
            <a:ln w="9525">
              <a:solidFill>
                <a:srgbClr val="000000"/>
              </a:solidFill>
              <a:round/>
              <a:headEnd/>
              <a:tailEnd/>
            </a:ln>
          </p:spPr>
          <p:txBody>
            <a:bodyPr/>
            <a:lstStyle/>
            <a:p>
              <a:endParaRPr lang="zh-TW" altLang="en-US"/>
            </a:p>
          </p:txBody>
        </p:sp>
        <p:sp>
          <p:nvSpPr>
            <p:cNvPr id="83983" name="Line 8"/>
            <p:cNvSpPr>
              <a:spLocks noChangeShapeType="1"/>
            </p:cNvSpPr>
            <p:nvPr/>
          </p:nvSpPr>
          <p:spPr bwMode="auto">
            <a:xfrm flipV="1">
              <a:off x="4909" y="919"/>
              <a:ext cx="267" cy="276"/>
            </a:xfrm>
            <a:prstGeom prst="line">
              <a:avLst/>
            </a:prstGeom>
            <a:noFill/>
            <a:ln w="9525">
              <a:solidFill>
                <a:srgbClr val="000000"/>
              </a:solidFill>
              <a:round/>
              <a:headEnd/>
              <a:tailEnd type="triangle" w="med" len="med"/>
            </a:ln>
          </p:spPr>
          <p:txBody>
            <a:bodyPr/>
            <a:lstStyle/>
            <a:p>
              <a:endParaRPr lang="zh-TW" altLang="en-US"/>
            </a:p>
          </p:txBody>
        </p:sp>
        <p:sp>
          <p:nvSpPr>
            <p:cNvPr id="83984" name="Oval 9"/>
            <p:cNvSpPr>
              <a:spLocks noChangeArrowheads="1"/>
            </p:cNvSpPr>
            <p:nvPr/>
          </p:nvSpPr>
          <p:spPr bwMode="auto">
            <a:xfrm rot="2700000" flipV="1">
              <a:off x="4850" y="1142"/>
              <a:ext cx="133" cy="91"/>
            </a:xfrm>
            <a:prstGeom prst="ellipse">
              <a:avLst/>
            </a:prstGeom>
            <a:noFill/>
            <a:ln w="9525">
              <a:solidFill>
                <a:srgbClr val="000000"/>
              </a:solidFill>
              <a:round/>
              <a:headEnd/>
              <a:tailEnd/>
            </a:ln>
          </p:spPr>
          <p:txBody>
            <a:bodyPr/>
            <a:lstStyle/>
            <a:p>
              <a:endParaRPr lang="zh-TW" altLang="en-US"/>
            </a:p>
          </p:txBody>
        </p:sp>
        <p:sp>
          <p:nvSpPr>
            <p:cNvPr id="83985" name="Line 10"/>
            <p:cNvSpPr>
              <a:spLocks noChangeShapeType="1"/>
            </p:cNvSpPr>
            <p:nvPr/>
          </p:nvSpPr>
          <p:spPr bwMode="auto">
            <a:xfrm flipH="1">
              <a:off x="4626" y="1203"/>
              <a:ext cx="268" cy="277"/>
            </a:xfrm>
            <a:prstGeom prst="line">
              <a:avLst/>
            </a:prstGeom>
            <a:noFill/>
            <a:ln w="9525">
              <a:solidFill>
                <a:srgbClr val="000000"/>
              </a:solidFill>
              <a:prstDash val="dash"/>
              <a:round/>
              <a:headEnd/>
              <a:tailEnd/>
            </a:ln>
          </p:spPr>
          <p:txBody>
            <a:bodyPr/>
            <a:lstStyle/>
            <a:p>
              <a:endParaRPr lang="zh-TW" altLang="en-US"/>
            </a:p>
          </p:txBody>
        </p:sp>
        <p:sp>
          <p:nvSpPr>
            <p:cNvPr id="83986" name="Line 11"/>
            <p:cNvSpPr>
              <a:spLocks noChangeShapeType="1"/>
            </p:cNvSpPr>
            <p:nvPr/>
          </p:nvSpPr>
          <p:spPr bwMode="auto">
            <a:xfrm flipH="1">
              <a:off x="4366" y="1464"/>
              <a:ext cx="267" cy="277"/>
            </a:xfrm>
            <a:prstGeom prst="line">
              <a:avLst/>
            </a:prstGeom>
            <a:noFill/>
            <a:ln w="9525">
              <a:solidFill>
                <a:srgbClr val="000000"/>
              </a:solidFill>
              <a:round/>
              <a:headEnd/>
              <a:tailEnd/>
            </a:ln>
          </p:spPr>
          <p:txBody>
            <a:bodyPr/>
            <a:lstStyle/>
            <a:p>
              <a:endParaRPr lang="zh-TW" altLang="en-US"/>
            </a:p>
          </p:txBody>
        </p:sp>
        <p:cxnSp>
          <p:nvCxnSpPr>
            <p:cNvPr id="83987" name="AutoShape 12"/>
            <p:cNvCxnSpPr>
              <a:cxnSpLocks noChangeShapeType="1"/>
            </p:cNvCxnSpPr>
            <p:nvPr/>
          </p:nvCxnSpPr>
          <p:spPr bwMode="auto">
            <a:xfrm rot="5400000" flipH="1" flipV="1">
              <a:off x="4442" y="1495"/>
              <a:ext cx="41" cy="180"/>
            </a:xfrm>
            <a:prstGeom prst="curvedConnector4">
              <a:avLst>
                <a:gd name="adj1" fmla="val -278532"/>
                <a:gd name="adj2" fmla="val 97005"/>
              </a:avLst>
            </a:prstGeom>
            <a:noFill/>
            <a:ln w="9525">
              <a:solidFill>
                <a:srgbClr val="000000"/>
              </a:solidFill>
              <a:round/>
              <a:headEnd/>
              <a:tailEnd type="triangle" w="med" len="med"/>
            </a:ln>
          </p:spPr>
        </p:cxnSp>
        <p:sp>
          <p:nvSpPr>
            <p:cNvPr id="83988" name="Text Box 13"/>
            <p:cNvSpPr txBox="1">
              <a:spLocks noChangeArrowheads="1"/>
            </p:cNvSpPr>
            <p:nvPr/>
          </p:nvSpPr>
          <p:spPr bwMode="auto">
            <a:xfrm>
              <a:off x="5103" y="698"/>
              <a:ext cx="317" cy="509"/>
            </a:xfrm>
            <a:prstGeom prst="rect">
              <a:avLst/>
            </a:prstGeom>
            <a:noFill/>
            <a:ln w="9525">
              <a:noFill/>
              <a:miter lim="800000"/>
              <a:headEnd/>
              <a:tailEnd/>
            </a:ln>
          </p:spPr>
          <p:txBody>
            <a:bodyPr vert="eaVert" lIns="64008" tIns="32004" rIns="64008" bIns="32004"/>
            <a:lstStyle/>
            <a:p>
              <a:r>
                <a:rPr lang="zh-TW" altLang="en-US" sz="1800" b="0">
                  <a:latin typeface="Times New Roman" pitchFamily="18" charset="0"/>
                  <a:ea typeface="標楷體" pitchFamily="65" charset="-120"/>
                </a:rPr>
                <a:t>球旋轉</a:t>
              </a:r>
              <a:endParaRPr lang="zh-TW" altLang="en-US" sz="1800">
                <a:ea typeface="標楷體" pitchFamily="65" charset="-120"/>
              </a:endParaRPr>
            </a:p>
          </p:txBody>
        </p:sp>
      </p:grpSp>
      <p:grpSp>
        <p:nvGrpSpPr>
          <p:cNvPr id="3" name="Group 19"/>
          <p:cNvGrpSpPr>
            <a:grpSpLocks/>
          </p:cNvGrpSpPr>
          <p:nvPr/>
        </p:nvGrpSpPr>
        <p:grpSpPr bwMode="auto">
          <a:xfrm>
            <a:off x="452438" y="2312988"/>
            <a:ext cx="1354137" cy="606425"/>
            <a:chOff x="285" y="1470"/>
            <a:chExt cx="853" cy="382"/>
          </a:xfrm>
        </p:grpSpPr>
        <p:sp>
          <p:nvSpPr>
            <p:cNvPr id="83979" name="Line 16"/>
            <p:cNvSpPr>
              <a:spLocks noChangeShapeType="1"/>
            </p:cNvSpPr>
            <p:nvPr/>
          </p:nvSpPr>
          <p:spPr bwMode="auto">
            <a:xfrm flipV="1">
              <a:off x="295" y="1579"/>
              <a:ext cx="630" cy="263"/>
            </a:xfrm>
            <a:prstGeom prst="line">
              <a:avLst/>
            </a:prstGeom>
            <a:noFill/>
            <a:ln w="9525">
              <a:solidFill>
                <a:srgbClr val="000000"/>
              </a:solidFill>
              <a:round/>
              <a:headEnd/>
              <a:tailEnd type="triangle" w="med" len="med"/>
            </a:ln>
          </p:spPr>
          <p:txBody>
            <a:bodyPr/>
            <a:lstStyle/>
            <a:p>
              <a:endParaRPr lang="zh-TW" altLang="en-US"/>
            </a:p>
          </p:txBody>
        </p:sp>
        <p:sp>
          <p:nvSpPr>
            <p:cNvPr id="83980" name="Line 17"/>
            <p:cNvSpPr>
              <a:spLocks noChangeShapeType="1"/>
            </p:cNvSpPr>
            <p:nvPr/>
          </p:nvSpPr>
          <p:spPr bwMode="auto">
            <a:xfrm flipV="1">
              <a:off x="285" y="1723"/>
              <a:ext cx="313" cy="129"/>
            </a:xfrm>
            <a:prstGeom prst="line">
              <a:avLst/>
            </a:prstGeom>
            <a:noFill/>
            <a:ln w="9525">
              <a:solidFill>
                <a:srgbClr val="FF0000"/>
              </a:solidFill>
              <a:round/>
              <a:headEnd/>
              <a:tailEnd type="triangle" w="med" len="med"/>
            </a:ln>
          </p:spPr>
          <p:txBody>
            <a:bodyPr/>
            <a:lstStyle/>
            <a:p>
              <a:endParaRPr lang="zh-TW" altLang="en-US"/>
            </a:p>
          </p:txBody>
        </p:sp>
        <p:graphicFrame>
          <p:nvGraphicFramePr>
            <p:cNvPr id="83973" name="Object 18"/>
            <p:cNvGraphicFramePr>
              <a:graphicFrameLocks noChangeAspect="1"/>
            </p:cNvGraphicFramePr>
            <p:nvPr/>
          </p:nvGraphicFramePr>
          <p:xfrm>
            <a:off x="957" y="1470"/>
            <a:ext cx="181" cy="181"/>
          </p:xfrm>
          <a:graphic>
            <a:graphicData uri="http://schemas.openxmlformats.org/presentationml/2006/ole">
              <p:oleObj spid="_x0000_s28677" name="Equation" r:id="rId4" imgW="126720" imgH="126720" progId="Equation.DSMT4">
                <p:embed/>
              </p:oleObj>
            </a:graphicData>
          </a:graphic>
        </p:graphicFrame>
      </p:grpSp>
      <p:sp>
        <p:nvSpPr>
          <p:cNvPr id="83978" name="Rectangle 21"/>
          <p:cNvSpPr>
            <a:spLocks noChangeArrowheads="1"/>
          </p:cNvSpPr>
          <p:nvPr/>
        </p:nvSpPr>
        <p:spPr bwMode="auto">
          <a:xfrm>
            <a:off x="0" y="3067050"/>
            <a:ext cx="9144000" cy="0"/>
          </a:xfrm>
          <a:prstGeom prst="rect">
            <a:avLst/>
          </a:prstGeom>
          <a:noFill/>
          <a:ln w="9525">
            <a:noFill/>
            <a:miter lim="800000"/>
            <a:headEnd/>
            <a:tailEnd/>
          </a:ln>
        </p:spPr>
        <p:txBody>
          <a:bodyPr wrap="none" anchor="ctr">
            <a:spAutoFit/>
          </a:bodyPr>
          <a:lstStyle/>
          <a:p>
            <a:endParaRPr lang="zh-TW" altLang="en-US"/>
          </a:p>
        </p:txBody>
      </p:sp>
      <p:graphicFrame>
        <p:nvGraphicFramePr>
          <p:cNvPr id="83971" name="Object 20"/>
          <p:cNvGraphicFramePr>
            <a:graphicFrameLocks noChangeAspect="1"/>
          </p:cNvGraphicFramePr>
          <p:nvPr/>
        </p:nvGraphicFramePr>
        <p:xfrm>
          <a:off x="506413" y="3933825"/>
          <a:ext cx="7699375" cy="1193800"/>
        </p:xfrm>
        <a:graphic>
          <a:graphicData uri="http://schemas.openxmlformats.org/presentationml/2006/ole">
            <p:oleObj spid="_x0000_s28675" name="Equation" r:id="rId5" imgW="4203360" imgH="660240" progId="Equation.DSMT4">
              <p:embed/>
            </p:oleObj>
          </a:graphicData>
        </a:graphic>
      </p:graphicFrame>
      <p:graphicFrame>
        <p:nvGraphicFramePr>
          <p:cNvPr id="83972" name="Object 22"/>
          <p:cNvGraphicFramePr>
            <a:graphicFrameLocks noChangeAspect="1"/>
          </p:cNvGraphicFramePr>
          <p:nvPr/>
        </p:nvGraphicFramePr>
        <p:xfrm>
          <a:off x="1116013" y="5229225"/>
          <a:ext cx="7246937" cy="1152525"/>
        </p:xfrm>
        <a:graphic>
          <a:graphicData uri="http://schemas.openxmlformats.org/presentationml/2006/ole">
            <p:oleObj spid="_x0000_s28676" name="Equation" r:id="rId6" imgW="4317840" imgH="685800" progId="Equation.DSMT4">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投影片編號版面配置區 5"/>
          <p:cNvSpPr>
            <a:spLocks noGrp="1"/>
          </p:cNvSpPr>
          <p:nvPr>
            <p:ph type="sldNum" sz="quarter" idx="12"/>
          </p:nvPr>
        </p:nvSpPr>
        <p:spPr>
          <a:noFill/>
        </p:spPr>
        <p:txBody>
          <a:bodyPr/>
          <a:lstStyle/>
          <a:p>
            <a:fld id="{A6F558DA-5C1B-47C8-B739-9B760CCF4B6D}" type="slidenum">
              <a:rPr lang="en-US" altLang="zh-TW" smtClean="0">
                <a:ea typeface="新細明體" charset="-120"/>
              </a:rPr>
              <a:pPr/>
              <a:t>3</a:t>
            </a:fld>
            <a:endParaRPr lang="en-US" altLang="zh-TW" smtClean="0">
              <a:ea typeface="新細明體" charset="-120"/>
            </a:endParaRPr>
          </a:p>
        </p:txBody>
      </p:sp>
      <p:sp>
        <p:nvSpPr>
          <p:cNvPr id="46083" name="Rectangle 2"/>
          <p:cNvSpPr>
            <a:spLocks noGrp="1" noChangeArrowheads="1"/>
          </p:cNvSpPr>
          <p:nvPr>
            <p:ph type="title"/>
          </p:nvPr>
        </p:nvSpPr>
        <p:spPr>
          <a:xfrm>
            <a:off x="1403648" y="2852936"/>
            <a:ext cx="7498080" cy="1143000"/>
          </a:xfrm>
        </p:spPr>
        <p:txBody>
          <a:bodyPr/>
          <a:lstStyle/>
          <a:p>
            <a:pPr marL="596646" indent="-514350"/>
            <a:r>
              <a:rPr lang="en-US" altLang="zh-TW" sz="3600" dirty="0" smtClean="0"/>
              <a:t>1. Linear algebra basics</a:t>
            </a:r>
          </a:p>
        </p:txBody>
      </p:sp>
    </p:spTree>
  </p:cSld>
  <p:clrMapOvr>
    <a:masterClrMapping/>
  </p:clrMapOvr>
  <p:transition>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投影片編號版面配置區 5"/>
          <p:cNvSpPr>
            <a:spLocks noGrp="1"/>
          </p:cNvSpPr>
          <p:nvPr>
            <p:ph type="sldNum" sz="quarter" idx="12"/>
          </p:nvPr>
        </p:nvSpPr>
        <p:spPr>
          <a:noFill/>
        </p:spPr>
        <p:txBody>
          <a:bodyPr/>
          <a:lstStyle/>
          <a:p>
            <a:fld id="{D760358A-D59D-453A-97CB-D261F3C42366}" type="slidenum">
              <a:rPr lang="zh-TW" altLang="en-US" smtClean="0">
                <a:ea typeface="新細明體" charset="-120"/>
              </a:rPr>
              <a:pPr/>
              <a:t>30</a:t>
            </a:fld>
            <a:endParaRPr lang="en-US" altLang="zh-TW" smtClean="0">
              <a:ea typeface="新細明體" charset="-120"/>
            </a:endParaRPr>
          </a:p>
        </p:txBody>
      </p:sp>
      <p:graphicFrame>
        <p:nvGraphicFramePr>
          <p:cNvPr id="87042" name="Object 3"/>
          <p:cNvGraphicFramePr>
            <a:graphicFrameLocks noChangeAspect="1"/>
          </p:cNvGraphicFramePr>
          <p:nvPr/>
        </p:nvGraphicFramePr>
        <p:xfrm>
          <a:off x="744538" y="446088"/>
          <a:ext cx="7878762" cy="5935662"/>
        </p:xfrm>
        <a:graphic>
          <a:graphicData uri="http://schemas.openxmlformats.org/presentationml/2006/ole">
            <p:oleObj spid="_x0000_s29698" name="Equation" r:id="rId3" imgW="4533840" imgH="3416040" progId="Equation.DSMT4">
              <p:embed/>
            </p:oleObj>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投影片編號版面配置區 5"/>
          <p:cNvSpPr>
            <a:spLocks noGrp="1"/>
          </p:cNvSpPr>
          <p:nvPr>
            <p:ph type="sldNum" sz="quarter" idx="12"/>
          </p:nvPr>
        </p:nvSpPr>
        <p:spPr>
          <a:noFill/>
        </p:spPr>
        <p:txBody>
          <a:bodyPr/>
          <a:lstStyle/>
          <a:p>
            <a:fld id="{9DBF2421-B734-4F66-A130-E61C173B4B03}" type="slidenum">
              <a:rPr lang="zh-TW" altLang="en-US" smtClean="0">
                <a:ea typeface="新細明體" charset="-120"/>
              </a:rPr>
              <a:pPr/>
              <a:t>31</a:t>
            </a:fld>
            <a:endParaRPr lang="en-US" altLang="zh-TW" smtClean="0">
              <a:ea typeface="新細明體" charset="-120"/>
            </a:endParaRPr>
          </a:p>
        </p:txBody>
      </p:sp>
      <p:sp>
        <p:nvSpPr>
          <p:cNvPr id="88069" name="Rectangle 2"/>
          <p:cNvSpPr>
            <a:spLocks noGrp="1" noChangeArrowheads="1"/>
          </p:cNvSpPr>
          <p:nvPr>
            <p:ph type="title"/>
          </p:nvPr>
        </p:nvSpPr>
        <p:spPr>
          <a:xfrm>
            <a:off x="457200" y="344488"/>
            <a:ext cx="8229600" cy="1139825"/>
          </a:xfrm>
        </p:spPr>
        <p:txBody>
          <a:bodyPr/>
          <a:lstStyle/>
          <a:p>
            <a:pPr algn="ctr" eaLnBrk="1" hangingPunct="1"/>
            <a:r>
              <a:rPr lang="en-US" altLang="zh-TW" sz="3600" b="1" smtClean="0">
                <a:latin typeface="Times New Roman" pitchFamily="18" charset="0"/>
              </a:rPr>
              <a:t>Diagonalization</a:t>
            </a:r>
            <a:endParaRPr lang="zh-TW" altLang="en-US" sz="3600" b="1" smtClean="0">
              <a:latin typeface="Times New Roman" pitchFamily="18" charset="0"/>
            </a:endParaRPr>
          </a:p>
        </p:txBody>
      </p:sp>
      <p:sp>
        <p:nvSpPr>
          <p:cNvPr id="88070"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graphicFrame>
        <p:nvGraphicFramePr>
          <p:cNvPr id="88066" name="Object 4"/>
          <p:cNvGraphicFramePr>
            <a:graphicFrameLocks noChangeAspect="1"/>
          </p:cNvGraphicFramePr>
          <p:nvPr/>
        </p:nvGraphicFramePr>
        <p:xfrm>
          <a:off x="482600" y="981075"/>
          <a:ext cx="8482013" cy="1347788"/>
        </p:xfrm>
        <a:graphic>
          <a:graphicData uri="http://schemas.openxmlformats.org/presentationml/2006/ole">
            <p:oleObj spid="_x0000_s30722" name="Equation" r:id="rId3" imgW="4470120" imgH="711000" progId="Equation.DSMT4">
              <p:embed/>
            </p:oleObj>
          </a:graphicData>
        </a:graphic>
      </p:graphicFrame>
      <p:sp>
        <p:nvSpPr>
          <p:cNvPr id="88071" name="Rectangle 7"/>
          <p:cNvSpPr>
            <a:spLocks noChangeArrowheads="1"/>
          </p:cNvSpPr>
          <p:nvPr/>
        </p:nvSpPr>
        <p:spPr bwMode="auto">
          <a:xfrm>
            <a:off x="0" y="2681288"/>
            <a:ext cx="9144000" cy="0"/>
          </a:xfrm>
          <a:prstGeom prst="rect">
            <a:avLst/>
          </a:prstGeom>
          <a:noFill/>
          <a:ln w="9525">
            <a:noFill/>
            <a:miter lim="800000"/>
            <a:headEnd/>
            <a:tailEnd/>
          </a:ln>
        </p:spPr>
        <p:txBody>
          <a:bodyPr wrap="none" anchor="ctr">
            <a:spAutoFit/>
          </a:bodyPr>
          <a:lstStyle/>
          <a:p>
            <a:endParaRPr lang="zh-TW" altLang="en-US"/>
          </a:p>
        </p:txBody>
      </p:sp>
      <p:graphicFrame>
        <p:nvGraphicFramePr>
          <p:cNvPr id="88067" name="Object 6"/>
          <p:cNvGraphicFramePr>
            <a:graphicFrameLocks noChangeAspect="1"/>
          </p:cNvGraphicFramePr>
          <p:nvPr/>
        </p:nvGraphicFramePr>
        <p:xfrm>
          <a:off x="500063" y="2820988"/>
          <a:ext cx="8393112" cy="2938462"/>
        </p:xfrm>
        <a:graphic>
          <a:graphicData uri="http://schemas.openxmlformats.org/presentationml/2006/ole">
            <p:oleObj spid="_x0000_s30723" name="Equation" r:id="rId4" imgW="4724280" imgH="1688760" progId="Equation.DSMT4">
              <p:embed/>
            </p:oleObj>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投影片編號版面配置區 5"/>
          <p:cNvSpPr>
            <a:spLocks noGrp="1"/>
          </p:cNvSpPr>
          <p:nvPr>
            <p:ph type="sldNum" sz="quarter" idx="12"/>
          </p:nvPr>
        </p:nvSpPr>
        <p:spPr>
          <a:noFill/>
        </p:spPr>
        <p:txBody>
          <a:bodyPr/>
          <a:lstStyle/>
          <a:p>
            <a:fld id="{3D2A765F-78E3-4F7B-84AA-C3AEBCC3AB56}" type="slidenum">
              <a:rPr lang="zh-TW" altLang="en-US" smtClean="0">
                <a:ea typeface="新細明體" charset="-120"/>
              </a:rPr>
              <a:pPr/>
              <a:t>32</a:t>
            </a:fld>
            <a:endParaRPr lang="en-US" altLang="zh-TW" smtClean="0">
              <a:ea typeface="新細明體" charset="-120"/>
            </a:endParaRPr>
          </a:p>
        </p:txBody>
      </p:sp>
      <p:sp>
        <p:nvSpPr>
          <p:cNvPr id="93189"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graphicFrame>
        <p:nvGraphicFramePr>
          <p:cNvPr id="93186" name="Object 4"/>
          <p:cNvGraphicFramePr>
            <a:graphicFrameLocks noChangeAspect="1"/>
          </p:cNvGraphicFramePr>
          <p:nvPr/>
        </p:nvGraphicFramePr>
        <p:xfrm>
          <a:off x="442913" y="577850"/>
          <a:ext cx="7553325" cy="1195388"/>
        </p:xfrm>
        <a:graphic>
          <a:graphicData uri="http://schemas.openxmlformats.org/presentationml/2006/ole">
            <p:oleObj spid="_x0000_s32770" name="Equation" r:id="rId3" imgW="4292280" imgH="685800" progId="Equation.DSMT4">
              <p:embed/>
            </p:oleObj>
          </a:graphicData>
        </a:graphic>
      </p:graphicFrame>
      <p:sp>
        <p:nvSpPr>
          <p:cNvPr id="93190" name="Rectangle 6"/>
          <p:cNvSpPr>
            <a:spLocks noChangeArrowheads="1"/>
          </p:cNvSpPr>
          <p:nvPr/>
        </p:nvSpPr>
        <p:spPr bwMode="auto">
          <a:xfrm>
            <a:off x="0" y="190500"/>
            <a:ext cx="9144000" cy="0"/>
          </a:xfrm>
          <a:prstGeom prst="rect">
            <a:avLst/>
          </a:prstGeom>
          <a:noFill/>
          <a:ln w="9525">
            <a:noFill/>
            <a:miter lim="800000"/>
            <a:headEnd/>
            <a:tailEnd/>
          </a:ln>
        </p:spPr>
        <p:txBody>
          <a:bodyPr wrap="none" anchor="ctr">
            <a:spAutoFit/>
          </a:bodyPr>
          <a:lstStyle/>
          <a:p>
            <a:endParaRPr lang="zh-TW" altLang="en-US"/>
          </a:p>
        </p:txBody>
      </p:sp>
      <p:sp>
        <p:nvSpPr>
          <p:cNvPr id="93191" name="Rectangle 8"/>
          <p:cNvSpPr>
            <a:spLocks noChangeArrowheads="1"/>
          </p:cNvSpPr>
          <p:nvPr/>
        </p:nvSpPr>
        <p:spPr bwMode="auto">
          <a:xfrm>
            <a:off x="0" y="2185988"/>
            <a:ext cx="9144000" cy="0"/>
          </a:xfrm>
          <a:prstGeom prst="rect">
            <a:avLst/>
          </a:prstGeom>
          <a:noFill/>
          <a:ln w="9525">
            <a:noFill/>
            <a:miter lim="800000"/>
            <a:headEnd/>
            <a:tailEnd/>
          </a:ln>
        </p:spPr>
        <p:txBody>
          <a:bodyPr wrap="none" anchor="ctr">
            <a:spAutoFit/>
          </a:bodyPr>
          <a:lstStyle/>
          <a:p>
            <a:endParaRPr lang="zh-TW" altLang="en-US"/>
          </a:p>
        </p:txBody>
      </p:sp>
      <p:graphicFrame>
        <p:nvGraphicFramePr>
          <p:cNvPr id="93187" name="Object 7"/>
          <p:cNvGraphicFramePr>
            <a:graphicFrameLocks noChangeAspect="1"/>
          </p:cNvGraphicFramePr>
          <p:nvPr/>
        </p:nvGraphicFramePr>
        <p:xfrm>
          <a:off x="603250" y="2001838"/>
          <a:ext cx="6921500" cy="4306887"/>
        </p:xfrm>
        <a:graphic>
          <a:graphicData uri="http://schemas.openxmlformats.org/presentationml/2006/ole">
            <p:oleObj spid="_x0000_s32771" name="Equation" r:id="rId4" imgW="4394160" imgH="2768400" progId="Equation.DSMT4">
              <p:embed/>
            </p:oleObj>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投影片編號版面配置區 5"/>
          <p:cNvSpPr>
            <a:spLocks noGrp="1"/>
          </p:cNvSpPr>
          <p:nvPr>
            <p:ph type="sldNum" sz="quarter" idx="12"/>
          </p:nvPr>
        </p:nvSpPr>
        <p:spPr>
          <a:noFill/>
        </p:spPr>
        <p:txBody>
          <a:bodyPr/>
          <a:lstStyle/>
          <a:p>
            <a:fld id="{A7FB780E-C5B7-445A-94CF-E1B21359A557}" type="slidenum">
              <a:rPr lang="zh-TW" altLang="en-US" smtClean="0">
                <a:ea typeface="新細明體" charset="-120"/>
              </a:rPr>
              <a:pPr/>
              <a:t>33</a:t>
            </a:fld>
            <a:endParaRPr lang="en-US" altLang="zh-TW" smtClean="0">
              <a:ea typeface="新細明體" charset="-120"/>
            </a:endParaRPr>
          </a:p>
        </p:txBody>
      </p:sp>
      <p:graphicFrame>
        <p:nvGraphicFramePr>
          <p:cNvPr id="94210" name="Object 4"/>
          <p:cNvGraphicFramePr>
            <a:graphicFrameLocks noChangeAspect="1"/>
          </p:cNvGraphicFramePr>
          <p:nvPr/>
        </p:nvGraphicFramePr>
        <p:xfrm>
          <a:off x="468313" y="449263"/>
          <a:ext cx="7966075" cy="1179512"/>
        </p:xfrm>
        <a:graphic>
          <a:graphicData uri="http://schemas.openxmlformats.org/presentationml/2006/ole">
            <p:oleObj spid="_x0000_s33794" name="Equation" r:id="rId3" imgW="4546440" imgH="672840" progId="Equation.DSMT4">
              <p:embed/>
            </p:oleObj>
          </a:graphicData>
        </a:graphic>
      </p:graphicFrame>
      <p:sp>
        <p:nvSpPr>
          <p:cNvPr id="94213" name="Rectangle 6"/>
          <p:cNvSpPr>
            <a:spLocks noChangeArrowheads="1"/>
          </p:cNvSpPr>
          <p:nvPr/>
        </p:nvSpPr>
        <p:spPr bwMode="auto">
          <a:xfrm>
            <a:off x="0" y="2185988"/>
            <a:ext cx="9144000" cy="0"/>
          </a:xfrm>
          <a:prstGeom prst="rect">
            <a:avLst/>
          </a:prstGeom>
          <a:noFill/>
          <a:ln w="9525">
            <a:noFill/>
            <a:miter lim="800000"/>
            <a:headEnd/>
            <a:tailEnd/>
          </a:ln>
        </p:spPr>
        <p:txBody>
          <a:bodyPr wrap="none" anchor="ctr">
            <a:spAutoFit/>
          </a:bodyPr>
          <a:lstStyle/>
          <a:p>
            <a:endParaRPr lang="zh-TW" altLang="en-US"/>
          </a:p>
        </p:txBody>
      </p:sp>
      <p:graphicFrame>
        <p:nvGraphicFramePr>
          <p:cNvPr id="94211" name="Object 5"/>
          <p:cNvGraphicFramePr>
            <a:graphicFrameLocks noChangeAspect="1"/>
          </p:cNvGraphicFramePr>
          <p:nvPr/>
        </p:nvGraphicFramePr>
        <p:xfrm>
          <a:off x="539750" y="1604963"/>
          <a:ext cx="8280400" cy="4848225"/>
        </p:xfrm>
        <a:graphic>
          <a:graphicData uri="http://schemas.openxmlformats.org/presentationml/2006/ole">
            <p:oleObj spid="_x0000_s33795" name="Equation" r:id="rId4" imgW="5079960" imgH="3022560" progId="Equation.DSMT4">
              <p:embed/>
            </p:oleObj>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52" name="投影片編號版面配置區 5"/>
          <p:cNvSpPr>
            <a:spLocks noGrp="1"/>
          </p:cNvSpPr>
          <p:nvPr>
            <p:ph type="sldNum" sz="quarter" idx="12"/>
          </p:nvPr>
        </p:nvSpPr>
        <p:spPr>
          <a:noFill/>
        </p:spPr>
        <p:txBody>
          <a:bodyPr/>
          <a:lstStyle/>
          <a:p>
            <a:fld id="{1142D397-7D3E-4531-9D56-7E92F4E56BAC}" type="slidenum">
              <a:rPr lang="zh-TW" altLang="en-US" smtClean="0">
                <a:ea typeface="新細明體" charset="-120"/>
              </a:rPr>
              <a:pPr/>
              <a:t>34</a:t>
            </a:fld>
            <a:endParaRPr lang="en-US" altLang="zh-TW" smtClean="0">
              <a:ea typeface="新細明體" charset="-120"/>
            </a:endParaRPr>
          </a:p>
        </p:txBody>
      </p:sp>
      <p:sp>
        <p:nvSpPr>
          <p:cNvPr id="95253" name="Rectangle 2"/>
          <p:cNvSpPr>
            <a:spLocks noGrp="1" noChangeArrowheads="1"/>
          </p:cNvSpPr>
          <p:nvPr>
            <p:ph type="title"/>
          </p:nvPr>
        </p:nvSpPr>
        <p:spPr/>
        <p:txBody>
          <a:bodyPr/>
          <a:lstStyle/>
          <a:p>
            <a:pPr algn="ctr" eaLnBrk="1" hangingPunct="1"/>
            <a:r>
              <a:rPr lang="en-US" altLang="zh-TW" sz="3600" b="1" smtClean="0">
                <a:latin typeface="Times New Roman" pitchFamily="18" charset="0"/>
              </a:rPr>
              <a:t>Similarity Transformation</a:t>
            </a:r>
            <a:r>
              <a:rPr lang="en-US" altLang="zh-TW" smtClean="0"/>
              <a:t> </a:t>
            </a:r>
            <a:endParaRPr lang="zh-TW" altLang="en-US" smtClean="0"/>
          </a:p>
        </p:txBody>
      </p:sp>
      <p:graphicFrame>
        <p:nvGraphicFramePr>
          <p:cNvPr id="95234" name="Object 4"/>
          <p:cNvGraphicFramePr>
            <a:graphicFrameLocks noChangeAspect="1"/>
          </p:cNvGraphicFramePr>
          <p:nvPr/>
        </p:nvGraphicFramePr>
        <p:xfrm>
          <a:off x="341313" y="1125538"/>
          <a:ext cx="8513762" cy="373062"/>
        </p:xfrm>
        <a:graphic>
          <a:graphicData uri="http://schemas.openxmlformats.org/presentationml/2006/ole">
            <p:oleObj spid="_x0000_s34818" name="Equation" r:id="rId3" imgW="4635360" imgH="203040" progId="Equation.DSMT4">
              <p:embed/>
            </p:oleObj>
          </a:graphicData>
        </a:graphic>
      </p:graphicFrame>
      <p:grpSp>
        <p:nvGrpSpPr>
          <p:cNvPr id="2" name="Group 33"/>
          <p:cNvGrpSpPr>
            <a:grpSpLocks/>
          </p:cNvGrpSpPr>
          <p:nvPr/>
        </p:nvGrpSpPr>
        <p:grpSpPr bwMode="auto">
          <a:xfrm>
            <a:off x="2771775" y="1525588"/>
            <a:ext cx="2952750" cy="2047875"/>
            <a:chOff x="1824" y="917"/>
            <a:chExt cx="1782" cy="1243"/>
          </a:xfrm>
        </p:grpSpPr>
        <p:sp>
          <p:nvSpPr>
            <p:cNvPr id="95257" name="Line 6"/>
            <p:cNvSpPr>
              <a:spLocks noChangeShapeType="1"/>
            </p:cNvSpPr>
            <p:nvPr/>
          </p:nvSpPr>
          <p:spPr bwMode="auto">
            <a:xfrm>
              <a:off x="2204" y="1156"/>
              <a:ext cx="1044" cy="0"/>
            </a:xfrm>
            <a:prstGeom prst="line">
              <a:avLst/>
            </a:prstGeom>
            <a:noFill/>
            <a:ln w="9525">
              <a:solidFill>
                <a:srgbClr val="000000"/>
              </a:solidFill>
              <a:round/>
              <a:headEnd/>
              <a:tailEnd type="triangle" w="med" len="med"/>
            </a:ln>
          </p:spPr>
          <p:txBody>
            <a:bodyPr/>
            <a:lstStyle/>
            <a:p>
              <a:endParaRPr lang="zh-TW" altLang="en-US"/>
            </a:p>
          </p:txBody>
        </p:sp>
        <p:graphicFrame>
          <p:nvGraphicFramePr>
            <p:cNvPr id="95241" name="Object 7"/>
            <p:cNvGraphicFramePr>
              <a:graphicFrameLocks noChangeAspect="1"/>
            </p:cNvGraphicFramePr>
            <p:nvPr/>
          </p:nvGraphicFramePr>
          <p:xfrm>
            <a:off x="2510" y="917"/>
            <a:ext cx="477" cy="200"/>
          </p:xfrm>
          <a:graphic>
            <a:graphicData uri="http://schemas.openxmlformats.org/presentationml/2006/ole">
              <p:oleObj spid="_x0000_s34825" name="Equation" r:id="rId4" imgW="558720" imgH="203040" progId="Equation.DSMT4">
                <p:embed/>
              </p:oleObj>
            </a:graphicData>
          </a:graphic>
        </p:graphicFrame>
        <p:graphicFrame>
          <p:nvGraphicFramePr>
            <p:cNvPr id="95242" name="Object 8"/>
            <p:cNvGraphicFramePr>
              <a:graphicFrameLocks noChangeAspect="1"/>
            </p:cNvGraphicFramePr>
            <p:nvPr/>
          </p:nvGraphicFramePr>
          <p:xfrm>
            <a:off x="3343" y="1046"/>
            <a:ext cx="107" cy="162"/>
          </p:xfrm>
          <a:graphic>
            <a:graphicData uri="http://schemas.openxmlformats.org/presentationml/2006/ole">
              <p:oleObj spid="_x0000_s34826" name="Equation" r:id="rId5" imgW="126720" imgH="164880" progId="Equation.DSMT4">
                <p:embed/>
              </p:oleObj>
            </a:graphicData>
          </a:graphic>
        </p:graphicFrame>
        <p:sp>
          <p:nvSpPr>
            <p:cNvPr id="95258" name="Line 9"/>
            <p:cNvSpPr>
              <a:spLocks noChangeShapeType="1"/>
            </p:cNvSpPr>
            <p:nvPr/>
          </p:nvSpPr>
          <p:spPr bwMode="auto">
            <a:xfrm>
              <a:off x="3343" y="1267"/>
              <a:ext cx="0" cy="664"/>
            </a:xfrm>
            <a:prstGeom prst="line">
              <a:avLst/>
            </a:prstGeom>
            <a:noFill/>
            <a:ln w="9525">
              <a:solidFill>
                <a:srgbClr val="000000"/>
              </a:solidFill>
              <a:round/>
              <a:headEnd/>
              <a:tailEnd type="triangle" w="med" len="med"/>
            </a:ln>
          </p:spPr>
          <p:txBody>
            <a:bodyPr/>
            <a:lstStyle/>
            <a:p>
              <a:endParaRPr lang="zh-TW" altLang="en-US"/>
            </a:p>
          </p:txBody>
        </p:sp>
        <p:sp>
          <p:nvSpPr>
            <p:cNvPr id="95259" name="Line 10"/>
            <p:cNvSpPr>
              <a:spLocks noChangeShapeType="1"/>
            </p:cNvSpPr>
            <p:nvPr/>
          </p:nvSpPr>
          <p:spPr bwMode="auto">
            <a:xfrm flipV="1">
              <a:off x="3438" y="1267"/>
              <a:ext cx="0" cy="664"/>
            </a:xfrm>
            <a:prstGeom prst="line">
              <a:avLst/>
            </a:prstGeom>
            <a:noFill/>
            <a:ln w="9525">
              <a:solidFill>
                <a:srgbClr val="000000"/>
              </a:solidFill>
              <a:round/>
              <a:headEnd/>
              <a:tailEnd type="triangle" w="med" len="med"/>
            </a:ln>
          </p:spPr>
          <p:txBody>
            <a:bodyPr/>
            <a:lstStyle/>
            <a:p>
              <a:endParaRPr lang="zh-TW" altLang="en-US"/>
            </a:p>
          </p:txBody>
        </p:sp>
        <p:graphicFrame>
          <p:nvGraphicFramePr>
            <p:cNvPr id="95243" name="Object 11"/>
            <p:cNvGraphicFramePr>
              <a:graphicFrameLocks noChangeAspect="1"/>
            </p:cNvGraphicFramePr>
            <p:nvPr/>
          </p:nvGraphicFramePr>
          <p:xfrm>
            <a:off x="3153" y="1488"/>
            <a:ext cx="139" cy="188"/>
          </p:xfrm>
          <a:graphic>
            <a:graphicData uri="http://schemas.openxmlformats.org/presentationml/2006/ole">
              <p:oleObj spid="_x0000_s34827" name="Equation" r:id="rId6" imgW="164880" imgH="190440" progId="Equation.DSMT4">
                <p:embed/>
              </p:oleObj>
            </a:graphicData>
          </a:graphic>
        </p:graphicFrame>
        <p:graphicFrame>
          <p:nvGraphicFramePr>
            <p:cNvPr id="95244" name="Object 12"/>
            <p:cNvGraphicFramePr>
              <a:graphicFrameLocks noChangeAspect="1"/>
            </p:cNvGraphicFramePr>
            <p:nvPr/>
          </p:nvGraphicFramePr>
          <p:xfrm>
            <a:off x="3488" y="1488"/>
            <a:ext cx="118" cy="150"/>
          </p:xfrm>
          <a:graphic>
            <a:graphicData uri="http://schemas.openxmlformats.org/presentationml/2006/ole">
              <p:oleObj spid="_x0000_s34828" name="Equation" r:id="rId7" imgW="139680" imgH="164880" progId="Equation.DSMT4">
                <p:embed/>
              </p:oleObj>
            </a:graphicData>
          </a:graphic>
        </p:graphicFrame>
        <p:sp>
          <p:nvSpPr>
            <p:cNvPr id="95260" name="Line 13"/>
            <p:cNvSpPr>
              <a:spLocks noChangeShapeType="1"/>
            </p:cNvSpPr>
            <p:nvPr/>
          </p:nvSpPr>
          <p:spPr bwMode="auto">
            <a:xfrm>
              <a:off x="2204" y="2041"/>
              <a:ext cx="1044" cy="0"/>
            </a:xfrm>
            <a:prstGeom prst="line">
              <a:avLst/>
            </a:prstGeom>
            <a:noFill/>
            <a:ln w="9525">
              <a:solidFill>
                <a:srgbClr val="000000"/>
              </a:solidFill>
              <a:round/>
              <a:headEnd/>
              <a:tailEnd type="triangle" w="med" len="med"/>
            </a:ln>
          </p:spPr>
          <p:txBody>
            <a:bodyPr/>
            <a:lstStyle/>
            <a:p>
              <a:endParaRPr lang="zh-TW" altLang="en-US"/>
            </a:p>
          </p:txBody>
        </p:sp>
        <p:graphicFrame>
          <p:nvGraphicFramePr>
            <p:cNvPr id="95245" name="Object 14"/>
            <p:cNvGraphicFramePr>
              <a:graphicFrameLocks noChangeAspect="1"/>
            </p:cNvGraphicFramePr>
            <p:nvPr/>
          </p:nvGraphicFramePr>
          <p:xfrm>
            <a:off x="3343" y="1960"/>
            <a:ext cx="139" cy="200"/>
          </p:xfrm>
          <a:graphic>
            <a:graphicData uri="http://schemas.openxmlformats.org/presentationml/2006/ole">
              <p:oleObj spid="_x0000_s34829" name="Equation" r:id="rId8" imgW="164880" imgH="203040" progId="Equation.DSMT4">
                <p:embed/>
              </p:oleObj>
            </a:graphicData>
          </a:graphic>
        </p:graphicFrame>
        <p:graphicFrame>
          <p:nvGraphicFramePr>
            <p:cNvPr id="95246" name="Object 15"/>
            <p:cNvGraphicFramePr>
              <a:graphicFrameLocks noChangeAspect="1"/>
            </p:cNvGraphicFramePr>
            <p:nvPr/>
          </p:nvGraphicFramePr>
          <p:xfrm>
            <a:off x="2521" y="1801"/>
            <a:ext cx="473" cy="200"/>
          </p:xfrm>
          <a:graphic>
            <a:graphicData uri="http://schemas.openxmlformats.org/presentationml/2006/ole">
              <p:oleObj spid="_x0000_s34830" name="Equation" r:id="rId9" imgW="596880" imgH="203040" progId="Equation.DSMT4">
                <p:embed/>
              </p:oleObj>
            </a:graphicData>
          </a:graphic>
        </p:graphicFrame>
        <p:graphicFrame>
          <p:nvGraphicFramePr>
            <p:cNvPr id="95247" name="Object 16"/>
            <p:cNvGraphicFramePr>
              <a:graphicFrameLocks noChangeAspect="1"/>
            </p:cNvGraphicFramePr>
            <p:nvPr/>
          </p:nvGraphicFramePr>
          <p:xfrm>
            <a:off x="2014" y="1046"/>
            <a:ext cx="107" cy="124"/>
          </p:xfrm>
          <a:graphic>
            <a:graphicData uri="http://schemas.openxmlformats.org/presentationml/2006/ole">
              <p:oleObj spid="_x0000_s34831" name="Equation" r:id="rId10" imgW="126720" imgH="126720" progId="Equation.DSMT4">
                <p:embed/>
              </p:oleObj>
            </a:graphicData>
          </a:graphic>
        </p:graphicFrame>
        <p:sp>
          <p:nvSpPr>
            <p:cNvPr id="95261" name="Line 17"/>
            <p:cNvSpPr>
              <a:spLocks noChangeShapeType="1"/>
            </p:cNvSpPr>
            <p:nvPr/>
          </p:nvSpPr>
          <p:spPr bwMode="auto">
            <a:xfrm>
              <a:off x="2014" y="1267"/>
              <a:ext cx="0" cy="664"/>
            </a:xfrm>
            <a:prstGeom prst="line">
              <a:avLst/>
            </a:prstGeom>
            <a:noFill/>
            <a:ln w="9525">
              <a:solidFill>
                <a:srgbClr val="000000"/>
              </a:solidFill>
              <a:round/>
              <a:headEnd/>
              <a:tailEnd type="triangle" w="med" len="med"/>
            </a:ln>
          </p:spPr>
          <p:txBody>
            <a:bodyPr/>
            <a:lstStyle/>
            <a:p>
              <a:endParaRPr lang="zh-TW" altLang="en-US"/>
            </a:p>
          </p:txBody>
        </p:sp>
        <p:sp>
          <p:nvSpPr>
            <p:cNvPr id="95262" name="Line 18"/>
            <p:cNvSpPr>
              <a:spLocks noChangeShapeType="1"/>
            </p:cNvSpPr>
            <p:nvPr/>
          </p:nvSpPr>
          <p:spPr bwMode="auto">
            <a:xfrm flipV="1">
              <a:off x="2109" y="1267"/>
              <a:ext cx="0" cy="664"/>
            </a:xfrm>
            <a:prstGeom prst="line">
              <a:avLst/>
            </a:prstGeom>
            <a:noFill/>
            <a:ln w="9525">
              <a:solidFill>
                <a:srgbClr val="000000"/>
              </a:solidFill>
              <a:round/>
              <a:headEnd/>
              <a:tailEnd type="triangle" w="med" len="med"/>
            </a:ln>
          </p:spPr>
          <p:txBody>
            <a:bodyPr/>
            <a:lstStyle/>
            <a:p>
              <a:endParaRPr lang="zh-TW" altLang="en-US"/>
            </a:p>
          </p:txBody>
        </p:sp>
        <p:graphicFrame>
          <p:nvGraphicFramePr>
            <p:cNvPr id="95248" name="Object 19"/>
            <p:cNvGraphicFramePr>
              <a:graphicFrameLocks noChangeAspect="1"/>
            </p:cNvGraphicFramePr>
            <p:nvPr/>
          </p:nvGraphicFramePr>
          <p:xfrm>
            <a:off x="1824" y="1488"/>
            <a:ext cx="139" cy="188"/>
          </p:xfrm>
          <a:graphic>
            <a:graphicData uri="http://schemas.openxmlformats.org/presentationml/2006/ole">
              <p:oleObj spid="_x0000_s34832" name="Equation" r:id="rId11" imgW="164880" imgH="190440" progId="Equation.DSMT4">
                <p:embed/>
              </p:oleObj>
            </a:graphicData>
          </a:graphic>
        </p:graphicFrame>
        <p:graphicFrame>
          <p:nvGraphicFramePr>
            <p:cNvPr id="95249" name="Object 20"/>
            <p:cNvGraphicFramePr>
              <a:graphicFrameLocks noChangeAspect="1"/>
            </p:cNvGraphicFramePr>
            <p:nvPr/>
          </p:nvGraphicFramePr>
          <p:xfrm>
            <a:off x="2159" y="1488"/>
            <a:ext cx="118" cy="150"/>
          </p:xfrm>
          <a:graphic>
            <a:graphicData uri="http://schemas.openxmlformats.org/presentationml/2006/ole">
              <p:oleObj spid="_x0000_s34833" name="Equation" r:id="rId12" imgW="139680" imgH="164880" progId="Equation.DSMT4">
                <p:embed/>
              </p:oleObj>
            </a:graphicData>
          </a:graphic>
        </p:graphicFrame>
        <p:graphicFrame>
          <p:nvGraphicFramePr>
            <p:cNvPr id="95250" name="Object 21"/>
            <p:cNvGraphicFramePr>
              <a:graphicFrameLocks noChangeAspect="1"/>
            </p:cNvGraphicFramePr>
            <p:nvPr/>
          </p:nvGraphicFramePr>
          <p:xfrm>
            <a:off x="2014" y="1960"/>
            <a:ext cx="129" cy="163"/>
          </p:xfrm>
          <a:graphic>
            <a:graphicData uri="http://schemas.openxmlformats.org/presentationml/2006/ole">
              <p:oleObj spid="_x0000_s34834" name="Equation" r:id="rId13" imgW="164880" imgH="164880" progId="Equation.DSMT4">
                <p:embed/>
              </p:oleObj>
            </a:graphicData>
          </a:graphic>
        </p:graphicFrame>
        <p:graphicFrame>
          <p:nvGraphicFramePr>
            <p:cNvPr id="95251" name="Object 22"/>
            <p:cNvGraphicFramePr>
              <a:graphicFrameLocks noChangeAspect="1"/>
            </p:cNvGraphicFramePr>
            <p:nvPr/>
          </p:nvGraphicFramePr>
          <p:xfrm>
            <a:off x="2267" y="1150"/>
            <a:ext cx="873" cy="198"/>
          </p:xfrm>
          <a:graphic>
            <a:graphicData uri="http://schemas.openxmlformats.org/presentationml/2006/ole">
              <p:oleObj spid="_x0000_s34835" name="Equation" r:id="rId14" imgW="863280" imgH="190440" progId="Equation.DSMT4">
                <p:embed/>
              </p:oleObj>
            </a:graphicData>
          </a:graphic>
        </p:graphicFrame>
      </p:grpSp>
      <p:graphicFrame>
        <p:nvGraphicFramePr>
          <p:cNvPr id="95235" name="Object 23"/>
          <p:cNvGraphicFramePr>
            <a:graphicFrameLocks noChangeAspect="1"/>
          </p:cNvGraphicFramePr>
          <p:nvPr/>
        </p:nvGraphicFramePr>
        <p:xfrm>
          <a:off x="755650" y="2205038"/>
          <a:ext cx="1727200" cy="352425"/>
        </p:xfrm>
        <a:graphic>
          <a:graphicData uri="http://schemas.openxmlformats.org/presentationml/2006/ole">
            <p:oleObj spid="_x0000_s34819" name="Equation" r:id="rId15" imgW="1054080" imgH="215640" progId="Equation.DSMT4">
              <p:embed/>
            </p:oleObj>
          </a:graphicData>
        </a:graphic>
      </p:graphicFrame>
      <p:graphicFrame>
        <p:nvGraphicFramePr>
          <p:cNvPr id="95236" name="Object 24"/>
          <p:cNvGraphicFramePr>
            <a:graphicFrameLocks noChangeAspect="1"/>
          </p:cNvGraphicFramePr>
          <p:nvPr/>
        </p:nvGraphicFramePr>
        <p:xfrm>
          <a:off x="5867400" y="1798638"/>
          <a:ext cx="2449513" cy="1447800"/>
        </p:xfrm>
        <a:graphic>
          <a:graphicData uri="http://schemas.openxmlformats.org/presentationml/2006/ole">
            <p:oleObj spid="_x0000_s34820" name="Equation" r:id="rId16" imgW="1498320" imgH="888840" progId="Equation.DSMT4">
              <p:embed/>
            </p:oleObj>
          </a:graphicData>
        </a:graphic>
      </p:graphicFrame>
      <p:sp>
        <p:nvSpPr>
          <p:cNvPr id="95255" name="Text Box 25"/>
          <p:cNvSpPr txBox="1">
            <a:spLocks noChangeArrowheads="1"/>
          </p:cNvSpPr>
          <p:nvPr/>
        </p:nvSpPr>
        <p:spPr bwMode="auto">
          <a:xfrm>
            <a:off x="6088063" y="3573463"/>
            <a:ext cx="2516187" cy="360362"/>
          </a:xfrm>
          <a:prstGeom prst="rect">
            <a:avLst/>
          </a:prstGeom>
          <a:noFill/>
          <a:ln w="9525">
            <a:noFill/>
            <a:miter lim="800000"/>
            <a:headEnd/>
            <a:tailEnd/>
          </a:ln>
        </p:spPr>
        <p:txBody>
          <a:bodyPr/>
          <a:lstStyle/>
          <a:p>
            <a:r>
              <a:rPr lang="en-US" altLang="zh-TW" sz="2000">
                <a:latin typeface="Times New Roman" pitchFamily="18" charset="0"/>
              </a:rPr>
              <a:t>P =</a:t>
            </a:r>
            <a:r>
              <a:rPr lang="en-US" altLang="zh-TW" sz="2000" b="0">
                <a:latin typeface="Times New Roman" pitchFamily="18" charset="0"/>
              </a:rPr>
              <a:t> </a:t>
            </a:r>
            <a:r>
              <a:rPr lang="en-US" altLang="zh-TW" sz="2000">
                <a:latin typeface="Times New Roman" pitchFamily="18" charset="0"/>
              </a:rPr>
              <a:t>Q</a:t>
            </a:r>
            <a:r>
              <a:rPr lang="en-US" altLang="zh-TW" sz="2000" b="0" baseline="30000">
                <a:latin typeface="Times New Roman" pitchFamily="18" charset="0"/>
              </a:rPr>
              <a:t>-1</a:t>
            </a:r>
            <a:r>
              <a:rPr lang="en-US" altLang="zh-TW" sz="2000">
                <a:latin typeface="Times New Roman" pitchFamily="18" charset="0"/>
              </a:rPr>
              <a:t> , </a:t>
            </a:r>
            <a:r>
              <a:rPr lang="en-US" altLang="zh-TW" sz="2000" b="0">
                <a:latin typeface="Times New Roman" pitchFamily="18" charset="0"/>
              </a:rPr>
              <a:t>nonsingular</a:t>
            </a:r>
            <a:endParaRPr lang="en-US" altLang="zh-TW" sz="2000"/>
          </a:p>
        </p:txBody>
      </p:sp>
      <p:graphicFrame>
        <p:nvGraphicFramePr>
          <p:cNvPr id="95237" name="Object 26"/>
          <p:cNvGraphicFramePr>
            <a:graphicFrameLocks noChangeAspect="1"/>
          </p:cNvGraphicFramePr>
          <p:nvPr/>
        </p:nvGraphicFramePr>
        <p:xfrm>
          <a:off x="2859088" y="3573463"/>
          <a:ext cx="2922587" cy="373062"/>
        </p:xfrm>
        <a:graphic>
          <a:graphicData uri="http://schemas.openxmlformats.org/presentationml/2006/ole">
            <p:oleObj spid="_x0000_s34821" name="Equation" r:id="rId17" imgW="1384200" imgH="177480" progId="Equation.DSMT4">
              <p:embed/>
            </p:oleObj>
          </a:graphicData>
        </a:graphic>
      </p:graphicFrame>
      <p:graphicFrame>
        <p:nvGraphicFramePr>
          <p:cNvPr id="95238" name="Object 27"/>
          <p:cNvGraphicFramePr>
            <a:graphicFrameLocks noChangeAspect="1"/>
          </p:cNvGraphicFramePr>
          <p:nvPr>
            <p:ph idx="1"/>
          </p:nvPr>
        </p:nvGraphicFramePr>
        <p:xfrm>
          <a:off x="2987675" y="4233863"/>
          <a:ext cx="2663825" cy="1031875"/>
        </p:xfrm>
        <a:graphic>
          <a:graphicData uri="http://schemas.openxmlformats.org/presentationml/2006/ole">
            <p:oleObj spid="_x0000_s34822" name="Equation" r:id="rId18" imgW="1803240" imgH="698400" progId="Equation.DSMT4">
              <p:embed/>
            </p:oleObj>
          </a:graphicData>
        </a:graphic>
      </p:graphicFrame>
      <p:graphicFrame>
        <p:nvGraphicFramePr>
          <p:cNvPr id="95239" name="Object 29"/>
          <p:cNvGraphicFramePr>
            <a:graphicFrameLocks noChangeAspect="1"/>
          </p:cNvGraphicFramePr>
          <p:nvPr/>
        </p:nvGraphicFramePr>
        <p:xfrm>
          <a:off x="539750" y="5229225"/>
          <a:ext cx="6265863" cy="1143000"/>
        </p:xfrm>
        <a:graphic>
          <a:graphicData uri="http://schemas.openxmlformats.org/presentationml/2006/ole">
            <p:oleObj spid="_x0000_s34823" name="Equation" r:id="rId19" imgW="3619440" imgH="660240" progId="Equation.DSMT4">
              <p:embed/>
            </p:oleObj>
          </a:graphicData>
        </a:graphic>
      </p:graphicFrame>
      <p:graphicFrame>
        <p:nvGraphicFramePr>
          <p:cNvPr id="95240" name="Object 30"/>
          <p:cNvGraphicFramePr>
            <a:graphicFrameLocks noChangeAspect="1"/>
          </p:cNvGraphicFramePr>
          <p:nvPr/>
        </p:nvGraphicFramePr>
        <p:xfrm>
          <a:off x="6192838" y="4724400"/>
          <a:ext cx="2843212" cy="884238"/>
        </p:xfrm>
        <a:graphic>
          <a:graphicData uri="http://schemas.openxmlformats.org/presentationml/2006/ole">
            <p:oleObj spid="_x0000_s34824" name="Equation" r:id="rId20" imgW="1625400" imgH="507960" progId="Equation.DSMT4">
              <p:embed/>
            </p:oleObj>
          </a:graphicData>
        </a:graphic>
      </p:graphicFrame>
      <p:sp>
        <p:nvSpPr>
          <p:cNvPr id="95256" name="Line 32"/>
          <p:cNvSpPr>
            <a:spLocks noChangeShapeType="1"/>
          </p:cNvSpPr>
          <p:nvPr/>
        </p:nvSpPr>
        <p:spPr bwMode="auto">
          <a:xfrm flipV="1">
            <a:off x="5580063" y="5297488"/>
            <a:ext cx="576262" cy="239712"/>
          </a:xfrm>
          <a:prstGeom prst="line">
            <a:avLst/>
          </a:prstGeom>
          <a:noFill/>
          <a:ln w="9525">
            <a:solidFill>
              <a:srgbClr val="000000"/>
            </a:solidFill>
            <a:round/>
            <a:headEnd/>
            <a:tailEnd type="triangle" w="med" len="med"/>
          </a:ln>
        </p:spPr>
        <p:txBody>
          <a:bodyPr/>
          <a:lstStyle/>
          <a:p>
            <a:endParaRPr lang="zh-TW"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投影片編號版面配置區 5"/>
          <p:cNvSpPr>
            <a:spLocks noGrp="1"/>
          </p:cNvSpPr>
          <p:nvPr>
            <p:ph type="sldNum" sz="quarter" idx="12"/>
          </p:nvPr>
        </p:nvSpPr>
        <p:spPr>
          <a:noFill/>
        </p:spPr>
        <p:txBody>
          <a:bodyPr/>
          <a:lstStyle/>
          <a:p>
            <a:fld id="{A6C7C7CB-A6F9-45CC-AAA6-F955A1B07E94}" type="slidenum">
              <a:rPr lang="zh-TW" altLang="en-US" smtClean="0">
                <a:ea typeface="新細明體" charset="-120"/>
              </a:rPr>
              <a:pPr/>
              <a:t>35</a:t>
            </a:fld>
            <a:endParaRPr lang="en-US" altLang="zh-TW" smtClean="0">
              <a:ea typeface="新細明體" charset="-120"/>
            </a:endParaRPr>
          </a:p>
        </p:txBody>
      </p:sp>
      <p:sp>
        <p:nvSpPr>
          <p:cNvPr id="96261" name="Rectangle 2"/>
          <p:cNvSpPr>
            <a:spLocks noGrp="1" noChangeArrowheads="1"/>
          </p:cNvSpPr>
          <p:nvPr>
            <p:ph type="title"/>
          </p:nvPr>
        </p:nvSpPr>
        <p:spPr>
          <a:xfrm>
            <a:off x="457200" y="344488"/>
            <a:ext cx="8229600" cy="1139825"/>
          </a:xfrm>
        </p:spPr>
        <p:txBody>
          <a:bodyPr/>
          <a:lstStyle/>
          <a:p>
            <a:pPr algn="ctr" eaLnBrk="1" hangingPunct="1"/>
            <a:r>
              <a:rPr lang="en-US" altLang="zh-TW" sz="3600" b="1" smtClean="0">
                <a:latin typeface="Times New Roman" pitchFamily="18" charset="0"/>
              </a:rPr>
              <a:t>Eigenvalue Decomposition (EVD)</a:t>
            </a:r>
            <a:r>
              <a:rPr lang="en-US" altLang="zh-TW" smtClean="0"/>
              <a:t> </a:t>
            </a:r>
            <a:endParaRPr lang="zh-TW" altLang="en-US" smtClean="0"/>
          </a:p>
        </p:txBody>
      </p:sp>
      <p:graphicFrame>
        <p:nvGraphicFramePr>
          <p:cNvPr id="96258" name="Object 4"/>
          <p:cNvGraphicFramePr>
            <a:graphicFrameLocks noChangeAspect="1"/>
          </p:cNvGraphicFramePr>
          <p:nvPr>
            <p:ph idx="1"/>
          </p:nvPr>
        </p:nvGraphicFramePr>
        <p:xfrm>
          <a:off x="1274787" y="1269231"/>
          <a:ext cx="6105525" cy="2663825"/>
        </p:xfrm>
        <a:graphic>
          <a:graphicData uri="http://schemas.openxmlformats.org/presentationml/2006/ole">
            <p:oleObj spid="_x0000_s35842" name="Equation" r:id="rId3" imgW="3492360" imgH="1523880" progId="Equation.DSMT4">
              <p:embed/>
            </p:oleObj>
          </a:graphicData>
        </a:graphic>
      </p:graphicFrame>
      <p:graphicFrame>
        <p:nvGraphicFramePr>
          <p:cNvPr id="96259" name="Object 8"/>
          <p:cNvGraphicFramePr>
            <a:graphicFrameLocks noChangeAspect="1"/>
          </p:cNvGraphicFramePr>
          <p:nvPr/>
        </p:nvGraphicFramePr>
        <p:xfrm>
          <a:off x="482600" y="4000649"/>
          <a:ext cx="8482013" cy="2452687"/>
        </p:xfrm>
        <a:graphic>
          <a:graphicData uri="http://schemas.openxmlformats.org/presentationml/2006/ole">
            <p:oleObj spid="_x0000_s35843" name="Equation" r:id="rId4" imgW="4813200" imgH="1409400" progId="Equation.DSMT4">
              <p:embed/>
            </p:oleObj>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投影片編號版面配置區 5"/>
          <p:cNvSpPr>
            <a:spLocks noGrp="1"/>
          </p:cNvSpPr>
          <p:nvPr>
            <p:ph type="sldNum" sz="quarter" idx="12"/>
          </p:nvPr>
        </p:nvSpPr>
        <p:spPr>
          <a:noFill/>
        </p:spPr>
        <p:txBody>
          <a:bodyPr/>
          <a:lstStyle/>
          <a:p>
            <a:fld id="{05922776-5BDE-455E-BE0F-1B779D1C2F29}" type="slidenum">
              <a:rPr lang="zh-TW" altLang="en-US" smtClean="0">
                <a:ea typeface="新細明體" charset="-120"/>
              </a:rPr>
              <a:pPr/>
              <a:t>36</a:t>
            </a:fld>
            <a:endParaRPr lang="en-US" altLang="zh-TW" smtClean="0">
              <a:ea typeface="新細明體" charset="-120"/>
            </a:endParaRPr>
          </a:p>
        </p:txBody>
      </p:sp>
      <p:graphicFrame>
        <p:nvGraphicFramePr>
          <p:cNvPr id="97282" name="Object 4"/>
          <p:cNvGraphicFramePr>
            <a:graphicFrameLocks noChangeAspect="1"/>
          </p:cNvGraphicFramePr>
          <p:nvPr>
            <p:ph idx="1"/>
          </p:nvPr>
        </p:nvGraphicFramePr>
        <p:xfrm>
          <a:off x="468313" y="549275"/>
          <a:ext cx="8302625" cy="5616575"/>
        </p:xfrm>
        <a:graphic>
          <a:graphicData uri="http://schemas.openxmlformats.org/presentationml/2006/ole">
            <p:oleObj spid="_x0000_s36866" name="Equation" r:id="rId3" imgW="4317840" imgH="2920680" progId="Equation.DSMT4">
              <p:embed/>
            </p:oleObj>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投影片編號版面配置區 5"/>
          <p:cNvSpPr>
            <a:spLocks noGrp="1"/>
          </p:cNvSpPr>
          <p:nvPr>
            <p:ph type="sldNum" sz="quarter" idx="12"/>
          </p:nvPr>
        </p:nvSpPr>
        <p:spPr>
          <a:noFill/>
        </p:spPr>
        <p:txBody>
          <a:bodyPr/>
          <a:lstStyle/>
          <a:p>
            <a:fld id="{9C77014D-C8D7-407C-927B-5ED796ED3F1C}" type="slidenum">
              <a:rPr lang="zh-TW" altLang="en-US" smtClean="0">
                <a:ea typeface="新細明體" charset="-120"/>
              </a:rPr>
              <a:pPr/>
              <a:t>37</a:t>
            </a:fld>
            <a:endParaRPr lang="en-US" altLang="zh-TW" smtClean="0">
              <a:ea typeface="新細明體" charset="-120"/>
            </a:endParaRPr>
          </a:p>
        </p:txBody>
      </p:sp>
      <p:graphicFrame>
        <p:nvGraphicFramePr>
          <p:cNvPr id="100354" name="Object 4"/>
          <p:cNvGraphicFramePr>
            <a:graphicFrameLocks noChangeAspect="1"/>
          </p:cNvGraphicFramePr>
          <p:nvPr>
            <p:ph idx="1"/>
          </p:nvPr>
        </p:nvGraphicFramePr>
        <p:xfrm>
          <a:off x="500063" y="1196975"/>
          <a:ext cx="8286750" cy="5111750"/>
        </p:xfrm>
        <a:graphic>
          <a:graphicData uri="http://schemas.openxmlformats.org/presentationml/2006/ole">
            <p:oleObj spid="_x0000_s38914" name="Equation" r:id="rId3" imgW="5270400" imgH="3251160" progId="Equation.DSMT4">
              <p:embed/>
            </p:oleObj>
          </a:graphicData>
        </a:graphic>
      </p:graphicFrame>
      <p:sp>
        <p:nvSpPr>
          <p:cNvPr id="100356" name="文字方塊 3"/>
          <p:cNvSpPr txBox="1">
            <a:spLocks noChangeArrowheads="1"/>
          </p:cNvSpPr>
          <p:nvPr/>
        </p:nvSpPr>
        <p:spPr bwMode="auto">
          <a:xfrm>
            <a:off x="395288" y="385763"/>
            <a:ext cx="8353425" cy="800100"/>
          </a:xfrm>
          <a:prstGeom prst="rect">
            <a:avLst/>
          </a:prstGeom>
          <a:noFill/>
          <a:ln w="9525">
            <a:noFill/>
            <a:miter lim="800000"/>
            <a:headEnd/>
            <a:tailEnd/>
          </a:ln>
        </p:spPr>
        <p:txBody>
          <a:bodyPr>
            <a:spAutoFit/>
          </a:bodyPr>
          <a:lstStyle/>
          <a:p>
            <a:r>
              <a:rPr lang="en-US" altLang="zh-TW" sz="2800" b="0">
                <a:solidFill>
                  <a:srgbClr val="FF0000"/>
                </a:solidFill>
                <a:latin typeface="Times New Roman" pitchFamily="18" charset="0"/>
                <a:cs typeface="Times New Roman" pitchFamily="18" charset="0"/>
              </a:rPr>
              <a:t>Singular Value Decomposition (SVD) </a:t>
            </a:r>
            <a:r>
              <a:rPr lang="en-US" altLang="zh-TW" sz="2000" b="0">
                <a:solidFill>
                  <a:srgbClr val="080808"/>
                </a:solidFill>
                <a:latin typeface="Times New Roman" pitchFamily="18" charset="0"/>
                <a:cs typeface="Times New Roman" pitchFamily="18" charset="0"/>
              </a:rPr>
              <a:t>~ control, DSP, statistics...</a:t>
            </a:r>
          </a:p>
          <a:p>
            <a:r>
              <a:rPr lang="en-US" altLang="zh-TW" sz="1800" b="0">
                <a:solidFill>
                  <a:srgbClr val="0000FF"/>
                </a:solidFill>
                <a:latin typeface="Times New Roman" pitchFamily="18" charset="0"/>
                <a:cs typeface="Times New Roman" pitchFamily="18" charset="0"/>
                <a:sym typeface="Wingdings" pitchFamily="2" charset="2"/>
              </a:rPr>
              <a:t> Generalization of EVD, ‘a high point of linear algebra’ -- Gilbert Strang, MIT</a:t>
            </a:r>
            <a:endParaRPr lang="zh-TW" altLang="en-US" sz="1800" b="0">
              <a:solidFill>
                <a:srgbClr val="0000FF"/>
              </a:solidFill>
              <a:latin typeface="Times New Roman" pitchFamily="18" charset="0"/>
              <a:cs typeface="Times New Roman" pitchFamily="18" charset="0"/>
            </a:endParaRPr>
          </a:p>
        </p:txBody>
      </p:sp>
      <p:sp>
        <p:nvSpPr>
          <p:cNvPr id="5" name="五角星形 4"/>
          <p:cNvSpPr/>
          <p:nvPr/>
        </p:nvSpPr>
        <p:spPr bwMode="auto">
          <a:xfrm>
            <a:off x="250825" y="6021388"/>
            <a:ext cx="144463" cy="144462"/>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a:lstStyle/>
          <a:p>
            <a:pPr>
              <a:defRPr/>
            </a:pPr>
            <a:endParaRPr lang="zh-TW" altLang="en-US">
              <a:ea typeface="新細明體" pitchFamily="18" charset="-12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投影片編號版面配置區 5"/>
          <p:cNvSpPr>
            <a:spLocks noGrp="1"/>
          </p:cNvSpPr>
          <p:nvPr>
            <p:ph type="sldNum" sz="quarter" idx="12"/>
          </p:nvPr>
        </p:nvSpPr>
        <p:spPr>
          <a:noFill/>
        </p:spPr>
        <p:txBody>
          <a:bodyPr/>
          <a:lstStyle/>
          <a:p>
            <a:fld id="{90DC805B-41A1-4B36-8FFE-AC9E68BABE95}" type="slidenum">
              <a:rPr lang="zh-TW" altLang="en-US" smtClean="0">
                <a:ea typeface="新細明體" charset="-120"/>
              </a:rPr>
              <a:pPr/>
              <a:t>38</a:t>
            </a:fld>
            <a:endParaRPr lang="en-US" altLang="zh-TW" smtClean="0">
              <a:ea typeface="新細明體" charset="-120"/>
            </a:endParaRPr>
          </a:p>
        </p:txBody>
      </p:sp>
      <p:graphicFrame>
        <p:nvGraphicFramePr>
          <p:cNvPr id="101378" name="Object 4"/>
          <p:cNvGraphicFramePr>
            <a:graphicFrameLocks noChangeAspect="1"/>
          </p:cNvGraphicFramePr>
          <p:nvPr>
            <p:ph idx="1"/>
          </p:nvPr>
        </p:nvGraphicFramePr>
        <p:xfrm>
          <a:off x="895349" y="836712"/>
          <a:ext cx="7949888" cy="5544616"/>
        </p:xfrm>
        <a:graphic>
          <a:graphicData uri="http://schemas.openxmlformats.org/presentationml/2006/ole">
            <p:oleObj spid="_x0000_s39938" name="Equation" r:id="rId3" imgW="5790960" imgH="4038480" progId="Equation.DSMT4">
              <p:embed/>
            </p:oleObj>
          </a:graphicData>
        </a:graphic>
      </p:graphicFrame>
      <p:sp>
        <p:nvSpPr>
          <p:cNvPr id="101380" name="文字方塊 3"/>
          <p:cNvSpPr txBox="1">
            <a:spLocks noChangeArrowheads="1"/>
          </p:cNvSpPr>
          <p:nvPr/>
        </p:nvSpPr>
        <p:spPr bwMode="auto">
          <a:xfrm>
            <a:off x="395288" y="333375"/>
            <a:ext cx="3240087" cy="400050"/>
          </a:xfrm>
          <a:prstGeom prst="rect">
            <a:avLst/>
          </a:prstGeom>
          <a:noFill/>
          <a:ln w="9525">
            <a:noFill/>
            <a:miter lim="800000"/>
            <a:headEnd/>
            <a:tailEnd/>
          </a:ln>
        </p:spPr>
        <p:txBody>
          <a:bodyPr>
            <a:spAutoFit/>
          </a:bodyPr>
          <a:lstStyle/>
          <a:p>
            <a:r>
              <a:rPr lang="en-US" altLang="zh-TW" sz="2000" b="0">
                <a:solidFill>
                  <a:srgbClr val="FF0000"/>
                </a:solidFill>
                <a:latin typeface="Times New Roman" pitchFamily="18" charset="0"/>
                <a:cs typeface="Times New Roman" pitchFamily="18" charset="0"/>
              </a:rPr>
              <a:t>Properties of SVD:</a:t>
            </a:r>
            <a:endParaRPr lang="zh-TW" altLang="en-US" sz="2000" b="0">
              <a:solidFill>
                <a:srgbClr val="FF0000"/>
              </a:solidFill>
              <a:latin typeface="Times New Roman" pitchFamily="18" charset="0"/>
              <a:cs typeface="Times New Roman" pitchFamily="18" charset="0"/>
            </a:endParaRPr>
          </a:p>
        </p:txBody>
      </p:sp>
      <p:sp>
        <p:nvSpPr>
          <p:cNvPr id="5" name="五角星形 4"/>
          <p:cNvSpPr/>
          <p:nvPr/>
        </p:nvSpPr>
        <p:spPr bwMode="auto">
          <a:xfrm>
            <a:off x="612775" y="1916113"/>
            <a:ext cx="142875" cy="142875"/>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a:lstStyle/>
          <a:p>
            <a:pPr>
              <a:defRPr/>
            </a:pPr>
            <a:endParaRPr lang="zh-TW" altLang="en-US">
              <a:ea typeface="新細明體" pitchFamily="18" charset="-120"/>
            </a:endParaRPr>
          </a:p>
        </p:txBody>
      </p:sp>
      <p:sp>
        <p:nvSpPr>
          <p:cNvPr id="6" name="五角星形 5"/>
          <p:cNvSpPr/>
          <p:nvPr/>
        </p:nvSpPr>
        <p:spPr bwMode="auto">
          <a:xfrm>
            <a:off x="684709" y="3284537"/>
            <a:ext cx="142875" cy="144463"/>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a:lstStyle/>
          <a:p>
            <a:pPr>
              <a:defRPr/>
            </a:pPr>
            <a:endParaRPr lang="zh-TW" altLang="en-US">
              <a:ea typeface="新細明體" pitchFamily="18" charset="-12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投影片編號版面配置區 5"/>
          <p:cNvSpPr>
            <a:spLocks noGrp="1"/>
          </p:cNvSpPr>
          <p:nvPr>
            <p:ph type="sldNum" sz="quarter" idx="12"/>
          </p:nvPr>
        </p:nvSpPr>
        <p:spPr>
          <a:noFill/>
        </p:spPr>
        <p:txBody>
          <a:bodyPr/>
          <a:lstStyle/>
          <a:p>
            <a:fld id="{AA4A4EC1-41A3-47B7-AF24-D89C73EFFB28}" type="slidenum">
              <a:rPr lang="zh-TW" altLang="en-US" smtClean="0">
                <a:ea typeface="新細明體" charset="-120"/>
              </a:rPr>
              <a:pPr/>
              <a:t>39</a:t>
            </a:fld>
            <a:endParaRPr lang="en-US" altLang="zh-TW" smtClean="0">
              <a:ea typeface="新細明體" charset="-120"/>
            </a:endParaRPr>
          </a:p>
        </p:txBody>
      </p:sp>
      <p:sp>
        <p:nvSpPr>
          <p:cNvPr id="103428" name="Rectangle 2"/>
          <p:cNvSpPr>
            <a:spLocks noGrp="1" noChangeArrowheads="1"/>
          </p:cNvSpPr>
          <p:nvPr>
            <p:ph type="title"/>
          </p:nvPr>
        </p:nvSpPr>
        <p:spPr>
          <a:xfrm>
            <a:off x="1043608" y="188640"/>
            <a:ext cx="7498080" cy="1143000"/>
          </a:xfrm>
        </p:spPr>
        <p:txBody>
          <a:bodyPr/>
          <a:lstStyle/>
          <a:p>
            <a:pPr algn="ctr" eaLnBrk="1" hangingPunct="1"/>
            <a:r>
              <a:rPr lang="en-US" altLang="zh-TW" sz="3600" b="1" dirty="0" smtClean="0">
                <a:latin typeface="Times New Roman" pitchFamily="18" charset="0"/>
              </a:rPr>
              <a:t>Quadratic Form/Hermitian Form</a:t>
            </a:r>
            <a:r>
              <a:rPr lang="en-US" altLang="zh-TW" dirty="0" smtClean="0"/>
              <a:t> </a:t>
            </a:r>
            <a:endParaRPr lang="zh-TW" altLang="en-US" dirty="0" smtClean="0"/>
          </a:p>
        </p:txBody>
      </p:sp>
      <p:sp>
        <p:nvSpPr>
          <p:cNvPr id="103429" name="Rectangle 5"/>
          <p:cNvSpPr>
            <a:spLocks noChangeArrowheads="1"/>
          </p:cNvSpPr>
          <p:nvPr/>
        </p:nvSpPr>
        <p:spPr bwMode="auto">
          <a:xfrm>
            <a:off x="0" y="1881188"/>
            <a:ext cx="9144000" cy="0"/>
          </a:xfrm>
          <a:prstGeom prst="rect">
            <a:avLst/>
          </a:prstGeom>
          <a:noFill/>
          <a:ln w="9525">
            <a:noFill/>
            <a:miter lim="800000"/>
            <a:headEnd/>
            <a:tailEnd/>
          </a:ln>
        </p:spPr>
        <p:txBody>
          <a:bodyPr wrap="none" anchor="ctr">
            <a:spAutoFit/>
          </a:bodyPr>
          <a:lstStyle/>
          <a:p>
            <a:endParaRPr lang="zh-TW" altLang="en-US"/>
          </a:p>
        </p:txBody>
      </p:sp>
      <p:graphicFrame>
        <p:nvGraphicFramePr>
          <p:cNvPr id="103426" name="Object 4"/>
          <p:cNvGraphicFramePr>
            <a:graphicFrameLocks noChangeAspect="1"/>
          </p:cNvGraphicFramePr>
          <p:nvPr/>
        </p:nvGraphicFramePr>
        <p:xfrm>
          <a:off x="1115616" y="1196752"/>
          <a:ext cx="7707312" cy="5400675"/>
        </p:xfrm>
        <a:graphic>
          <a:graphicData uri="http://schemas.openxmlformats.org/presentationml/2006/ole">
            <p:oleObj spid="_x0000_s40962" name="Equation" r:id="rId3" imgW="4597200" imgH="3225600" progId="Equation.DSMT4">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投影片編號版面配置區 5"/>
          <p:cNvSpPr>
            <a:spLocks noGrp="1"/>
          </p:cNvSpPr>
          <p:nvPr>
            <p:ph type="sldNum" sz="quarter" idx="12"/>
          </p:nvPr>
        </p:nvSpPr>
        <p:spPr>
          <a:noFill/>
        </p:spPr>
        <p:txBody>
          <a:bodyPr/>
          <a:lstStyle/>
          <a:p>
            <a:fld id="{79E02B94-2587-4A11-BC09-C125EF73E900}" type="slidenum">
              <a:rPr lang="zh-TW" altLang="en-US" smtClean="0">
                <a:ea typeface="新細明體" charset="-120"/>
              </a:rPr>
              <a:pPr/>
              <a:t>4</a:t>
            </a:fld>
            <a:endParaRPr lang="en-US" altLang="zh-TW" smtClean="0">
              <a:ea typeface="新細明體" charset="-120"/>
            </a:endParaRPr>
          </a:p>
        </p:txBody>
      </p:sp>
      <p:graphicFrame>
        <p:nvGraphicFramePr>
          <p:cNvPr id="1026" name="Object 4"/>
          <p:cNvGraphicFramePr>
            <a:graphicFrameLocks noChangeAspect="1"/>
          </p:cNvGraphicFramePr>
          <p:nvPr>
            <p:ph idx="4294967295"/>
          </p:nvPr>
        </p:nvGraphicFramePr>
        <p:xfrm>
          <a:off x="1979613" y="495300"/>
          <a:ext cx="4748212" cy="1219200"/>
        </p:xfrm>
        <a:graphic>
          <a:graphicData uri="http://schemas.openxmlformats.org/presentationml/2006/ole">
            <p:oleObj spid="_x0000_s1026" name="Equation" r:id="rId3" imgW="3314520" imgH="850680" progId="Equation.DSMT4">
              <p:embed/>
            </p:oleObj>
          </a:graphicData>
        </a:graphic>
      </p:graphicFrame>
      <p:graphicFrame>
        <p:nvGraphicFramePr>
          <p:cNvPr id="1027" name="Object 13"/>
          <p:cNvGraphicFramePr>
            <a:graphicFrameLocks noChangeAspect="1"/>
          </p:cNvGraphicFramePr>
          <p:nvPr/>
        </p:nvGraphicFramePr>
        <p:xfrm>
          <a:off x="250825" y="1897063"/>
          <a:ext cx="8759825" cy="4484687"/>
        </p:xfrm>
        <a:graphic>
          <a:graphicData uri="http://schemas.openxmlformats.org/presentationml/2006/ole">
            <p:oleObj spid="_x0000_s1027" name="Equation" r:id="rId4" imgW="5155920" imgH="2641320" progId="Equation.DSMT4">
              <p:embed/>
            </p:oleObj>
          </a:graphicData>
        </a:graphic>
      </p:graphicFrame>
      <p:sp>
        <p:nvSpPr>
          <p:cNvPr id="5" name="五角星形 4"/>
          <p:cNvSpPr/>
          <p:nvPr/>
        </p:nvSpPr>
        <p:spPr bwMode="auto">
          <a:xfrm>
            <a:off x="1258888" y="692150"/>
            <a:ext cx="360362" cy="360363"/>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a:lstStyle/>
          <a:p>
            <a:pPr>
              <a:defRPr/>
            </a:pPr>
            <a:endParaRPr lang="zh-TW" altLang="en-US">
              <a:ea typeface="新細明體" pitchFamily="18" charset="-12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Matrix calculus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40</a:t>
            </a:fld>
            <a:endParaRPr lang="zh-TW" altLang="en-US"/>
          </a:p>
        </p:txBody>
      </p:sp>
      <p:pic>
        <p:nvPicPr>
          <p:cNvPr id="312326" name="Picture 6"/>
          <p:cNvPicPr>
            <a:picLocks noChangeAspect="1" noChangeArrowheads="1"/>
          </p:cNvPicPr>
          <p:nvPr/>
        </p:nvPicPr>
        <p:blipFill>
          <a:blip r:embed="rId2" cstate="print"/>
          <a:srcRect l="15868" t="31125" r="12520" b="14735"/>
          <a:stretch>
            <a:fillRect/>
          </a:stretch>
        </p:blipFill>
        <p:spPr bwMode="auto">
          <a:xfrm>
            <a:off x="1331640" y="1844824"/>
            <a:ext cx="7344816" cy="4164586"/>
          </a:xfrm>
          <a:prstGeom prst="rect">
            <a:avLst/>
          </a:prstGeom>
          <a:noFill/>
          <a:ln w="9525">
            <a:noFill/>
            <a:miter lim="800000"/>
            <a:headEnd/>
            <a:tailEnd/>
          </a:ln>
        </p:spPr>
      </p:pic>
      <p:sp>
        <p:nvSpPr>
          <p:cNvPr id="10" name="文字方塊 9"/>
          <p:cNvSpPr txBox="1"/>
          <p:nvPr/>
        </p:nvSpPr>
        <p:spPr>
          <a:xfrm>
            <a:off x="1331640" y="1340768"/>
            <a:ext cx="2520280" cy="369332"/>
          </a:xfrm>
          <a:prstGeom prst="rect">
            <a:avLst/>
          </a:prstGeom>
          <a:noFill/>
        </p:spPr>
        <p:txBody>
          <a:bodyPr wrap="square" rtlCol="0">
            <a:spAutoFit/>
          </a:bodyPr>
          <a:lstStyle/>
          <a:p>
            <a:r>
              <a:rPr lang="en-US" altLang="zh-TW" dirty="0" smtClean="0"/>
              <a:t>Scalar function:</a:t>
            </a:r>
            <a:endParaRPr lang="zh-TW"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Matrix calculus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41</a:t>
            </a:fld>
            <a:endParaRPr lang="zh-TW" altLang="en-US"/>
          </a:p>
        </p:txBody>
      </p:sp>
      <p:sp>
        <p:nvSpPr>
          <p:cNvPr id="5" name="文字方塊 4"/>
          <p:cNvSpPr txBox="1"/>
          <p:nvPr/>
        </p:nvSpPr>
        <p:spPr>
          <a:xfrm>
            <a:off x="1475656" y="2780928"/>
            <a:ext cx="2520280" cy="369332"/>
          </a:xfrm>
          <a:prstGeom prst="rect">
            <a:avLst/>
          </a:prstGeom>
          <a:noFill/>
        </p:spPr>
        <p:txBody>
          <a:bodyPr wrap="square" rtlCol="0">
            <a:spAutoFit/>
          </a:bodyPr>
          <a:lstStyle/>
          <a:p>
            <a:r>
              <a:rPr lang="en-US" altLang="zh-TW" dirty="0" smtClean="0"/>
              <a:t>Vector function:</a:t>
            </a:r>
            <a:endParaRPr lang="zh-TW" altLang="en-US" dirty="0"/>
          </a:p>
        </p:txBody>
      </p:sp>
      <p:pic>
        <p:nvPicPr>
          <p:cNvPr id="314370" name="Picture 2"/>
          <p:cNvPicPr>
            <a:picLocks noChangeAspect="1" noChangeArrowheads="1"/>
          </p:cNvPicPr>
          <p:nvPr/>
        </p:nvPicPr>
        <p:blipFill>
          <a:blip r:embed="rId2" cstate="print"/>
          <a:srcRect l="15868" t="37031" r="19164" b="17688"/>
          <a:stretch>
            <a:fillRect/>
          </a:stretch>
        </p:blipFill>
        <p:spPr bwMode="auto">
          <a:xfrm>
            <a:off x="1547664" y="3140968"/>
            <a:ext cx="6336704" cy="3312368"/>
          </a:xfrm>
          <a:prstGeom prst="rect">
            <a:avLst/>
          </a:prstGeom>
          <a:noFill/>
          <a:ln w="9525">
            <a:noFill/>
            <a:miter lim="800000"/>
            <a:headEnd/>
            <a:tailEnd/>
          </a:ln>
        </p:spPr>
      </p:pic>
      <p:pic>
        <p:nvPicPr>
          <p:cNvPr id="7" name="Picture 2"/>
          <p:cNvPicPr>
            <a:picLocks noChangeAspect="1" noChangeArrowheads="1"/>
          </p:cNvPicPr>
          <p:nvPr/>
        </p:nvPicPr>
        <p:blipFill>
          <a:blip r:embed="rId3" cstate="print"/>
          <a:srcRect l="15868" t="31125" r="40574" b="43282"/>
          <a:stretch>
            <a:fillRect/>
          </a:stretch>
        </p:blipFill>
        <p:spPr bwMode="auto">
          <a:xfrm>
            <a:off x="1619672" y="1372501"/>
            <a:ext cx="4176464" cy="1840475"/>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Matrix calculus</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42</a:t>
            </a:fld>
            <a:endParaRPr lang="zh-TW" altLang="en-US"/>
          </a:p>
        </p:txBody>
      </p:sp>
      <p:sp>
        <p:nvSpPr>
          <p:cNvPr id="5" name="文字方塊 4"/>
          <p:cNvSpPr txBox="1"/>
          <p:nvPr/>
        </p:nvSpPr>
        <p:spPr>
          <a:xfrm>
            <a:off x="1547664" y="1547500"/>
            <a:ext cx="2520280" cy="369332"/>
          </a:xfrm>
          <a:prstGeom prst="rect">
            <a:avLst/>
          </a:prstGeom>
          <a:noFill/>
        </p:spPr>
        <p:txBody>
          <a:bodyPr wrap="square" rtlCol="0">
            <a:spAutoFit/>
          </a:bodyPr>
          <a:lstStyle/>
          <a:p>
            <a:r>
              <a:rPr lang="en-US" altLang="zh-TW" dirty="0" smtClean="0"/>
              <a:t>Matrix function:</a:t>
            </a:r>
            <a:endParaRPr lang="zh-TW" altLang="en-US" dirty="0"/>
          </a:p>
        </p:txBody>
      </p:sp>
      <p:pic>
        <p:nvPicPr>
          <p:cNvPr id="315394" name="Picture 2"/>
          <p:cNvPicPr>
            <a:picLocks noChangeAspect="1" noChangeArrowheads="1"/>
          </p:cNvPicPr>
          <p:nvPr/>
        </p:nvPicPr>
        <p:blipFill>
          <a:blip r:embed="rId2" cstate="print"/>
          <a:srcRect l="15868" t="36047" r="13997" b="10797"/>
          <a:stretch>
            <a:fillRect/>
          </a:stretch>
        </p:blipFill>
        <p:spPr bwMode="auto">
          <a:xfrm>
            <a:off x="1547663" y="2132856"/>
            <a:ext cx="6967441" cy="396044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Rayleigh Quotient</a:t>
            </a:r>
            <a:endParaRPr lang="zh-TW" altLang="en-US" dirty="0"/>
          </a:p>
        </p:txBody>
      </p:sp>
      <p:sp>
        <p:nvSpPr>
          <p:cNvPr id="4" name="投影片編號版面配置區 3"/>
          <p:cNvSpPr>
            <a:spLocks noGrp="1"/>
          </p:cNvSpPr>
          <p:nvPr>
            <p:ph type="sldNum" sz="quarter" idx="12"/>
          </p:nvPr>
        </p:nvSpPr>
        <p:spPr/>
        <p:txBody>
          <a:bodyPr/>
          <a:lstStyle/>
          <a:p>
            <a:fld id="{F0E44AF5-040C-4A77-9C07-FD1A8D25ABBD}" type="slidenum">
              <a:rPr lang="zh-TW" altLang="en-US" smtClean="0"/>
              <a:pPr/>
              <a:t>43</a:t>
            </a:fld>
            <a:endParaRPr lang="zh-TW" altLang="en-US"/>
          </a:p>
        </p:txBody>
      </p:sp>
      <p:sp>
        <p:nvSpPr>
          <p:cNvPr id="2478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247809" name="Object 1"/>
          <p:cNvGraphicFramePr>
            <a:graphicFrameLocks noChangeAspect="1"/>
          </p:cNvGraphicFramePr>
          <p:nvPr/>
        </p:nvGraphicFramePr>
        <p:xfrm>
          <a:off x="3694811" y="1268760"/>
          <a:ext cx="1800200" cy="792088"/>
        </p:xfrm>
        <a:graphic>
          <a:graphicData uri="http://schemas.openxmlformats.org/presentationml/2006/ole">
            <p:oleObj spid="_x0000_s326658" name="Equation" r:id="rId3" imgW="952087" imgH="418918" progId="Equation.DSMT4">
              <p:embed/>
            </p:oleObj>
          </a:graphicData>
        </a:graphic>
      </p:graphicFrame>
      <p:graphicFrame>
        <p:nvGraphicFramePr>
          <p:cNvPr id="24" name="物件 23"/>
          <p:cNvGraphicFramePr>
            <a:graphicFrameLocks noChangeAspect="1"/>
          </p:cNvGraphicFramePr>
          <p:nvPr/>
        </p:nvGraphicFramePr>
        <p:xfrm>
          <a:off x="1259632" y="2251720"/>
          <a:ext cx="7488832" cy="732603"/>
        </p:xfrm>
        <a:graphic>
          <a:graphicData uri="http://schemas.openxmlformats.org/presentationml/2006/ole">
            <p:oleObj spid="_x0000_s326659" name="Equation" r:id="rId4" imgW="4673520" imgH="457200" progId="Equation.DSMT4">
              <p:embed/>
            </p:oleObj>
          </a:graphicData>
        </a:graphic>
      </p:graphicFrame>
      <p:sp>
        <p:nvSpPr>
          <p:cNvPr id="25" name="文字方塊 24"/>
          <p:cNvSpPr txBox="1"/>
          <p:nvPr/>
        </p:nvSpPr>
        <p:spPr>
          <a:xfrm>
            <a:off x="1043608" y="3068960"/>
            <a:ext cx="1224136" cy="369332"/>
          </a:xfrm>
          <a:prstGeom prst="rect">
            <a:avLst/>
          </a:prstGeom>
          <a:noFill/>
        </p:spPr>
        <p:txBody>
          <a:bodyPr wrap="square" rtlCol="0">
            <a:spAutoFit/>
          </a:bodyPr>
          <a:lstStyle/>
          <a:p>
            <a:r>
              <a:rPr lang="en-US" altLang="zh-TW" dirty="0" smtClean="0"/>
              <a:t>Proof:</a:t>
            </a:r>
            <a:endParaRPr lang="zh-TW" altLang="en-US" dirty="0"/>
          </a:p>
        </p:txBody>
      </p:sp>
      <p:sp>
        <p:nvSpPr>
          <p:cNvPr id="24783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247829" name="Object 21"/>
          <p:cNvGraphicFramePr>
            <a:graphicFrameLocks noChangeAspect="1"/>
          </p:cNvGraphicFramePr>
          <p:nvPr/>
        </p:nvGraphicFramePr>
        <p:xfrm>
          <a:off x="3332434" y="3284984"/>
          <a:ext cx="2319686" cy="792088"/>
        </p:xfrm>
        <a:graphic>
          <a:graphicData uri="http://schemas.openxmlformats.org/presentationml/2006/ole">
            <p:oleObj spid="_x0000_s326660" name="Equation" r:id="rId5" imgW="1562100" imgH="533400" progId="Equation.DSMT4">
              <p:embed/>
            </p:oleObj>
          </a:graphicData>
        </a:graphic>
      </p:graphicFrame>
      <p:sp>
        <p:nvSpPr>
          <p:cNvPr id="28" name="矩形 27"/>
          <p:cNvSpPr/>
          <p:nvPr/>
        </p:nvSpPr>
        <p:spPr>
          <a:xfrm>
            <a:off x="1043608" y="4005064"/>
            <a:ext cx="3293850" cy="369332"/>
          </a:xfrm>
          <a:prstGeom prst="rect">
            <a:avLst/>
          </a:prstGeom>
        </p:spPr>
        <p:txBody>
          <a:bodyPr wrap="none">
            <a:spAutoFit/>
          </a:bodyPr>
          <a:lstStyle/>
          <a:p>
            <a:r>
              <a:rPr lang="en-US" altLang="zh-TW" dirty="0" smtClean="0"/>
              <a:t>By method of Lagrange multiplier,</a:t>
            </a:r>
            <a:endParaRPr lang="zh-TW" altLang="en-US" dirty="0"/>
          </a:p>
        </p:txBody>
      </p:sp>
      <p:sp>
        <p:nvSpPr>
          <p:cNvPr id="247832"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247834" name="Rectangle 2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247833" name="Object 25"/>
          <p:cNvGraphicFramePr>
            <a:graphicFrameLocks noChangeAspect="1"/>
          </p:cNvGraphicFramePr>
          <p:nvPr/>
        </p:nvGraphicFramePr>
        <p:xfrm>
          <a:off x="1979712" y="4365104"/>
          <a:ext cx="3822700" cy="2282825"/>
        </p:xfrm>
        <a:graphic>
          <a:graphicData uri="http://schemas.openxmlformats.org/presentationml/2006/ole">
            <p:oleObj spid="_x0000_s326662" name="Equation" r:id="rId6" imgW="2552400" imgH="1447560" progId="Equation.DSMT4">
              <p:embed/>
            </p:oleObj>
          </a:graphicData>
        </a:graphic>
      </p:graphicFrame>
      <p:sp>
        <p:nvSpPr>
          <p:cNvPr id="14" name="矩形 13"/>
          <p:cNvSpPr/>
          <p:nvPr/>
        </p:nvSpPr>
        <p:spPr>
          <a:xfrm>
            <a:off x="5508104" y="4737918"/>
            <a:ext cx="3312368" cy="923330"/>
          </a:xfrm>
          <a:prstGeom prst="rect">
            <a:avLst/>
          </a:prstGeom>
          <a:solidFill>
            <a:schemeClr val="accent4">
              <a:lumMod val="40000"/>
              <a:lumOff val="60000"/>
            </a:schemeClr>
          </a:solidFill>
        </p:spPr>
        <p:txBody>
          <a:bodyPr wrap="square">
            <a:spAutoFit/>
          </a:bodyPr>
          <a:lstStyle/>
          <a:p>
            <a:r>
              <a:rPr lang="en-US" altLang="zh-TW" sz="1800" b="0" kern="100" dirty="0">
                <a:latin typeface="Times New Roman" pitchFamily="18" charset="0"/>
                <a:ea typeface="新細明體"/>
                <a:cs typeface="Times New Roman" pitchFamily="18" charset="0"/>
              </a:rPr>
              <a:t>T</a:t>
            </a:r>
            <a:r>
              <a:rPr lang="en-US" altLang="zh-TW" sz="1800" b="0" kern="100" dirty="0" smtClean="0">
                <a:latin typeface="Times New Roman" pitchFamily="18" charset="0"/>
                <a:ea typeface="新細明體"/>
                <a:cs typeface="Times New Roman" pitchFamily="18" charset="0"/>
              </a:rPr>
              <a:t>he Rayleigh quotient takes on the value of the corresponding eigenvalue</a:t>
            </a:r>
            <a:r>
              <a:rPr lang="zh-TW" altLang="zh-TW" sz="1800" b="0" i="1" kern="100" dirty="0" smtClean="0">
                <a:latin typeface="Times New Roman" pitchFamily="18" charset="0"/>
                <a:ea typeface="新細明體"/>
                <a:cs typeface="Times New Roman" pitchFamily="18" charset="0"/>
              </a:rPr>
              <a:t>λ</a:t>
            </a:r>
            <a:r>
              <a:rPr lang="en-US" altLang="zh-TW" sz="1800" b="0" i="1" kern="100" baseline="-25000" dirty="0" err="1" smtClean="0">
                <a:latin typeface="Times New Roman" pitchFamily="18" charset="0"/>
                <a:ea typeface="新細明體"/>
                <a:cs typeface="Times New Roman" pitchFamily="18" charset="0"/>
              </a:rPr>
              <a:t>i</a:t>
            </a:r>
            <a:r>
              <a:rPr lang="en-US" altLang="zh-TW" sz="1800" b="0" i="1" kern="100" dirty="0" smtClean="0">
                <a:latin typeface="Times New Roman" pitchFamily="18" charset="0"/>
                <a:ea typeface="新細明體"/>
                <a:cs typeface="Times New Roman" pitchFamily="18" charset="0"/>
              </a:rPr>
              <a:t> </a:t>
            </a:r>
            <a:r>
              <a:rPr lang="en-US" altLang="zh-TW" sz="1800" b="0" kern="100" dirty="0" smtClean="0">
                <a:latin typeface="Times New Roman" pitchFamily="18" charset="0"/>
                <a:ea typeface="新細明體"/>
                <a:cs typeface="Times New Roman" pitchFamily="18" charset="0"/>
              </a:rPr>
              <a:t>when </a:t>
            </a:r>
            <a:r>
              <a:rPr lang="en-US" altLang="zh-TW" sz="1800" b="1" kern="100" dirty="0">
                <a:latin typeface="Times New Roman" pitchFamily="18" charset="0"/>
                <a:ea typeface="新細明體"/>
                <a:cs typeface="Times New Roman" pitchFamily="18" charset="0"/>
              </a:rPr>
              <a:t>x</a:t>
            </a:r>
            <a:r>
              <a:rPr lang="en-US" altLang="zh-TW" sz="1800" b="0" kern="100" dirty="0" smtClean="0">
                <a:latin typeface="Times New Roman" pitchFamily="18" charset="0"/>
                <a:ea typeface="新細明體"/>
                <a:cs typeface="Times New Roman" pitchFamily="18" charset="0"/>
              </a:rPr>
              <a:t> = </a:t>
            </a:r>
            <a:r>
              <a:rPr lang="en-US" altLang="zh-TW" sz="1800" b="1" kern="100" dirty="0">
                <a:latin typeface="Times New Roman" pitchFamily="18" charset="0"/>
                <a:ea typeface="新細明體"/>
                <a:cs typeface="Times New Roman" pitchFamily="18" charset="0"/>
              </a:rPr>
              <a:t>x</a:t>
            </a:r>
            <a:r>
              <a:rPr lang="en-US" altLang="zh-TW" sz="1800" b="0" i="1" kern="100" baseline="-25000" dirty="0" smtClean="0">
                <a:latin typeface="Times New Roman" pitchFamily="18" charset="0"/>
                <a:ea typeface="新細明體"/>
                <a:cs typeface="Times New Roman" pitchFamily="18" charset="0"/>
              </a:rPr>
              <a:t>i</a:t>
            </a:r>
            <a:endParaRPr lang="zh-TW" altLang="en-US" sz="1800" b="0" dirty="0">
              <a:latin typeface="Times New Roman" pitchFamily="18" charset="0"/>
              <a:cs typeface="Times New Roman" pitchFamily="18" charset="0"/>
            </a:endParaRPr>
          </a:p>
        </p:txBody>
      </p:sp>
      <p:graphicFrame>
        <p:nvGraphicFramePr>
          <p:cNvPr id="326663" name="Object 7"/>
          <p:cNvGraphicFramePr>
            <a:graphicFrameLocks noChangeAspect="1"/>
          </p:cNvGraphicFramePr>
          <p:nvPr/>
        </p:nvGraphicFramePr>
        <p:xfrm>
          <a:off x="5724525" y="5796111"/>
          <a:ext cx="2735263" cy="657225"/>
        </p:xfrm>
        <a:graphic>
          <a:graphicData uri="http://schemas.openxmlformats.org/presentationml/2006/ole">
            <p:oleObj spid="_x0000_s326663" name="Equation" r:id="rId7" imgW="1905000" imgH="457200" progId="Equation.DSMT4">
              <p:embed/>
            </p:oleObj>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投影片編號版面配置區 5"/>
          <p:cNvSpPr>
            <a:spLocks noGrp="1"/>
          </p:cNvSpPr>
          <p:nvPr>
            <p:ph type="sldNum" sz="quarter" idx="12"/>
          </p:nvPr>
        </p:nvSpPr>
        <p:spPr>
          <a:noFill/>
        </p:spPr>
        <p:txBody>
          <a:bodyPr/>
          <a:lstStyle/>
          <a:p>
            <a:fld id="{A6F558DA-5C1B-47C8-B739-9B760CCF4B6D}" type="slidenum">
              <a:rPr lang="en-US" altLang="zh-TW" smtClean="0">
                <a:ea typeface="新細明體" charset="-120"/>
              </a:rPr>
              <a:pPr/>
              <a:t>44</a:t>
            </a:fld>
            <a:endParaRPr lang="en-US" altLang="zh-TW" smtClean="0">
              <a:ea typeface="新細明體" charset="-120"/>
            </a:endParaRPr>
          </a:p>
        </p:txBody>
      </p:sp>
      <p:sp>
        <p:nvSpPr>
          <p:cNvPr id="46083" name="Rectangle 2"/>
          <p:cNvSpPr>
            <a:spLocks noGrp="1" noChangeArrowheads="1"/>
          </p:cNvSpPr>
          <p:nvPr>
            <p:ph type="title"/>
          </p:nvPr>
        </p:nvSpPr>
        <p:spPr>
          <a:xfrm>
            <a:off x="1403648" y="2852936"/>
            <a:ext cx="7498080" cy="1143000"/>
          </a:xfrm>
        </p:spPr>
        <p:txBody>
          <a:bodyPr/>
          <a:lstStyle/>
          <a:p>
            <a:pPr marL="596646" indent="-514350"/>
            <a:r>
              <a:rPr lang="en-US" altLang="zh-TW" sz="3600" dirty="0" smtClean="0"/>
              <a:t>2. DSP basics</a:t>
            </a:r>
          </a:p>
        </p:txBody>
      </p:sp>
    </p:spTree>
  </p:cSld>
  <p:clrMapOvr>
    <a:masterClrMapping/>
  </p:clrMapOvr>
  <p:transition>
    <p:zo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p:cNvSpPr>
            <a:spLocks noGrp="1" noChangeArrowheads="1"/>
          </p:cNvSpPr>
          <p:nvPr>
            <p:ph type="body" idx="1"/>
          </p:nvPr>
        </p:nvSpPr>
        <p:spPr>
          <a:xfrm>
            <a:off x="1263650" y="1196975"/>
            <a:ext cx="7053263" cy="619125"/>
          </a:xfrm>
        </p:spPr>
        <p:txBody>
          <a:bodyPr/>
          <a:lstStyle/>
          <a:p>
            <a:pPr>
              <a:buFont typeface="Wingdings" pitchFamily="2" charset="2"/>
              <a:buNone/>
            </a:pPr>
            <a:r>
              <a:rPr lang="en-US" altLang="zh-TW" sz="2800"/>
              <a:t>A typical digital signal processing system</a:t>
            </a:r>
          </a:p>
          <a:p>
            <a:pPr>
              <a:buFont typeface="Wingdings" pitchFamily="2" charset="2"/>
              <a:buNone/>
            </a:pPr>
            <a:endParaRPr lang="en-US" altLang="zh-TW"/>
          </a:p>
        </p:txBody>
      </p:sp>
      <p:pic>
        <p:nvPicPr>
          <p:cNvPr id="106500" name="Picture 4"/>
          <p:cNvPicPr>
            <a:picLocks noChangeAspect="1" noChangeArrowheads="1"/>
          </p:cNvPicPr>
          <p:nvPr/>
        </p:nvPicPr>
        <p:blipFill>
          <a:blip r:embed="rId2" cstate="print"/>
          <a:srcRect/>
          <a:stretch>
            <a:fillRect/>
          </a:stretch>
        </p:blipFill>
        <p:spPr bwMode="auto">
          <a:xfrm>
            <a:off x="1004888" y="2636838"/>
            <a:ext cx="7383462" cy="3143250"/>
          </a:xfrm>
          <a:prstGeom prst="rect">
            <a:avLst/>
          </a:prstGeom>
          <a:noFill/>
          <a:ln w="9525" algn="ctr">
            <a:noFill/>
            <a:miter lim="800000"/>
            <a:headEnd/>
            <a:tailEnd/>
          </a:ln>
          <a:effectLst/>
        </p:spPr>
      </p:pic>
      <p:sp>
        <p:nvSpPr>
          <p:cNvPr id="106501" name="AutoShape 5"/>
          <p:cNvSpPr>
            <a:spLocks noChangeArrowheads="1"/>
          </p:cNvSpPr>
          <p:nvPr/>
        </p:nvSpPr>
        <p:spPr bwMode="auto">
          <a:xfrm>
            <a:off x="4643438" y="3644900"/>
            <a:ext cx="215900" cy="504825"/>
          </a:xfrm>
          <a:prstGeom prst="upDownArrow">
            <a:avLst>
              <a:gd name="adj1" fmla="val 50000"/>
              <a:gd name="adj2" fmla="val 46765"/>
            </a:avLst>
          </a:prstGeom>
          <a:solidFill>
            <a:schemeClr val="accent1"/>
          </a:solidFill>
          <a:ln w="9525" algn="ctr">
            <a:solidFill>
              <a:schemeClr val="tx1"/>
            </a:solidFill>
            <a:miter lim="800000"/>
            <a:headEnd/>
            <a:tailEnd/>
          </a:ln>
          <a:effectLst/>
        </p:spPr>
        <p:txBody>
          <a:bodyPr wrap="none" lIns="92075" tIns="46038" rIns="92075" bIns="46038" anchor="ctr"/>
          <a:lstStyle/>
          <a:p>
            <a:endParaRPr lang="zh-TW" altLang="en-US"/>
          </a:p>
        </p:txBody>
      </p:sp>
      <p:sp>
        <p:nvSpPr>
          <p:cNvPr id="7" name="投影片編號版面配置區 6"/>
          <p:cNvSpPr>
            <a:spLocks noGrp="1"/>
          </p:cNvSpPr>
          <p:nvPr>
            <p:ph type="sldNum" sz="quarter" idx="12"/>
          </p:nvPr>
        </p:nvSpPr>
        <p:spPr/>
        <p:txBody>
          <a:bodyPr/>
          <a:lstStyle/>
          <a:p>
            <a:fld id="{F0E44AF5-040C-4A77-9C07-FD1A8D25ABBD}" type="slidenum">
              <a:rPr lang="zh-TW" altLang="en-US" smtClean="0"/>
              <a:pPr/>
              <a:t>45</a:t>
            </a:fld>
            <a:endParaRPr lang="zh-TW" altLang="en-US"/>
          </a:p>
        </p:txBody>
      </p:sp>
    </p:spTree>
  </p:cSld>
  <p:clrMapOvr>
    <a:masterClrMapping/>
  </p:clrMapOvr>
  <p:transition>
    <p:zo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2"/>
          <p:cNvPicPr>
            <a:picLocks noChangeAspect="1" noChangeArrowheads="1"/>
          </p:cNvPicPr>
          <p:nvPr/>
        </p:nvPicPr>
        <p:blipFill>
          <a:blip r:embed="rId2" cstate="print"/>
          <a:srcRect/>
          <a:stretch>
            <a:fillRect/>
          </a:stretch>
        </p:blipFill>
        <p:spPr bwMode="auto">
          <a:xfrm>
            <a:off x="1331913" y="1965325"/>
            <a:ext cx="6985000" cy="4600575"/>
          </a:xfrm>
          <a:prstGeom prst="rect">
            <a:avLst/>
          </a:prstGeom>
          <a:noFill/>
          <a:ln w="9525">
            <a:noFill/>
            <a:miter lim="800000"/>
            <a:headEnd/>
            <a:tailEnd/>
          </a:ln>
          <a:effectLst/>
        </p:spPr>
      </p:pic>
      <p:sp>
        <p:nvSpPr>
          <p:cNvPr id="119811" name="Rectangle 3"/>
          <p:cNvSpPr>
            <a:spLocks noChangeArrowheads="1"/>
          </p:cNvSpPr>
          <p:nvPr/>
        </p:nvSpPr>
        <p:spPr bwMode="auto">
          <a:xfrm>
            <a:off x="1404938" y="836613"/>
            <a:ext cx="6335712" cy="915987"/>
          </a:xfrm>
          <a:prstGeom prst="rect">
            <a:avLst/>
          </a:prstGeom>
          <a:noFill/>
          <a:ln w="9525">
            <a:noFill/>
            <a:miter lim="800000"/>
            <a:headEnd/>
            <a:tailEnd/>
          </a:ln>
          <a:effectLst/>
        </p:spPr>
        <p:txBody>
          <a:bodyPr>
            <a:spAutoFit/>
          </a:bodyPr>
          <a:lstStyle/>
          <a:p>
            <a:r>
              <a:rPr lang="en-US" altLang="zh-TW" b="1">
                <a:latin typeface="Arial" charset="0"/>
              </a:rPr>
              <a:t>Figure 2.2 </a:t>
            </a:r>
            <a:r>
              <a:rPr lang="en-US" altLang="zh-TW">
                <a:latin typeface="Arial" charset="0"/>
              </a:rPr>
              <a:t>(a) Segment of a continuous-time speech signal. (b) sequence of samples obtained from part (a) with </a:t>
            </a:r>
            <a:r>
              <a:rPr lang="en-US" altLang="zh-TW" i="1">
                <a:latin typeface="Arial" charset="0"/>
              </a:rPr>
              <a:t>T</a:t>
            </a:r>
            <a:r>
              <a:rPr lang="en-US" altLang="zh-TW">
                <a:latin typeface="Arial" charset="0"/>
              </a:rPr>
              <a:t> = 0.000125 s, or </a:t>
            </a:r>
            <a:r>
              <a:rPr lang="en-US" altLang="zh-TW" i="1">
                <a:latin typeface="Arial" charset="0"/>
              </a:rPr>
              <a:t>f</a:t>
            </a:r>
            <a:r>
              <a:rPr lang="en-US" altLang="zh-TW" i="1" baseline="-25000">
                <a:latin typeface="Arial" charset="0"/>
              </a:rPr>
              <a:t>s</a:t>
            </a:r>
            <a:r>
              <a:rPr lang="en-US" altLang="zh-TW" baseline="-25000">
                <a:latin typeface="Arial" charset="0"/>
              </a:rPr>
              <a:t> </a:t>
            </a:r>
            <a:r>
              <a:rPr lang="en-US" altLang="zh-TW">
                <a:latin typeface="Arial" charset="0"/>
              </a:rPr>
              <a:t>= 8 kHz.</a:t>
            </a:r>
          </a:p>
        </p:txBody>
      </p:sp>
      <p:sp>
        <p:nvSpPr>
          <p:cNvPr id="6" name="投影片編號版面配置區 5"/>
          <p:cNvSpPr>
            <a:spLocks noGrp="1"/>
          </p:cNvSpPr>
          <p:nvPr>
            <p:ph type="sldNum" sz="quarter" idx="12"/>
          </p:nvPr>
        </p:nvSpPr>
        <p:spPr/>
        <p:txBody>
          <a:bodyPr/>
          <a:lstStyle/>
          <a:p>
            <a:fld id="{F0E44AF5-040C-4A77-9C07-FD1A8D25ABBD}" type="slidenum">
              <a:rPr lang="zh-TW" altLang="en-US" smtClean="0"/>
              <a:pPr/>
              <a:t>46</a:t>
            </a:fld>
            <a:endParaRPr lang="zh-TW" altLang="en-US"/>
          </a:p>
        </p:txBody>
      </p:sp>
    </p:spTree>
  </p:cSld>
  <p:clrMapOvr>
    <a:masterClrMapping/>
  </p:clrMapOvr>
  <p:transition>
    <p:zo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ext Box 5"/>
          <p:cNvSpPr txBox="1">
            <a:spLocks noChangeArrowheads="1"/>
          </p:cNvSpPr>
          <p:nvPr/>
        </p:nvSpPr>
        <p:spPr bwMode="auto">
          <a:xfrm>
            <a:off x="1258888" y="1316038"/>
            <a:ext cx="6121400" cy="457200"/>
          </a:xfrm>
          <a:prstGeom prst="rect">
            <a:avLst/>
          </a:prstGeom>
          <a:noFill/>
          <a:ln w="9525">
            <a:noFill/>
            <a:miter lim="800000"/>
            <a:headEnd/>
            <a:tailEnd/>
          </a:ln>
        </p:spPr>
        <p:txBody>
          <a:bodyPr>
            <a:spAutoFit/>
          </a:bodyPr>
          <a:lstStyle/>
          <a:p>
            <a:pPr>
              <a:spcBef>
                <a:spcPct val="50000"/>
              </a:spcBef>
            </a:pPr>
            <a:r>
              <a:rPr lang="en-US" altLang="zh-TW" b="1"/>
              <a:t>Basic Sequences</a:t>
            </a:r>
            <a:r>
              <a:rPr lang="en-US" altLang="zh-TW"/>
              <a:t>:</a:t>
            </a:r>
          </a:p>
        </p:txBody>
      </p:sp>
      <p:sp>
        <p:nvSpPr>
          <p:cNvPr id="1028" name="Rectangle 7"/>
          <p:cNvSpPr>
            <a:spLocks noChangeArrowheads="1"/>
          </p:cNvSpPr>
          <p:nvPr/>
        </p:nvSpPr>
        <p:spPr bwMode="auto">
          <a:xfrm>
            <a:off x="1258888" y="1920875"/>
            <a:ext cx="2794000" cy="366713"/>
          </a:xfrm>
          <a:prstGeom prst="rect">
            <a:avLst/>
          </a:prstGeom>
          <a:noFill/>
          <a:ln w="9525">
            <a:noFill/>
            <a:miter lim="800000"/>
            <a:headEnd/>
            <a:tailEnd/>
          </a:ln>
        </p:spPr>
        <p:txBody>
          <a:bodyPr wrap="none">
            <a:spAutoFit/>
          </a:bodyPr>
          <a:lstStyle/>
          <a:p>
            <a:pPr>
              <a:buFont typeface="Wingdings" pitchFamily="2" charset="2"/>
              <a:buChar char="l"/>
            </a:pPr>
            <a:r>
              <a:rPr lang="en-US" altLang="zh-TW" sz="1800" b="1"/>
              <a:t>Unit sample Sequence</a:t>
            </a:r>
          </a:p>
        </p:txBody>
      </p:sp>
      <p:pic>
        <p:nvPicPr>
          <p:cNvPr id="1029" name="Picture 8"/>
          <p:cNvPicPr>
            <a:picLocks noChangeAspect="1" noChangeArrowheads="1"/>
          </p:cNvPicPr>
          <p:nvPr/>
        </p:nvPicPr>
        <p:blipFill>
          <a:blip r:embed="rId3" cstate="print"/>
          <a:srcRect/>
          <a:stretch>
            <a:fillRect/>
          </a:stretch>
        </p:blipFill>
        <p:spPr bwMode="auto">
          <a:xfrm>
            <a:off x="1114425" y="2273300"/>
            <a:ext cx="3313113" cy="939800"/>
          </a:xfrm>
          <a:prstGeom prst="rect">
            <a:avLst/>
          </a:prstGeom>
          <a:noFill/>
          <a:ln w="9525">
            <a:noFill/>
            <a:miter lim="800000"/>
            <a:headEnd/>
            <a:tailEnd/>
          </a:ln>
        </p:spPr>
      </p:pic>
      <p:pic>
        <p:nvPicPr>
          <p:cNvPr id="1030" name="Picture 9"/>
          <p:cNvPicPr>
            <a:picLocks noChangeAspect="1" noChangeArrowheads="1"/>
          </p:cNvPicPr>
          <p:nvPr/>
        </p:nvPicPr>
        <p:blipFill>
          <a:blip r:embed="rId4" cstate="print"/>
          <a:srcRect/>
          <a:stretch>
            <a:fillRect/>
          </a:stretch>
        </p:blipFill>
        <p:spPr bwMode="auto">
          <a:xfrm>
            <a:off x="4500563" y="2205038"/>
            <a:ext cx="3311525" cy="1201737"/>
          </a:xfrm>
          <a:prstGeom prst="rect">
            <a:avLst/>
          </a:prstGeom>
          <a:noFill/>
          <a:ln w="9525">
            <a:noFill/>
            <a:miter lim="800000"/>
            <a:headEnd/>
            <a:tailEnd/>
          </a:ln>
        </p:spPr>
      </p:pic>
      <p:sp>
        <p:nvSpPr>
          <p:cNvPr id="1031" name="Rectangle 11"/>
          <p:cNvSpPr>
            <a:spLocks noChangeArrowheads="1"/>
          </p:cNvSpPr>
          <p:nvPr/>
        </p:nvSpPr>
        <p:spPr bwMode="auto">
          <a:xfrm>
            <a:off x="900113" y="4713288"/>
            <a:ext cx="7775575" cy="1739900"/>
          </a:xfrm>
          <a:prstGeom prst="rect">
            <a:avLst/>
          </a:prstGeom>
          <a:noFill/>
          <a:ln w="9525">
            <a:noFill/>
            <a:miter lim="800000"/>
            <a:headEnd/>
            <a:tailEnd/>
          </a:ln>
        </p:spPr>
        <p:txBody>
          <a:bodyPr>
            <a:spAutoFit/>
          </a:bodyPr>
          <a:lstStyle/>
          <a:p>
            <a:pPr>
              <a:spcBef>
                <a:spcPct val="50000"/>
              </a:spcBef>
            </a:pPr>
            <a:r>
              <a:rPr lang="en-US" altLang="zh-TW" sz="1800" b="1" i="1"/>
              <a:t>Remark</a:t>
            </a:r>
            <a:r>
              <a:rPr lang="en-US" altLang="zh-TW" sz="1800" i="1"/>
              <a:t>: </a:t>
            </a:r>
            <a:r>
              <a:rPr lang="en-US" altLang="zh-TW" sz="1800"/>
              <a:t>The unit sample sequence </a:t>
            </a:r>
            <a:r>
              <a:rPr lang="en-US" altLang="zh-TW" sz="1800">
                <a:solidFill>
                  <a:srgbClr val="0000FF"/>
                </a:solidFill>
              </a:rPr>
              <a:t>δ[</a:t>
            </a:r>
            <a:r>
              <a:rPr lang="en-US" altLang="zh-TW" sz="1800" i="1">
                <a:solidFill>
                  <a:srgbClr val="0000FF"/>
                </a:solidFill>
              </a:rPr>
              <a:t>n</a:t>
            </a:r>
            <a:r>
              <a:rPr lang="en-US" altLang="zh-TW" sz="1800">
                <a:solidFill>
                  <a:srgbClr val="0000FF"/>
                </a:solidFill>
              </a:rPr>
              <a:t>]</a:t>
            </a:r>
            <a:r>
              <a:rPr lang="en-US" altLang="zh-TW" sz="1800"/>
              <a:t> plays the same role for discrete-time signals and systems that the unit impulse function (Dirac delta function, </a:t>
            </a:r>
            <a:r>
              <a:rPr lang="en-US" altLang="zh-TW" sz="1800">
                <a:solidFill>
                  <a:srgbClr val="0000FF"/>
                </a:solidFill>
              </a:rPr>
              <a:t>δ(</a:t>
            </a:r>
            <a:r>
              <a:rPr lang="en-US" altLang="zh-TW" sz="1800" i="1">
                <a:solidFill>
                  <a:srgbClr val="0000FF"/>
                </a:solidFill>
              </a:rPr>
              <a:t>t</a:t>
            </a:r>
            <a:r>
              <a:rPr lang="en-US" altLang="zh-TW" sz="1800">
                <a:solidFill>
                  <a:srgbClr val="0000FF"/>
                </a:solidFill>
              </a:rPr>
              <a:t>)</a:t>
            </a:r>
            <a:r>
              <a:rPr lang="en-US" altLang="zh-TW" sz="1800"/>
              <a:t> ) does for continuous-time signals and systems. It is often called the </a:t>
            </a:r>
            <a:r>
              <a:rPr lang="en-US" altLang="zh-TW" sz="1800" i="1">
                <a:solidFill>
                  <a:schemeClr val="hlink"/>
                </a:solidFill>
              </a:rPr>
              <a:t>discrete-time impulse</a:t>
            </a:r>
            <a:r>
              <a:rPr lang="en-US" altLang="zh-TW" sz="1800" i="1"/>
              <a:t> </a:t>
            </a:r>
            <a:r>
              <a:rPr lang="en-US" altLang="zh-TW" sz="1800"/>
              <a:t>or simply </a:t>
            </a:r>
            <a:r>
              <a:rPr lang="en-US" altLang="zh-TW" sz="1800" i="1">
                <a:solidFill>
                  <a:schemeClr val="hlink"/>
                </a:solidFill>
              </a:rPr>
              <a:t>impulse</a:t>
            </a:r>
            <a:r>
              <a:rPr lang="en-US" altLang="zh-TW" sz="1800"/>
              <a:t>. (Some books call it the </a:t>
            </a:r>
            <a:r>
              <a:rPr lang="en-US" altLang="zh-TW" sz="1800" i="1">
                <a:solidFill>
                  <a:schemeClr val="hlink"/>
                </a:solidFill>
              </a:rPr>
              <a:t>unit pulse sequence</a:t>
            </a:r>
            <a:r>
              <a:rPr lang="en-US" altLang="zh-TW" sz="1800"/>
              <a:t>.)  But δ[</a:t>
            </a:r>
            <a:r>
              <a:rPr lang="en-US" altLang="zh-TW" sz="1800" i="1"/>
              <a:t>n</a:t>
            </a:r>
            <a:r>
              <a:rPr lang="en-US" altLang="zh-TW" sz="1800"/>
              <a:t>] is a simple ordinary sequence; it does not suffer from the mathematical complications of the continuous-time impulse. </a:t>
            </a:r>
          </a:p>
        </p:txBody>
      </p:sp>
      <p:graphicFrame>
        <p:nvGraphicFramePr>
          <p:cNvPr id="1026" name="Object 12"/>
          <p:cNvGraphicFramePr>
            <a:graphicFrameLocks noChangeAspect="1"/>
          </p:cNvGraphicFramePr>
          <p:nvPr/>
        </p:nvGraphicFramePr>
        <p:xfrm>
          <a:off x="1579563" y="3284538"/>
          <a:ext cx="5573712" cy="1303337"/>
        </p:xfrm>
        <a:graphic>
          <a:graphicData uri="http://schemas.openxmlformats.org/presentationml/2006/ole">
            <p:oleObj spid="_x0000_s41986" name="Equation" r:id="rId5" imgW="3365280" imgH="787320" progId="Equation.DSMT4">
              <p:embed/>
            </p:oleObj>
          </a:graphicData>
        </a:graphic>
      </p:graphicFrame>
      <p:sp>
        <p:nvSpPr>
          <p:cNvPr id="10" name="投影片編號版面配置區 9"/>
          <p:cNvSpPr>
            <a:spLocks noGrp="1"/>
          </p:cNvSpPr>
          <p:nvPr>
            <p:ph type="sldNum" sz="quarter" idx="12"/>
          </p:nvPr>
        </p:nvSpPr>
        <p:spPr/>
        <p:txBody>
          <a:bodyPr/>
          <a:lstStyle/>
          <a:p>
            <a:fld id="{F0E44AF5-040C-4A77-9C07-FD1A8D25ABBD}" type="slidenum">
              <a:rPr lang="zh-TW" altLang="en-US" smtClean="0"/>
              <a:pPr/>
              <a:t>47</a:t>
            </a:fld>
            <a:endParaRPr lang="zh-TW" altLang="en-US"/>
          </a:p>
        </p:txBody>
      </p:sp>
    </p:spTree>
  </p:cSld>
  <p:clrMapOvr>
    <a:masterClrMapping/>
  </p:clrMapOvr>
  <p:transition>
    <p:zo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ChangeArrowheads="1"/>
          </p:cNvSpPr>
          <p:nvPr/>
        </p:nvSpPr>
        <p:spPr bwMode="auto">
          <a:xfrm>
            <a:off x="1331913" y="2054225"/>
            <a:ext cx="3949700" cy="366713"/>
          </a:xfrm>
          <a:prstGeom prst="rect">
            <a:avLst/>
          </a:prstGeom>
          <a:noFill/>
          <a:ln w="9525">
            <a:noFill/>
            <a:miter lim="800000"/>
            <a:headEnd/>
            <a:tailEnd/>
          </a:ln>
        </p:spPr>
        <p:txBody>
          <a:bodyPr wrap="none">
            <a:spAutoFit/>
          </a:bodyPr>
          <a:lstStyle/>
          <a:p>
            <a:pPr>
              <a:buFont typeface="Wingdings" pitchFamily="2" charset="2"/>
              <a:buChar char="l"/>
            </a:pPr>
            <a:r>
              <a:rPr lang="en-US" altLang="zh-TW" sz="1800" b="1"/>
              <a:t>Complex Exponential Sequences</a:t>
            </a:r>
          </a:p>
        </p:txBody>
      </p:sp>
      <p:pic>
        <p:nvPicPr>
          <p:cNvPr id="6148" name="Picture 4"/>
          <p:cNvPicPr>
            <a:picLocks noChangeAspect="1" noChangeArrowheads="1"/>
          </p:cNvPicPr>
          <p:nvPr/>
        </p:nvPicPr>
        <p:blipFill>
          <a:blip r:embed="rId3" cstate="print"/>
          <a:srcRect/>
          <a:stretch>
            <a:fillRect/>
          </a:stretch>
        </p:blipFill>
        <p:spPr bwMode="auto">
          <a:xfrm>
            <a:off x="971550" y="2565400"/>
            <a:ext cx="7561263" cy="1393825"/>
          </a:xfrm>
          <a:prstGeom prst="rect">
            <a:avLst/>
          </a:prstGeom>
          <a:noFill/>
          <a:ln w="9525">
            <a:noFill/>
            <a:miter lim="800000"/>
            <a:headEnd/>
            <a:tailEnd/>
          </a:ln>
        </p:spPr>
      </p:pic>
      <p:graphicFrame>
        <p:nvGraphicFramePr>
          <p:cNvPr id="6146" name="Object 5"/>
          <p:cNvGraphicFramePr>
            <a:graphicFrameLocks noChangeAspect="1"/>
          </p:cNvGraphicFramePr>
          <p:nvPr>
            <p:ph/>
          </p:nvPr>
        </p:nvGraphicFramePr>
        <p:xfrm>
          <a:off x="2124075" y="4313238"/>
          <a:ext cx="3887788" cy="1392237"/>
        </p:xfrm>
        <a:graphic>
          <a:graphicData uri="http://schemas.openxmlformats.org/presentationml/2006/ole">
            <p:oleObj spid="_x0000_s43010" name="Equation" r:id="rId4" imgW="2197080" imgH="787320" progId="Equation.DSMT4">
              <p:embed/>
            </p:oleObj>
          </a:graphicData>
        </a:graphic>
      </p:graphicFrame>
      <p:sp>
        <p:nvSpPr>
          <p:cNvPr id="6149" name="Text Box 7"/>
          <p:cNvSpPr txBox="1">
            <a:spLocks noChangeArrowheads="1"/>
          </p:cNvSpPr>
          <p:nvPr/>
        </p:nvSpPr>
        <p:spPr bwMode="auto">
          <a:xfrm>
            <a:off x="6084888" y="2565400"/>
            <a:ext cx="1800225" cy="336550"/>
          </a:xfrm>
          <a:prstGeom prst="rect">
            <a:avLst/>
          </a:prstGeom>
          <a:noFill/>
          <a:ln w="9525">
            <a:noFill/>
            <a:miter lim="800000"/>
            <a:headEnd/>
            <a:tailEnd/>
          </a:ln>
        </p:spPr>
        <p:txBody>
          <a:bodyPr>
            <a:spAutoFit/>
          </a:bodyPr>
          <a:lstStyle/>
          <a:p>
            <a:pPr>
              <a:spcBef>
                <a:spcPct val="50000"/>
              </a:spcBef>
            </a:pPr>
            <a:r>
              <a:rPr lang="en-US" altLang="zh-TW" sz="1600">
                <a:solidFill>
                  <a:srgbClr val="0000FF"/>
                </a:solidFill>
                <a:sym typeface="Wingdings" pitchFamily="2" charset="2"/>
              </a:rPr>
              <a:t> Polar forms</a:t>
            </a:r>
            <a:endParaRPr lang="en-US" altLang="zh-TW" sz="1600">
              <a:solidFill>
                <a:srgbClr val="0000FF"/>
              </a:solidFill>
            </a:endParaRPr>
          </a:p>
        </p:txBody>
      </p:sp>
      <p:sp>
        <p:nvSpPr>
          <p:cNvPr id="8" name="投影片編號版面配置區 7"/>
          <p:cNvSpPr>
            <a:spLocks noGrp="1"/>
          </p:cNvSpPr>
          <p:nvPr>
            <p:ph type="sldNum" sz="quarter" idx="12"/>
          </p:nvPr>
        </p:nvSpPr>
        <p:spPr/>
        <p:txBody>
          <a:bodyPr/>
          <a:lstStyle/>
          <a:p>
            <a:pPr>
              <a:defRPr/>
            </a:pPr>
            <a:fld id="{36C08347-CAFB-4591-BE4B-FFBCEA6CB852}" type="slidenum">
              <a:rPr lang="zh-TW" altLang="en-US" smtClean="0"/>
              <a:pPr>
                <a:defRPr/>
              </a:pPr>
              <a:t>48</a:t>
            </a:fld>
            <a:endParaRPr lang="en-US" altLang="zh-TW"/>
          </a:p>
        </p:txBody>
      </p:sp>
    </p:spTree>
  </p:cSld>
  <p:clrMapOvr>
    <a:masterClrMapping/>
  </p:clrMapOvr>
  <p:transition>
    <p:zo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5"/>
          <p:cNvSpPr>
            <a:spLocks noChangeArrowheads="1"/>
          </p:cNvSpPr>
          <p:nvPr/>
        </p:nvSpPr>
        <p:spPr bwMode="auto">
          <a:xfrm>
            <a:off x="1116013" y="1982788"/>
            <a:ext cx="1549400" cy="366712"/>
          </a:xfrm>
          <a:prstGeom prst="rect">
            <a:avLst/>
          </a:prstGeom>
          <a:noFill/>
          <a:ln w="9525">
            <a:noFill/>
            <a:miter lim="800000"/>
            <a:headEnd/>
            <a:tailEnd/>
          </a:ln>
        </p:spPr>
        <p:txBody>
          <a:bodyPr wrap="none">
            <a:spAutoFit/>
          </a:bodyPr>
          <a:lstStyle/>
          <a:p>
            <a:pPr>
              <a:buFont typeface="Wingdings" pitchFamily="2" charset="2"/>
              <a:buChar char="l"/>
            </a:pPr>
            <a:r>
              <a:rPr lang="en-US" altLang="zh-TW" sz="1800" b="1"/>
              <a:t>Ideal Delay</a:t>
            </a:r>
          </a:p>
        </p:txBody>
      </p:sp>
      <p:pic>
        <p:nvPicPr>
          <p:cNvPr id="7172" name="Picture 6"/>
          <p:cNvPicPr>
            <a:picLocks noChangeAspect="1" noChangeArrowheads="1"/>
          </p:cNvPicPr>
          <p:nvPr/>
        </p:nvPicPr>
        <p:blipFill>
          <a:blip r:embed="rId3" cstate="print"/>
          <a:srcRect/>
          <a:stretch>
            <a:fillRect/>
          </a:stretch>
        </p:blipFill>
        <p:spPr bwMode="auto">
          <a:xfrm>
            <a:off x="1244600" y="2325688"/>
            <a:ext cx="7072313" cy="742950"/>
          </a:xfrm>
          <a:prstGeom prst="rect">
            <a:avLst/>
          </a:prstGeom>
          <a:noFill/>
          <a:ln w="9525">
            <a:noFill/>
            <a:miter lim="800000"/>
            <a:headEnd/>
            <a:tailEnd/>
          </a:ln>
        </p:spPr>
      </p:pic>
      <p:sp>
        <p:nvSpPr>
          <p:cNvPr id="7173" name="Rectangle 7"/>
          <p:cNvSpPr>
            <a:spLocks noChangeArrowheads="1"/>
          </p:cNvSpPr>
          <p:nvPr/>
        </p:nvSpPr>
        <p:spPr bwMode="auto">
          <a:xfrm>
            <a:off x="1116013" y="3062288"/>
            <a:ext cx="2120900" cy="366712"/>
          </a:xfrm>
          <a:prstGeom prst="rect">
            <a:avLst/>
          </a:prstGeom>
          <a:noFill/>
          <a:ln w="9525">
            <a:noFill/>
            <a:miter lim="800000"/>
            <a:headEnd/>
            <a:tailEnd/>
          </a:ln>
        </p:spPr>
        <p:txBody>
          <a:bodyPr wrap="none">
            <a:spAutoFit/>
          </a:bodyPr>
          <a:lstStyle/>
          <a:p>
            <a:pPr>
              <a:buFont typeface="Wingdings" pitchFamily="2" charset="2"/>
              <a:buChar char="l"/>
            </a:pPr>
            <a:r>
              <a:rPr lang="en-US" altLang="zh-TW" sz="1800" b="1"/>
              <a:t>Moving Average</a:t>
            </a:r>
          </a:p>
        </p:txBody>
      </p:sp>
      <p:pic>
        <p:nvPicPr>
          <p:cNvPr id="7174" name="Picture 8"/>
          <p:cNvPicPr>
            <a:picLocks noChangeAspect="1" noChangeArrowheads="1"/>
          </p:cNvPicPr>
          <p:nvPr/>
        </p:nvPicPr>
        <p:blipFill>
          <a:blip r:embed="rId4" cstate="print"/>
          <a:srcRect/>
          <a:stretch>
            <a:fillRect/>
          </a:stretch>
        </p:blipFill>
        <p:spPr bwMode="auto">
          <a:xfrm>
            <a:off x="1331913" y="3389313"/>
            <a:ext cx="3887787" cy="903287"/>
          </a:xfrm>
          <a:prstGeom prst="rect">
            <a:avLst/>
          </a:prstGeom>
          <a:noFill/>
          <a:ln w="9525">
            <a:noFill/>
            <a:miter lim="800000"/>
            <a:headEnd/>
            <a:tailEnd/>
          </a:ln>
        </p:spPr>
      </p:pic>
      <p:sp>
        <p:nvSpPr>
          <p:cNvPr id="7175" name="Rectangle 9"/>
          <p:cNvSpPr>
            <a:spLocks noChangeArrowheads="1"/>
          </p:cNvSpPr>
          <p:nvPr/>
        </p:nvSpPr>
        <p:spPr bwMode="auto">
          <a:xfrm>
            <a:off x="1152525" y="4300538"/>
            <a:ext cx="7164388" cy="641350"/>
          </a:xfrm>
          <a:prstGeom prst="rect">
            <a:avLst/>
          </a:prstGeom>
          <a:noFill/>
          <a:ln w="9525">
            <a:noFill/>
            <a:miter lim="800000"/>
            <a:headEnd/>
            <a:tailEnd/>
          </a:ln>
        </p:spPr>
        <p:txBody>
          <a:bodyPr>
            <a:spAutoFit/>
          </a:bodyPr>
          <a:lstStyle/>
          <a:p>
            <a:pPr>
              <a:buFont typeface="Wingdings" pitchFamily="2" charset="2"/>
              <a:buChar char="l"/>
            </a:pPr>
            <a:r>
              <a:rPr lang="en-US" altLang="zh-TW" sz="1800" b="1">
                <a:latin typeface="Tahoma" pitchFamily="34" charset="0"/>
              </a:rPr>
              <a:t>Memoryless: </a:t>
            </a:r>
            <a:r>
              <a:rPr lang="en-US" altLang="zh-TW" sz="1800"/>
              <a:t>If the output </a:t>
            </a:r>
            <a:r>
              <a:rPr lang="en-US" altLang="zh-TW" sz="1800" i="1"/>
              <a:t>y </a:t>
            </a:r>
            <a:r>
              <a:rPr lang="en-US" altLang="zh-TW" sz="1800"/>
              <a:t>[</a:t>
            </a:r>
            <a:r>
              <a:rPr lang="en-US" altLang="zh-TW" sz="1800" i="1"/>
              <a:t>n</a:t>
            </a:r>
            <a:r>
              <a:rPr lang="en-US" altLang="zh-TW" sz="1800"/>
              <a:t>]</a:t>
            </a:r>
            <a:r>
              <a:rPr lang="en-US" altLang="zh-TW" sz="1800" i="1"/>
              <a:t> </a:t>
            </a:r>
            <a:r>
              <a:rPr lang="en-US" altLang="zh-TW" sz="1800"/>
              <a:t>at every value of </a:t>
            </a:r>
            <a:r>
              <a:rPr lang="en-US" altLang="zh-TW" sz="1800" i="1"/>
              <a:t>n </a:t>
            </a:r>
            <a:r>
              <a:rPr lang="en-US" altLang="zh-TW" sz="1800"/>
              <a:t>depends only</a:t>
            </a:r>
          </a:p>
          <a:p>
            <a:r>
              <a:rPr lang="en-US" altLang="zh-TW" sz="1800"/>
              <a:t>on the input </a:t>
            </a:r>
            <a:r>
              <a:rPr lang="en-US" altLang="zh-TW" sz="1800" i="1"/>
              <a:t>x</a:t>
            </a:r>
            <a:r>
              <a:rPr lang="en-US" altLang="zh-TW" sz="1800"/>
              <a:t>[</a:t>
            </a:r>
            <a:r>
              <a:rPr lang="en-US" altLang="zh-TW" sz="1800" i="1"/>
              <a:t>n</a:t>
            </a:r>
            <a:r>
              <a:rPr lang="en-US" altLang="zh-TW" sz="1800"/>
              <a:t>]</a:t>
            </a:r>
            <a:r>
              <a:rPr lang="en-US" altLang="zh-TW" sz="1800" i="1"/>
              <a:t> </a:t>
            </a:r>
            <a:r>
              <a:rPr lang="en-US" altLang="zh-TW" sz="1800"/>
              <a:t>at the same value of </a:t>
            </a:r>
            <a:r>
              <a:rPr lang="en-US" altLang="zh-TW" sz="1800" i="1"/>
              <a:t>n</a:t>
            </a:r>
            <a:r>
              <a:rPr lang="en-US" altLang="zh-TW" sz="1800"/>
              <a:t>.</a:t>
            </a:r>
          </a:p>
        </p:txBody>
      </p:sp>
      <p:graphicFrame>
        <p:nvGraphicFramePr>
          <p:cNvPr id="7170" name="Object 10"/>
          <p:cNvGraphicFramePr>
            <a:graphicFrameLocks noChangeAspect="1"/>
          </p:cNvGraphicFramePr>
          <p:nvPr/>
        </p:nvGraphicFramePr>
        <p:xfrm>
          <a:off x="2843213" y="5157788"/>
          <a:ext cx="1871662" cy="350837"/>
        </p:xfrm>
        <a:graphic>
          <a:graphicData uri="http://schemas.openxmlformats.org/presentationml/2006/ole">
            <p:oleObj spid="_x0000_s44034" name="方程式" r:id="rId5" imgW="1218960" imgH="228600" progId="Equation.3">
              <p:embed/>
            </p:oleObj>
          </a:graphicData>
        </a:graphic>
      </p:graphicFrame>
      <p:sp>
        <p:nvSpPr>
          <p:cNvPr id="7176" name="Text Box 13"/>
          <p:cNvSpPr txBox="1">
            <a:spLocks noChangeArrowheads="1"/>
          </p:cNvSpPr>
          <p:nvPr/>
        </p:nvSpPr>
        <p:spPr bwMode="auto">
          <a:xfrm>
            <a:off x="4787900" y="2349500"/>
            <a:ext cx="1943100" cy="304800"/>
          </a:xfrm>
          <a:prstGeom prst="rect">
            <a:avLst/>
          </a:prstGeom>
          <a:noFill/>
          <a:ln w="9525">
            <a:noFill/>
            <a:miter lim="800000"/>
            <a:headEnd/>
            <a:tailEnd/>
          </a:ln>
        </p:spPr>
        <p:txBody>
          <a:bodyPr>
            <a:spAutoFit/>
          </a:bodyPr>
          <a:lstStyle/>
          <a:p>
            <a:pPr>
              <a:spcBef>
                <a:spcPct val="50000"/>
              </a:spcBef>
            </a:pPr>
            <a:r>
              <a:rPr lang="en-US" altLang="zh-TW" sz="1400">
                <a:solidFill>
                  <a:srgbClr val="0000FF"/>
                </a:solidFill>
                <a:sym typeface="Wingdings" pitchFamily="2" charset="2"/>
              </a:rPr>
              <a:t> distortionless</a:t>
            </a:r>
            <a:endParaRPr lang="en-US" altLang="zh-TW" sz="1400">
              <a:solidFill>
                <a:srgbClr val="0000FF"/>
              </a:solidFill>
            </a:endParaRPr>
          </a:p>
        </p:txBody>
      </p:sp>
      <p:sp>
        <p:nvSpPr>
          <p:cNvPr id="7177" name="Text Box 14"/>
          <p:cNvSpPr txBox="1">
            <a:spLocks noChangeArrowheads="1"/>
          </p:cNvSpPr>
          <p:nvPr/>
        </p:nvSpPr>
        <p:spPr bwMode="auto">
          <a:xfrm>
            <a:off x="5076825" y="3668713"/>
            <a:ext cx="2663825" cy="336550"/>
          </a:xfrm>
          <a:prstGeom prst="rect">
            <a:avLst/>
          </a:prstGeom>
          <a:noFill/>
          <a:ln w="9525">
            <a:noFill/>
            <a:miter lim="800000"/>
            <a:headEnd/>
            <a:tailEnd/>
          </a:ln>
        </p:spPr>
        <p:txBody>
          <a:bodyPr>
            <a:spAutoFit/>
          </a:bodyPr>
          <a:lstStyle/>
          <a:p>
            <a:pPr>
              <a:spcBef>
                <a:spcPct val="50000"/>
              </a:spcBef>
            </a:pPr>
            <a:r>
              <a:rPr lang="en-US" altLang="zh-TW" sz="1600">
                <a:solidFill>
                  <a:srgbClr val="0000FF"/>
                </a:solidFill>
                <a:latin typeface="Times New Roman" pitchFamily="18" charset="0"/>
                <a:sym typeface="Wingdings" pitchFamily="2" charset="2"/>
              </a:rPr>
              <a:t> From </a:t>
            </a:r>
            <a:r>
              <a:rPr lang="en-US" altLang="zh-TW" sz="1600" i="1">
                <a:solidFill>
                  <a:srgbClr val="0000FF"/>
                </a:solidFill>
                <a:latin typeface="Times New Roman" pitchFamily="18" charset="0"/>
                <a:sym typeface="Wingdings" pitchFamily="2" charset="2"/>
              </a:rPr>
              <a:t>n</a:t>
            </a:r>
            <a:r>
              <a:rPr lang="en-US" altLang="zh-TW" sz="1600">
                <a:solidFill>
                  <a:srgbClr val="0000FF"/>
                </a:solidFill>
                <a:latin typeface="Times New Roman" pitchFamily="18" charset="0"/>
                <a:sym typeface="Wingdings" pitchFamily="2" charset="2"/>
              </a:rPr>
              <a:t>-</a:t>
            </a:r>
            <a:r>
              <a:rPr lang="en-US" altLang="zh-TW" sz="1600" i="1">
                <a:solidFill>
                  <a:srgbClr val="0000FF"/>
                </a:solidFill>
                <a:latin typeface="Times New Roman" pitchFamily="18" charset="0"/>
                <a:sym typeface="Wingdings" pitchFamily="2" charset="2"/>
              </a:rPr>
              <a:t>M</a:t>
            </a:r>
            <a:r>
              <a:rPr lang="en-US" altLang="zh-TW" sz="1600" baseline="-25000">
                <a:solidFill>
                  <a:srgbClr val="0000FF"/>
                </a:solidFill>
                <a:latin typeface="Times New Roman" pitchFamily="18" charset="0"/>
                <a:sym typeface="Wingdings" pitchFamily="2" charset="2"/>
              </a:rPr>
              <a:t>2</a:t>
            </a:r>
            <a:r>
              <a:rPr lang="en-US" altLang="zh-TW" sz="1600">
                <a:solidFill>
                  <a:srgbClr val="0000FF"/>
                </a:solidFill>
                <a:latin typeface="Times New Roman" pitchFamily="18" charset="0"/>
                <a:sym typeface="Wingdings" pitchFamily="2" charset="2"/>
              </a:rPr>
              <a:t> to </a:t>
            </a:r>
            <a:r>
              <a:rPr lang="en-US" altLang="zh-TW" sz="1600" i="1">
                <a:solidFill>
                  <a:srgbClr val="0000FF"/>
                </a:solidFill>
                <a:latin typeface="Times New Roman" pitchFamily="18" charset="0"/>
                <a:sym typeface="Wingdings" pitchFamily="2" charset="2"/>
              </a:rPr>
              <a:t>n</a:t>
            </a:r>
            <a:r>
              <a:rPr lang="en-US" altLang="zh-TW" sz="1600">
                <a:solidFill>
                  <a:srgbClr val="0000FF"/>
                </a:solidFill>
                <a:latin typeface="Times New Roman" pitchFamily="18" charset="0"/>
                <a:sym typeface="Wingdings" pitchFamily="2" charset="2"/>
              </a:rPr>
              <a:t>+</a:t>
            </a:r>
            <a:r>
              <a:rPr lang="en-US" altLang="zh-TW" sz="1600" i="1">
                <a:solidFill>
                  <a:srgbClr val="0000FF"/>
                </a:solidFill>
                <a:latin typeface="Times New Roman" pitchFamily="18" charset="0"/>
                <a:sym typeface="Wingdings" pitchFamily="2" charset="2"/>
              </a:rPr>
              <a:t>M</a:t>
            </a:r>
            <a:r>
              <a:rPr lang="en-US" altLang="zh-TW" sz="1600" baseline="-25000">
                <a:solidFill>
                  <a:srgbClr val="0000FF"/>
                </a:solidFill>
                <a:latin typeface="Times New Roman" pitchFamily="18" charset="0"/>
                <a:sym typeface="Wingdings" pitchFamily="2" charset="2"/>
              </a:rPr>
              <a:t>1</a:t>
            </a:r>
            <a:endParaRPr lang="en-US" altLang="zh-TW" sz="1600" baseline="-25000">
              <a:solidFill>
                <a:srgbClr val="0000FF"/>
              </a:solidFill>
              <a:latin typeface="Times New Roman" pitchFamily="18" charset="0"/>
            </a:endParaRPr>
          </a:p>
        </p:txBody>
      </p:sp>
      <p:sp>
        <p:nvSpPr>
          <p:cNvPr id="12" name="投影片編號版面配置區 11"/>
          <p:cNvSpPr>
            <a:spLocks noGrp="1"/>
          </p:cNvSpPr>
          <p:nvPr>
            <p:ph type="sldNum" sz="quarter" idx="12"/>
          </p:nvPr>
        </p:nvSpPr>
        <p:spPr/>
        <p:txBody>
          <a:bodyPr/>
          <a:lstStyle/>
          <a:p>
            <a:fld id="{F0E44AF5-040C-4A77-9C07-FD1A8D25ABBD}" type="slidenum">
              <a:rPr lang="zh-TW" altLang="en-US" smtClean="0"/>
              <a:pPr/>
              <a:t>49</a:t>
            </a:fld>
            <a:endParaRPr lang="zh-TW" altLang="en-US"/>
          </a:p>
        </p:txBody>
      </p:sp>
    </p:spTree>
  </p:cSld>
  <p:clrMapOvr>
    <a:masterClrMapping/>
  </p:clrMapOvr>
  <p:transition>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投影片編號版面配置區 5"/>
          <p:cNvSpPr>
            <a:spLocks noGrp="1"/>
          </p:cNvSpPr>
          <p:nvPr>
            <p:ph type="sldNum" sz="quarter" idx="12"/>
          </p:nvPr>
        </p:nvSpPr>
        <p:spPr>
          <a:noFill/>
        </p:spPr>
        <p:txBody>
          <a:bodyPr/>
          <a:lstStyle/>
          <a:p>
            <a:fld id="{7CCD2072-D83D-46B8-9D54-2AC0D5DC6326}" type="slidenum">
              <a:rPr lang="zh-TW" altLang="en-US" smtClean="0">
                <a:ea typeface="新細明體" charset="-120"/>
              </a:rPr>
              <a:pPr/>
              <a:t>5</a:t>
            </a:fld>
            <a:endParaRPr lang="en-US" altLang="zh-TW" smtClean="0">
              <a:ea typeface="新細明體" charset="-120"/>
            </a:endParaRPr>
          </a:p>
        </p:txBody>
      </p:sp>
      <p:graphicFrame>
        <p:nvGraphicFramePr>
          <p:cNvPr id="7170" name="Object 13"/>
          <p:cNvGraphicFramePr>
            <a:graphicFrameLocks noChangeAspect="1"/>
          </p:cNvGraphicFramePr>
          <p:nvPr/>
        </p:nvGraphicFramePr>
        <p:xfrm>
          <a:off x="608013" y="858838"/>
          <a:ext cx="8067675" cy="1562100"/>
        </p:xfrm>
        <a:graphic>
          <a:graphicData uri="http://schemas.openxmlformats.org/presentationml/2006/ole">
            <p:oleObj spid="_x0000_s2050" name="Equation" r:id="rId3" imgW="4584600" imgH="888840" progId="Equation.DSMT4">
              <p:embed/>
            </p:oleObj>
          </a:graphicData>
        </a:graphic>
      </p:graphicFrame>
      <p:sp>
        <p:nvSpPr>
          <p:cNvPr id="7173" name="Rectangle 16"/>
          <p:cNvSpPr>
            <a:spLocks noChangeArrowheads="1"/>
          </p:cNvSpPr>
          <p:nvPr/>
        </p:nvSpPr>
        <p:spPr bwMode="auto">
          <a:xfrm>
            <a:off x="0" y="2971800"/>
            <a:ext cx="9144000" cy="0"/>
          </a:xfrm>
          <a:prstGeom prst="rect">
            <a:avLst/>
          </a:prstGeom>
          <a:noFill/>
          <a:ln w="9525">
            <a:noFill/>
            <a:miter lim="800000"/>
            <a:headEnd/>
            <a:tailEnd/>
          </a:ln>
        </p:spPr>
        <p:txBody>
          <a:bodyPr wrap="none" anchor="ctr">
            <a:spAutoFit/>
          </a:bodyPr>
          <a:lstStyle/>
          <a:p>
            <a:endParaRPr lang="zh-TW" altLang="en-US"/>
          </a:p>
        </p:txBody>
      </p:sp>
      <p:graphicFrame>
        <p:nvGraphicFramePr>
          <p:cNvPr id="7171" name="Object 15"/>
          <p:cNvGraphicFramePr>
            <a:graphicFrameLocks noChangeAspect="1"/>
          </p:cNvGraphicFramePr>
          <p:nvPr/>
        </p:nvGraphicFramePr>
        <p:xfrm>
          <a:off x="614363" y="2946400"/>
          <a:ext cx="7558087" cy="2624138"/>
        </p:xfrm>
        <a:graphic>
          <a:graphicData uri="http://schemas.openxmlformats.org/presentationml/2006/ole">
            <p:oleObj spid="_x0000_s2051" name="Equation" r:id="rId4" imgW="3949560" imgH="1371600" progId="Equation.DSMT4">
              <p:embed/>
            </p:oleObj>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ChangeArrowheads="1"/>
          </p:cNvSpPr>
          <p:nvPr/>
        </p:nvSpPr>
        <p:spPr bwMode="auto">
          <a:xfrm>
            <a:off x="1187450" y="1993900"/>
            <a:ext cx="7056438" cy="366713"/>
          </a:xfrm>
          <a:prstGeom prst="rect">
            <a:avLst/>
          </a:prstGeom>
          <a:noFill/>
          <a:ln w="9525">
            <a:noFill/>
            <a:miter lim="800000"/>
            <a:headEnd/>
            <a:tailEnd/>
          </a:ln>
        </p:spPr>
        <p:txBody>
          <a:bodyPr>
            <a:spAutoFit/>
          </a:bodyPr>
          <a:lstStyle/>
          <a:p>
            <a:r>
              <a:rPr lang="en-US" altLang="zh-TW" sz="1800" b="1" dirty="0">
                <a:solidFill>
                  <a:srgbClr val="FF0000"/>
                </a:solidFill>
              </a:rPr>
              <a:t>Linear</a:t>
            </a:r>
            <a:r>
              <a:rPr lang="en-US" altLang="zh-TW" sz="1800" b="1" dirty="0"/>
              <a:t>: </a:t>
            </a:r>
            <a:r>
              <a:rPr lang="en-US" altLang="zh-TW" sz="1800" dirty="0"/>
              <a:t>If the system satisfies the </a:t>
            </a:r>
            <a:r>
              <a:rPr lang="en-US" altLang="zh-TW" sz="1800" i="1" dirty="0">
                <a:solidFill>
                  <a:srgbClr val="0000FF"/>
                </a:solidFill>
              </a:rPr>
              <a:t>principle of superposition</a:t>
            </a:r>
            <a:r>
              <a:rPr lang="en-US" altLang="zh-TW" sz="1800" dirty="0"/>
              <a:t>.</a:t>
            </a:r>
          </a:p>
        </p:txBody>
      </p:sp>
      <p:pic>
        <p:nvPicPr>
          <p:cNvPr id="58371" name="Picture 8"/>
          <p:cNvPicPr>
            <a:picLocks noChangeAspect="1" noChangeArrowheads="1"/>
          </p:cNvPicPr>
          <p:nvPr/>
        </p:nvPicPr>
        <p:blipFill>
          <a:blip r:embed="rId2" cstate="print"/>
          <a:srcRect/>
          <a:stretch>
            <a:fillRect/>
          </a:stretch>
        </p:blipFill>
        <p:spPr bwMode="auto">
          <a:xfrm>
            <a:off x="1403350" y="2365375"/>
            <a:ext cx="6553200" cy="919163"/>
          </a:xfrm>
          <a:prstGeom prst="rect">
            <a:avLst/>
          </a:prstGeom>
          <a:noFill/>
          <a:ln w="9525">
            <a:noFill/>
            <a:miter lim="800000"/>
            <a:headEnd/>
            <a:tailEnd/>
          </a:ln>
        </p:spPr>
      </p:pic>
      <p:sp>
        <p:nvSpPr>
          <p:cNvPr id="58372" name="Rectangle 9"/>
          <p:cNvSpPr>
            <a:spLocks noChangeArrowheads="1"/>
          </p:cNvSpPr>
          <p:nvPr/>
        </p:nvSpPr>
        <p:spPr bwMode="auto">
          <a:xfrm>
            <a:off x="1187450" y="3724275"/>
            <a:ext cx="7200900" cy="641350"/>
          </a:xfrm>
          <a:prstGeom prst="rect">
            <a:avLst/>
          </a:prstGeom>
          <a:noFill/>
          <a:ln w="9525">
            <a:noFill/>
            <a:miter lim="800000"/>
            <a:headEnd/>
            <a:tailEnd/>
          </a:ln>
        </p:spPr>
        <p:txBody>
          <a:bodyPr>
            <a:spAutoFit/>
          </a:bodyPr>
          <a:lstStyle/>
          <a:p>
            <a:r>
              <a:rPr lang="en-US" altLang="zh-TW" sz="1800" b="1" dirty="0">
                <a:solidFill>
                  <a:srgbClr val="FF0000"/>
                </a:solidFill>
              </a:rPr>
              <a:t>Time-invariant</a:t>
            </a:r>
            <a:r>
              <a:rPr lang="en-US" altLang="zh-TW" sz="1800" b="1" dirty="0"/>
              <a:t> </a:t>
            </a:r>
            <a:r>
              <a:rPr lang="en-US" altLang="zh-TW" sz="1800" dirty="0"/>
              <a:t>(shift-invariant): A time shift/delay  of the input sequence causes a corresponding shift in the output sequence.</a:t>
            </a:r>
          </a:p>
        </p:txBody>
      </p:sp>
      <p:pic>
        <p:nvPicPr>
          <p:cNvPr id="58373" name="Picture 10"/>
          <p:cNvPicPr>
            <a:picLocks noChangeAspect="1" noChangeArrowheads="1"/>
          </p:cNvPicPr>
          <p:nvPr/>
        </p:nvPicPr>
        <p:blipFill>
          <a:blip r:embed="rId3" cstate="print"/>
          <a:srcRect/>
          <a:stretch>
            <a:fillRect/>
          </a:stretch>
        </p:blipFill>
        <p:spPr bwMode="auto">
          <a:xfrm>
            <a:off x="1908175" y="4440238"/>
            <a:ext cx="4968875" cy="1746250"/>
          </a:xfrm>
          <a:prstGeom prst="rect">
            <a:avLst/>
          </a:prstGeom>
          <a:noFill/>
          <a:ln w="9525">
            <a:noFill/>
            <a:miter lim="800000"/>
            <a:headEnd/>
            <a:tailEnd/>
          </a:ln>
        </p:spPr>
      </p:pic>
      <p:sp>
        <p:nvSpPr>
          <p:cNvPr id="8" name="投影片編號版面配置區 7"/>
          <p:cNvSpPr>
            <a:spLocks noGrp="1"/>
          </p:cNvSpPr>
          <p:nvPr>
            <p:ph type="sldNum" sz="quarter" idx="12"/>
          </p:nvPr>
        </p:nvSpPr>
        <p:spPr/>
        <p:txBody>
          <a:bodyPr/>
          <a:lstStyle/>
          <a:p>
            <a:fld id="{F0E44AF5-040C-4A77-9C07-FD1A8D25ABBD}" type="slidenum">
              <a:rPr lang="zh-TW" altLang="en-US" smtClean="0"/>
              <a:pPr/>
              <a:t>50</a:t>
            </a:fld>
            <a:endParaRPr lang="zh-TW" altLang="en-US"/>
          </a:p>
        </p:txBody>
      </p:sp>
      <p:sp>
        <p:nvSpPr>
          <p:cNvPr id="7" name="文字方塊 6"/>
          <p:cNvSpPr txBox="1"/>
          <p:nvPr/>
        </p:nvSpPr>
        <p:spPr>
          <a:xfrm>
            <a:off x="1043608" y="692696"/>
            <a:ext cx="7488832" cy="646331"/>
          </a:xfrm>
          <a:prstGeom prst="rect">
            <a:avLst/>
          </a:prstGeom>
          <a:noFill/>
        </p:spPr>
        <p:txBody>
          <a:bodyPr wrap="square" rtlCol="0">
            <a:spAutoFit/>
          </a:bodyPr>
          <a:lstStyle/>
          <a:p>
            <a:r>
              <a:rPr lang="en-US" altLang="zh-TW" sz="3600" dirty="0" smtClean="0"/>
              <a:t>Linear Time Invariant (LTI) Systems</a:t>
            </a:r>
            <a:endParaRPr lang="zh-TW" altLang="en-US" sz="3600" dirty="0"/>
          </a:p>
        </p:txBody>
      </p:sp>
    </p:spTree>
  </p:cSld>
  <p:clrMapOvr>
    <a:masterClrMapping/>
  </p:clrMapOvr>
  <p:transition>
    <p:zo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3" name="Picture 7"/>
          <p:cNvPicPr>
            <a:picLocks noChangeAspect="1" noChangeArrowheads="1"/>
          </p:cNvPicPr>
          <p:nvPr/>
        </p:nvPicPr>
        <p:blipFill>
          <a:blip r:embed="rId3" cstate="print"/>
          <a:srcRect b="56198"/>
          <a:stretch>
            <a:fillRect/>
          </a:stretch>
        </p:blipFill>
        <p:spPr bwMode="auto">
          <a:xfrm>
            <a:off x="755650" y="1916113"/>
            <a:ext cx="8064500" cy="841375"/>
          </a:xfrm>
          <a:prstGeom prst="rect">
            <a:avLst/>
          </a:prstGeom>
          <a:noFill/>
          <a:ln w="9525">
            <a:noFill/>
            <a:miter lim="800000"/>
            <a:headEnd/>
            <a:tailEnd/>
          </a:ln>
        </p:spPr>
      </p:pic>
      <p:sp>
        <p:nvSpPr>
          <p:cNvPr id="9224" name="Text Box 9"/>
          <p:cNvSpPr txBox="1">
            <a:spLocks noChangeArrowheads="1"/>
          </p:cNvSpPr>
          <p:nvPr/>
        </p:nvSpPr>
        <p:spPr bwMode="auto">
          <a:xfrm>
            <a:off x="1403350" y="2781300"/>
            <a:ext cx="6624638" cy="366713"/>
          </a:xfrm>
          <a:prstGeom prst="rect">
            <a:avLst/>
          </a:prstGeom>
          <a:noFill/>
          <a:ln w="9525">
            <a:noFill/>
            <a:miter lim="800000"/>
            <a:headEnd/>
            <a:tailEnd/>
          </a:ln>
        </p:spPr>
        <p:txBody>
          <a:bodyPr>
            <a:spAutoFit/>
          </a:bodyPr>
          <a:lstStyle/>
          <a:p>
            <a:pPr>
              <a:spcBef>
                <a:spcPct val="50000"/>
              </a:spcBef>
            </a:pPr>
            <a:r>
              <a:rPr lang="en-US" altLang="zh-TW" sz="1800">
                <a:sym typeface="Wingdings" pitchFamily="2" charset="2"/>
              </a:rPr>
              <a:t> The </a:t>
            </a:r>
            <a:r>
              <a:rPr lang="en-US" altLang="zh-TW" sz="1800">
                <a:solidFill>
                  <a:srgbClr val="0000FF"/>
                </a:solidFill>
                <a:sym typeface="Wingdings" pitchFamily="2" charset="2"/>
              </a:rPr>
              <a:t>present </a:t>
            </a:r>
            <a:r>
              <a:rPr lang="en-US" altLang="zh-TW" sz="1800">
                <a:solidFill>
                  <a:schemeClr val="hlink"/>
                </a:solidFill>
                <a:sym typeface="Wingdings" pitchFamily="2" charset="2"/>
              </a:rPr>
              <a:t>input</a:t>
            </a:r>
            <a:r>
              <a:rPr lang="en-US" altLang="zh-TW" sz="1800">
                <a:sym typeface="Wingdings" pitchFamily="2" charset="2"/>
              </a:rPr>
              <a:t> affects only the </a:t>
            </a:r>
            <a:r>
              <a:rPr lang="en-US" altLang="zh-TW" sz="1800">
                <a:solidFill>
                  <a:srgbClr val="0000FF"/>
                </a:solidFill>
                <a:sym typeface="Wingdings" pitchFamily="2" charset="2"/>
              </a:rPr>
              <a:t>present and future</a:t>
            </a:r>
            <a:r>
              <a:rPr lang="en-US" altLang="zh-TW" sz="1800">
                <a:sym typeface="Wingdings" pitchFamily="2" charset="2"/>
              </a:rPr>
              <a:t> </a:t>
            </a:r>
            <a:r>
              <a:rPr lang="en-US" altLang="zh-TW" sz="1800">
                <a:solidFill>
                  <a:schemeClr val="hlink"/>
                </a:solidFill>
                <a:sym typeface="Wingdings" pitchFamily="2" charset="2"/>
              </a:rPr>
              <a:t>output</a:t>
            </a:r>
            <a:r>
              <a:rPr lang="en-US" altLang="zh-TW" sz="1800">
                <a:sym typeface="Wingdings" pitchFamily="2" charset="2"/>
              </a:rPr>
              <a:t>.</a:t>
            </a:r>
            <a:endParaRPr lang="en-US" altLang="zh-TW" sz="1800"/>
          </a:p>
        </p:txBody>
      </p:sp>
      <p:graphicFrame>
        <p:nvGraphicFramePr>
          <p:cNvPr id="9218" name="Object 12"/>
          <p:cNvGraphicFramePr>
            <a:graphicFrameLocks noChangeAspect="1"/>
          </p:cNvGraphicFramePr>
          <p:nvPr/>
        </p:nvGraphicFramePr>
        <p:xfrm>
          <a:off x="1908175" y="3219450"/>
          <a:ext cx="5400675" cy="357188"/>
        </p:xfrm>
        <a:graphic>
          <a:graphicData uri="http://schemas.openxmlformats.org/presentationml/2006/ole">
            <p:oleObj spid="_x0000_s45058" name="方程式" r:id="rId4" imgW="3454200" imgH="228600" progId="Equation.3">
              <p:embed/>
            </p:oleObj>
          </a:graphicData>
        </a:graphic>
      </p:graphicFrame>
      <p:graphicFrame>
        <p:nvGraphicFramePr>
          <p:cNvPr id="9219" name="Object 13"/>
          <p:cNvGraphicFramePr>
            <a:graphicFrameLocks noChangeAspect="1"/>
          </p:cNvGraphicFramePr>
          <p:nvPr/>
        </p:nvGraphicFramePr>
        <p:xfrm>
          <a:off x="4514850" y="3321050"/>
          <a:ext cx="114300" cy="215900"/>
        </p:xfrm>
        <a:graphic>
          <a:graphicData uri="http://schemas.openxmlformats.org/presentationml/2006/ole">
            <p:oleObj spid="_x0000_s45059" name="方程式" r:id="rId5" imgW="114120" imgH="215640" progId="Equation.3">
              <p:embed/>
            </p:oleObj>
          </a:graphicData>
        </a:graphic>
      </p:graphicFrame>
      <p:graphicFrame>
        <p:nvGraphicFramePr>
          <p:cNvPr id="9220" name="Object 14"/>
          <p:cNvGraphicFramePr>
            <a:graphicFrameLocks noChangeAspect="1"/>
          </p:cNvGraphicFramePr>
          <p:nvPr/>
        </p:nvGraphicFramePr>
        <p:xfrm>
          <a:off x="4410075" y="4148138"/>
          <a:ext cx="2033588" cy="360362"/>
        </p:xfrm>
        <a:graphic>
          <a:graphicData uri="http://schemas.openxmlformats.org/presentationml/2006/ole">
            <p:oleObj spid="_x0000_s45060" name="方程式" r:id="rId6" imgW="1218960" imgH="215640" progId="Equation.3">
              <p:embed/>
            </p:oleObj>
          </a:graphicData>
        </a:graphic>
      </p:graphicFrame>
      <p:graphicFrame>
        <p:nvGraphicFramePr>
          <p:cNvPr id="9221" name="Object 15"/>
          <p:cNvGraphicFramePr>
            <a:graphicFrameLocks noChangeAspect="1"/>
          </p:cNvGraphicFramePr>
          <p:nvPr/>
        </p:nvGraphicFramePr>
        <p:xfrm>
          <a:off x="4483100" y="5013325"/>
          <a:ext cx="2033588" cy="360363"/>
        </p:xfrm>
        <a:graphic>
          <a:graphicData uri="http://schemas.openxmlformats.org/presentationml/2006/ole">
            <p:oleObj spid="_x0000_s45061" name="方程式" r:id="rId7" imgW="1218960" imgH="215640" progId="Equation.3">
              <p:embed/>
            </p:oleObj>
          </a:graphicData>
        </a:graphic>
      </p:graphicFrame>
      <p:sp>
        <p:nvSpPr>
          <p:cNvPr id="9225" name="Rectangle 16"/>
          <p:cNvSpPr>
            <a:spLocks noChangeArrowheads="1"/>
          </p:cNvSpPr>
          <p:nvPr/>
        </p:nvSpPr>
        <p:spPr bwMode="auto">
          <a:xfrm>
            <a:off x="1476375" y="3644900"/>
            <a:ext cx="1190625" cy="366713"/>
          </a:xfrm>
          <a:prstGeom prst="rect">
            <a:avLst/>
          </a:prstGeom>
          <a:noFill/>
          <a:ln w="9525">
            <a:noFill/>
            <a:miter lim="800000"/>
            <a:headEnd/>
            <a:tailEnd/>
          </a:ln>
        </p:spPr>
        <p:txBody>
          <a:bodyPr wrap="none">
            <a:spAutoFit/>
          </a:bodyPr>
          <a:lstStyle/>
          <a:p>
            <a:pPr>
              <a:spcBef>
                <a:spcPct val="20000"/>
              </a:spcBef>
              <a:buClr>
                <a:schemeClr val="folHlink"/>
              </a:buClr>
              <a:buSzPct val="60000"/>
              <a:buFont typeface="Wingdings" pitchFamily="2" charset="2"/>
              <a:buChar char="n"/>
            </a:pPr>
            <a:r>
              <a:rPr lang="en-US" altLang="zh-TW" sz="1800"/>
              <a:t> Ex. 2.10</a:t>
            </a:r>
          </a:p>
        </p:txBody>
      </p:sp>
      <p:sp>
        <p:nvSpPr>
          <p:cNvPr id="9226" name="Rectangle 17"/>
          <p:cNvSpPr>
            <a:spLocks noChangeArrowheads="1"/>
          </p:cNvSpPr>
          <p:nvPr/>
        </p:nvSpPr>
        <p:spPr bwMode="auto">
          <a:xfrm>
            <a:off x="1476375" y="4149725"/>
            <a:ext cx="2705100" cy="366713"/>
          </a:xfrm>
          <a:prstGeom prst="rect">
            <a:avLst/>
          </a:prstGeom>
          <a:noFill/>
          <a:ln w="9525">
            <a:noFill/>
            <a:miter lim="800000"/>
            <a:headEnd/>
            <a:tailEnd/>
          </a:ln>
        </p:spPr>
        <p:txBody>
          <a:bodyPr wrap="none">
            <a:spAutoFit/>
          </a:bodyPr>
          <a:lstStyle/>
          <a:p>
            <a:pPr lvl="1">
              <a:spcBef>
                <a:spcPct val="20000"/>
              </a:spcBef>
              <a:buClr>
                <a:schemeClr val="hlink"/>
              </a:buClr>
              <a:buSzPct val="55000"/>
              <a:buFont typeface="Wingdings" pitchFamily="2" charset="2"/>
              <a:buChar char="n"/>
            </a:pPr>
            <a:r>
              <a:rPr lang="en-US" altLang="zh-TW" sz="1800"/>
              <a:t>Forward difference:</a:t>
            </a:r>
          </a:p>
        </p:txBody>
      </p:sp>
      <p:sp>
        <p:nvSpPr>
          <p:cNvPr id="9227" name="Rectangle 18"/>
          <p:cNvSpPr>
            <a:spLocks noChangeArrowheads="1"/>
          </p:cNvSpPr>
          <p:nvPr/>
        </p:nvSpPr>
        <p:spPr bwMode="auto">
          <a:xfrm>
            <a:off x="1476375" y="5013325"/>
            <a:ext cx="2870200" cy="366713"/>
          </a:xfrm>
          <a:prstGeom prst="rect">
            <a:avLst/>
          </a:prstGeom>
          <a:noFill/>
          <a:ln w="9525">
            <a:noFill/>
            <a:miter lim="800000"/>
            <a:headEnd/>
            <a:tailEnd/>
          </a:ln>
        </p:spPr>
        <p:txBody>
          <a:bodyPr wrap="none">
            <a:spAutoFit/>
          </a:bodyPr>
          <a:lstStyle/>
          <a:p>
            <a:pPr lvl="1">
              <a:spcBef>
                <a:spcPct val="20000"/>
              </a:spcBef>
              <a:buClr>
                <a:schemeClr val="hlink"/>
              </a:buClr>
              <a:buSzPct val="55000"/>
              <a:buFont typeface="Wingdings" pitchFamily="2" charset="2"/>
              <a:buChar char="n"/>
            </a:pPr>
            <a:r>
              <a:rPr lang="en-US" altLang="zh-TW" sz="1800"/>
              <a:t>Backward difference:</a:t>
            </a:r>
          </a:p>
        </p:txBody>
      </p:sp>
      <p:sp>
        <p:nvSpPr>
          <p:cNvPr id="9228" name="Rectangle 19"/>
          <p:cNvSpPr>
            <a:spLocks noChangeArrowheads="1"/>
          </p:cNvSpPr>
          <p:nvPr/>
        </p:nvSpPr>
        <p:spPr bwMode="auto">
          <a:xfrm>
            <a:off x="4427538" y="4575175"/>
            <a:ext cx="1639887" cy="366713"/>
          </a:xfrm>
          <a:prstGeom prst="rect">
            <a:avLst/>
          </a:prstGeom>
          <a:noFill/>
          <a:ln w="9525">
            <a:noFill/>
            <a:miter lim="800000"/>
            <a:headEnd/>
            <a:tailEnd/>
          </a:ln>
        </p:spPr>
        <p:txBody>
          <a:bodyPr wrap="none">
            <a:spAutoFit/>
          </a:bodyPr>
          <a:lstStyle/>
          <a:p>
            <a:r>
              <a:rPr lang="en-US" altLang="zh-TW" sz="1800">
                <a:sym typeface="Wingdings" pitchFamily="2" charset="2"/>
              </a:rPr>
              <a:t> </a:t>
            </a:r>
            <a:r>
              <a:rPr lang="en-US" altLang="zh-TW" sz="1800"/>
              <a:t>not causal !</a:t>
            </a:r>
          </a:p>
        </p:txBody>
      </p:sp>
      <p:sp>
        <p:nvSpPr>
          <p:cNvPr id="9229" name="Rectangle 20"/>
          <p:cNvSpPr>
            <a:spLocks noChangeArrowheads="1"/>
          </p:cNvSpPr>
          <p:nvPr/>
        </p:nvSpPr>
        <p:spPr bwMode="auto">
          <a:xfrm>
            <a:off x="4500563" y="5438775"/>
            <a:ext cx="1258887" cy="366713"/>
          </a:xfrm>
          <a:prstGeom prst="rect">
            <a:avLst/>
          </a:prstGeom>
          <a:noFill/>
          <a:ln w="9525">
            <a:noFill/>
            <a:miter lim="800000"/>
            <a:headEnd/>
            <a:tailEnd/>
          </a:ln>
        </p:spPr>
        <p:txBody>
          <a:bodyPr wrap="none">
            <a:spAutoFit/>
          </a:bodyPr>
          <a:lstStyle/>
          <a:p>
            <a:r>
              <a:rPr lang="en-US" altLang="zh-TW" sz="1800">
                <a:sym typeface="Wingdings" pitchFamily="2" charset="2"/>
              </a:rPr>
              <a:t></a:t>
            </a:r>
            <a:r>
              <a:rPr lang="en-US" altLang="zh-TW" sz="1800"/>
              <a:t> causal !</a:t>
            </a:r>
          </a:p>
        </p:txBody>
      </p:sp>
      <p:graphicFrame>
        <p:nvGraphicFramePr>
          <p:cNvPr id="9222" name="Object 21"/>
          <p:cNvGraphicFramePr>
            <a:graphicFrameLocks noChangeAspect="1"/>
          </p:cNvGraphicFramePr>
          <p:nvPr/>
        </p:nvGraphicFramePr>
        <p:xfrm>
          <a:off x="1565275" y="5889625"/>
          <a:ext cx="4519613" cy="444500"/>
        </p:xfrm>
        <a:graphic>
          <a:graphicData uri="http://schemas.openxmlformats.org/presentationml/2006/ole">
            <p:oleObj spid="_x0000_s45062" name="Equation" r:id="rId8" imgW="2070000" imgH="203040" progId="Equation.DSMT4">
              <p:embed/>
            </p:oleObj>
          </a:graphicData>
        </a:graphic>
      </p:graphicFrame>
      <p:sp>
        <p:nvSpPr>
          <p:cNvPr id="16" name="投影片編號版面配置區 15"/>
          <p:cNvSpPr>
            <a:spLocks noGrp="1"/>
          </p:cNvSpPr>
          <p:nvPr>
            <p:ph type="sldNum" sz="quarter" idx="12"/>
          </p:nvPr>
        </p:nvSpPr>
        <p:spPr/>
        <p:txBody>
          <a:bodyPr/>
          <a:lstStyle/>
          <a:p>
            <a:fld id="{F0E44AF5-040C-4A77-9C07-FD1A8D25ABBD}" type="slidenum">
              <a:rPr lang="zh-TW" altLang="en-US" smtClean="0"/>
              <a:pPr/>
              <a:t>51</a:t>
            </a:fld>
            <a:endParaRPr lang="zh-TW" altLang="en-US"/>
          </a:p>
        </p:txBody>
      </p:sp>
      <p:sp>
        <p:nvSpPr>
          <p:cNvPr id="15" name="文字方塊 14"/>
          <p:cNvSpPr txBox="1"/>
          <p:nvPr/>
        </p:nvSpPr>
        <p:spPr>
          <a:xfrm>
            <a:off x="1043608" y="692696"/>
            <a:ext cx="7488832" cy="646331"/>
          </a:xfrm>
          <a:prstGeom prst="rect">
            <a:avLst/>
          </a:prstGeom>
          <a:noFill/>
        </p:spPr>
        <p:txBody>
          <a:bodyPr wrap="square" rtlCol="0">
            <a:spAutoFit/>
          </a:bodyPr>
          <a:lstStyle/>
          <a:p>
            <a:r>
              <a:rPr lang="en-US" altLang="zh-TW" sz="3600" dirty="0" smtClean="0"/>
              <a:t>Linear Time Invariant (LTI) Systems</a:t>
            </a:r>
            <a:endParaRPr lang="zh-TW" altLang="en-US" sz="3600" dirty="0"/>
          </a:p>
        </p:txBody>
      </p:sp>
    </p:spTree>
  </p:cSld>
  <p:clrMapOvr>
    <a:masterClrMapping/>
  </p:clrMapOvr>
  <p:transition>
    <p:zo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3" cstate="print"/>
          <a:srcRect t="39999"/>
          <a:stretch>
            <a:fillRect/>
          </a:stretch>
        </p:blipFill>
        <p:spPr bwMode="auto">
          <a:xfrm>
            <a:off x="755650" y="1844675"/>
            <a:ext cx="7129463" cy="1019175"/>
          </a:xfrm>
          <a:prstGeom prst="rect">
            <a:avLst/>
          </a:prstGeom>
          <a:noFill/>
          <a:ln w="9525">
            <a:noFill/>
            <a:miter lim="800000"/>
            <a:headEnd/>
            <a:tailEnd/>
          </a:ln>
        </p:spPr>
      </p:pic>
      <p:sp>
        <p:nvSpPr>
          <p:cNvPr id="10244" name="Rectangle 5"/>
          <p:cNvSpPr>
            <a:spLocks noChangeArrowheads="1"/>
          </p:cNvSpPr>
          <p:nvPr/>
        </p:nvSpPr>
        <p:spPr bwMode="auto">
          <a:xfrm>
            <a:off x="1258888" y="3068638"/>
            <a:ext cx="2195512" cy="366712"/>
          </a:xfrm>
          <a:prstGeom prst="rect">
            <a:avLst/>
          </a:prstGeom>
          <a:noFill/>
          <a:ln w="9525">
            <a:noFill/>
            <a:miter lim="800000"/>
            <a:headEnd/>
            <a:tailEnd/>
          </a:ln>
        </p:spPr>
        <p:txBody>
          <a:bodyPr>
            <a:spAutoFit/>
          </a:bodyPr>
          <a:lstStyle/>
          <a:p>
            <a:pPr>
              <a:buFont typeface="Wingdings" pitchFamily="2" charset="2"/>
              <a:buNone/>
            </a:pPr>
            <a:r>
              <a:rPr lang="en-US" altLang="zh-TW" sz="1800" b="1">
                <a:latin typeface="Tahoma" pitchFamily="34" charset="0"/>
              </a:rPr>
              <a:t>Ex. Accumulator:</a:t>
            </a:r>
            <a:endParaRPr lang="en-US" altLang="zh-TW" sz="1800">
              <a:latin typeface="Tahoma" pitchFamily="34" charset="0"/>
            </a:endParaRPr>
          </a:p>
        </p:txBody>
      </p:sp>
      <p:graphicFrame>
        <p:nvGraphicFramePr>
          <p:cNvPr id="10242" name="Object 6"/>
          <p:cNvGraphicFramePr>
            <a:graphicFrameLocks noChangeAspect="1"/>
          </p:cNvGraphicFramePr>
          <p:nvPr/>
        </p:nvGraphicFramePr>
        <p:xfrm>
          <a:off x="1831975" y="3933825"/>
          <a:ext cx="5491163" cy="1027113"/>
        </p:xfrm>
        <a:graphic>
          <a:graphicData uri="http://schemas.openxmlformats.org/presentationml/2006/ole">
            <p:oleObj spid="_x0000_s46082" name="Equation" r:id="rId4" imgW="3530520" imgH="660240" progId="Equation.DSMT4">
              <p:embed/>
            </p:oleObj>
          </a:graphicData>
        </a:graphic>
      </p:graphicFrame>
      <p:sp>
        <p:nvSpPr>
          <p:cNvPr id="10245" name="Text Box 14"/>
          <p:cNvSpPr txBox="1">
            <a:spLocks noChangeArrowheads="1"/>
          </p:cNvSpPr>
          <p:nvPr/>
        </p:nvSpPr>
        <p:spPr bwMode="auto">
          <a:xfrm>
            <a:off x="1835150" y="3500438"/>
            <a:ext cx="5184775" cy="366712"/>
          </a:xfrm>
          <a:prstGeom prst="rect">
            <a:avLst/>
          </a:prstGeom>
          <a:noFill/>
          <a:ln w="9525">
            <a:noFill/>
            <a:miter lim="800000"/>
            <a:headEnd/>
            <a:tailEnd/>
          </a:ln>
        </p:spPr>
        <p:txBody>
          <a:bodyPr>
            <a:spAutoFit/>
          </a:bodyPr>
          <a:lstStyle/>
          <a:p>
            <a:pPr>
              <a:spcBef>
                <a:spcPct val="50000"/>
              </a:spcBef>
            </a:pPr>
            <a:r>
              <a:rPr lang="en-US" altLang="zh-TW" sz="1800"/>
              <a:t>~ similar to the integrator in continuous time</a:t>
            </a:r>
          </a:p>
        </p:txBody>
      </p:sp>
      <p:sp>
        <p:nvSpPr>
          <p:cNvPr id="8" name="投影片編號版面配置區 7"/>
          <p:cNvSpPr>
            <a:spLocks noGrp="1"/>
          </p:cNvSpPr>
          <p:nvPr>
            <p:ph type="sldNum" sz="quarter" idx="12"/>
          </p:nvPr>
        </p:nvSpPr>
        <p:spPr/>
        <p:txBody>
          <a:bodyPr/>
          <a:lstStyle/>
          <a:p>
            <a:fld id="{F0E44AF5-040C-4A77-9C07-FD1A8D25ABBD}" type="slidenum">
              <a:rPr lang="zh-TW" altLang="en-US" smtClean="0"/>
              <a:pPr/>
              <a:t>52</a:t>
            </a:fld>
            <a:endParaRPr lang="zh-TW" altLang="en-US"/>
          </a:p>
        </p:txBody>
      </p:sp>
      <p:sp>
        <p:nvSpPr>
          <p:cNvPr id="7" name="文字方塊 6"/>
          <p:cNvSpPr txBox="1"/>
          <p:nvPr/>
        </p:nvSpPr>
        <p:spPr>
          <a:xfrm>
            <a:off x="1043608" y="692696"/>
            <a:ext cx="7488832" cy="646331"/>
          </a:xfrm>
          <a:prstGeom prst="rect">
            <a:avLst/>
          </a:prstGeom>
          <a:noFill/>
        </p:spPr>
        <p:txBody>
          <a:bodyPr wrap="square" rtlCol="0">
            <a:spAutoFit/>
          </a:bodyPr>
          <a:lstStyle/>
          <a:p>
            <a:r>
              <a:rPr lang="en-US" altLang="zh-TW" sz="3600" dirty="0" smtClean="0"/>
              <a:t>Linear Time Invariant (LTI) Systems</a:t>
            </a:r>
            <a:endParaRPr lang="zh-TW" altLang="en-US" sz="3600" dirty="0"/>
          </a:p>
        </p:txBody>
      </p:sp>
      <p:pic>
        <p:nvPicPr>
          <p:cNvPr id="9" name="Picture 10"/>
          <p:cNvPicPr>
            <a:picLocks noChangeAspect="1" noChangeArrowheads="1"/>
          </p:cNvPicPr>
          <p:nvPr/>
        </p:nvPicPr>
        <p:blipFill>
          <a:blip r:embed="rId5" cstate="print"/>
          <a:srcRect b="39195"/>
          <a:stretch>
            <a:fillRect/>
          </a:stretch>
        </p:blipFill>
        <p:spPr bwMode="auto">
          <a:xfrm>
            <a:off x="1096863" y="5013176"/>
            <a:ext cx="6067425" cy="1152525"/>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ChangeArrowheads="1"/>
          </p:cNvSpPr>
          <p:nvPr/>
        </p:nvSpPr>
        <p:spPr bwMode="auto">
          <a:xfrm>
            <a:off x="1258888" y="1316038"/>
            <a:ext cx="5856287" cy="457200"/>
          </a:xfrm>
          <a:prstGeom prst="rect">
            <a:avLst/>
          </a:prstGeom>
          <a:noFill/>
          <a:ln w="9525">
            <a:noFill/>
            <a:miter lim="800000"/>
            <a:headEnd/>
            <a:tailEnd/>
          </a:ln>
        </p:spPr>
        <p:txBody>
          <a:bodyPr wrap="none">
            <a:spAutoFit/>
          </a:bodyPr>
          <a:lstStyle/>
          <a:p>
            <a:r>
              <a:rPr lang="en-US" altLang="zh-TW" b="1"/>
              <a:t>2.3 Linear Time-invariant (LTI) Systems</a:t>
            </a:r>
          </a:p>
        </p:txBody>
      </p:sp>
      <p:graphicFrame>
        <p:nvGraphicFramePr>
          <p:cNvPr id="11266" name="Object 6"/>
          <p:cNvGraphicFramePr>
            <a:graphicFrameLocks noChangeAspect="1"/>
          </p:cNvGraphicFramePr>
          <p:nvPr>
            <p:ph/>
          </p:nvPr>
        </p:nvGraphicFramePr>
        <p:xfrm>
          <a:off x="1763713" y="2060575"/>
          <a:ext cx="5545137" cy="3187700"/>
        </p:xfrm>
        <a:graphic>
          <a:graphicData uri="http://schemas.openxmlformats.org/presentationml/2006/ole">
            <p:oleObj spid="_x0000_s47106" name="Equation" r:id="rId3" imgW="3136680" imgH="1803240" progId="Equation.DSMT4">
              <p:embed/>
            </p:oleObj>
          </a:graphicData>
        </a:graphic>
      </p:graphicFrame>
      <p:sp>
        <p:nvSpPr>
          <p:cNvPr id="11268" name="Text Box 8"/>
          <p:cNvSpPr txBox="1">
            <a:spLocks noChangeArrowheads="1"/>
          </p:cNvSpPr>
          <p:nvPr/>
        </p:nvSpPr>
        <p:spPr bwMode="auto">
          <a:xfrm>
            <a:off x="1187450" y="5510213"/>
            <a:ext cx="7200900" cy="366712"/>
          </a:xfrm>
          <a:prstGeom prst="rect">
            <a:avLst/>
          </a:prstGeom>
          <a:noFill/>
          <a:ln w="9525">
            <a:noFill/>
            <a:miter lim="800000"/>
            <a:headEnd/>
            <a:tailEnd/>
          </a:ln>
        </p:spPr>
        <p:txBody>
          <a:bodyPr>
            <a:spAutoFit/>
          </a:bodyPr>
          <a:lstStyle/>
          <a:p>
            <a:pPr>
              <a:spcBef>
                <a:spcPct val="50000"/>
              </a:spcBef>
            </a:pPr>
            <a:r>
              <a:rPr lang="en-US" altLang="zh-TW" sz="1800">
                <a:sym typeface="Wingdings" pitchFamily="2" charset="2"/>
              </a:rPr>
              <a:t> A LTI system is completely characterized by its impulse response. </a:t>
            </a:r>
            <a:endParaRPr lang="en-US" altLang="zh-TW" sz="1800"/>
          </a:p>
        </p:txBody>
      </p:sp>
      <p:sp>
        <p:nvSpPr>
          <p:cNvPr id="7" name="投影片編號版面配置區 6"/>
          <p:cNvSpPr>
            <a:spLocks noGrp="1"/>
          </p:cNvSpPr>
          <p:nvPr>
            <p:ph type="sldNum" sz="quarter" idx="12"/>
          </p:nvPr>
        </p:nvSpPr>
        <p:spPr/>
        <p:txBody>
          <a:bodyPr/>
          <a:lstStyle/>
          <a:p>
            <a:pPr>
              <a:defRPr/>
            </a:pPr>
            <a:fld id="{36C08347-CAFB-4591-BE4B-FFBCEA6CB852}" type="slidenum">
              <a:rPr lang="zh-TW" altLang="en-US" smtClean="0"/>
              <a:pPr>
                <a:defRPr/>
              </a:pPr>
              <a:t>53</a:t>
            </a:fld>
            <a:endParaRPr lang="en-US" altLang="zh-TW"/>
          </a:p>
        </p:txBody>
      </p:sp>
      <p:sp>
        <p:nvSpPr>
          <p:cNvPr id="6" name="文字方塊 5"/>
          <p:cNvSpPr txBox="1"/>
          <p:nvPr/>
        </p:nvSpPr>
        <p:spPr>
          <a:xfrm>
            <a:off x="5652120" y="3861048"/>
            <a:ext cx="2160240" cy="369332"/>
          </a:xfrm>
          <a:prstGeom prst="rect">
            <a:avLst/>
          </a:prstGeom>
          <a:noFill/>
        </p:spPr>
        <p:txBody>
          <a:bodyPr wrap="square" rtlCol="0">
            <a:spAutoFit/>
          </a:bodyPr>
          <a:lstStyle/>
          <a:p>
            <a:r>
              <a:rPr lang="en-US" altLang="zh-TW" dirty="0" smtClean="0">
                <a:solidFill>
                  <a:srgbClr val="FF0000"/>
                </a:solidFill>
                <a:sym typeface="Wingdings" pitchFamily="2" charset="2"/>
              </a:rPr>
              <a:t> Convolution sum</a:t>
            </a:r>
            <a:endParaRPr lang="zh-TW" altLang="en-US" dirty="0">
              <a:solidFill>
                <a:srgbClr val="FF0000"/>
              </a:solidFill>
            </a:endParaRPr>
          </a:p>
        </p:txBody>
      </p:sp>
    </p:spTree>
  </p:cSld>
  <p:clrMapOvr>
    <a:masterClrMapping/>
  </p:clrMapOvr>
  <p:transition>
    <p:zo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1258888" y="1316038"/>
            <a:ext cx="5856287" cy="457200"/>
          </a:xfrm>
          <a:prstGeom prst="rect">
            <a:avLst/>
          </a:prstGeom>
          <a:noFill/>
          <a:ln w="9525">
            <a:noFill/>
            <a:miter lim="800000"/>
            <a:headEnd/>
            <a:tailEnd/>
          </a:ln>
        </p:spPr>
        <p:txBody>
          <a:bodyPr wrap="none">
            <a:spAutoFit/>
          </a:bodyPr>
          <a:lstStyle/>
          <a:p>
            <a:r>
              <a:rPr lang="en-US" altLang="zh-TW" b="1"/>
              <a:t>2.3 Linear Time-invariant (LTI) Systems</a:t>
            </a:r>
          </a:p>
        </p:txBody>
      </p:sp>
      <p:sp>
        <p:nvSpPr>
          <p:cNvPr id="59395" name="Rectangle 3"/>
          <p:cNvSpPr>
            <a:spLocks noChangeArrowheads="1"/>
          </p:cNvSpPr>
          <p:nvPr/>
        </p:nvSpPr>
        <p:spPr bwMode="auto">
          <a:xfrm>
            <a:off x="1116013" y="2282825"/>
            <a:ext cx="7488237" cy="641350"/>
          </a:xfrm>
          <a:prstGeom prst="rect">
            <a:avLst/>
          </a:prstGeom>
          <a:noFill/>
          <a:ln w="9525">
            <a:noFill/>
            <a:miter lim="800000"/>
            <a:headEnd/>
            <a:tailEnd/>
          </a:ln>
        </p:spPr>
        <p:txBody>
          <a:bodyPr>
            <a:spAutoFit/>
          </a:bodyPr>
          <a:lstStyle/>
          <a:p>
            <a:r>
              <a:rPr lang="en-US" altLang="zh-TW" sz="1800" b="1" dirty="0"/>
              <a:t>Figure 2.8 T</a:t>
            </a:r>
            <a:r>
              <a:rPr lang="en-US" altLang="zh-TW" sz="1800" dirty="0"/>
              <a:t>he </a:t>
            </a:r>
            <a:r>
              <a:rPr lang="en-US" altLang="zh-TW" sz="1800" dirty="0">
                <a:solidFill>
                  <a:srgbClr val="0000FF"/>
                </a:solidFill>
              </a:rPr>
              <a:t>output</a:t>
            </a:r>
            <a:r>
              <a:rPr lang="en-US" altLang="zh-TW" sz="1800" dirty="0"/>
              <a:t> of a linear time-invariant system as the </a:t>
            </a:r>
            <a:r>
              <a:rPr lang="en-US" altLang="zh-TW" sz="1800" dirty="0">
                <a:solidFill>
                  <a:srgbClr val="FF0000"/>
                </a:solidFill>
              </a:rPr>
              <a:t>superposition</a:t>
            </a:r>
            <a:r>
              <a:rPr lang="en-US" altLang="zh-TW" sz="1800" dirty="0"/>
              <a:t> of responses to individual samples of the </a:t>
            </a:r>
            <a:r>
              <a:rPr lang="en-US" altLang="zh-TW" sz="1800" dirty="0">
                <a:solidFill>
                  <a:srgbClr val="0000FF"/>
                </a:solidFill>
              </a:rPr>
              <a:t>input</a:t>
            </a:r>
            <a:r>
              <a:rPr lang="en-US" altLang="zh-TW" sz="1800" dirty="0"/>
              <a:t>.</a:t>
            </a:r>
          </a:p>
        </p:txBody>
      </p:sp>
      <p:pic>
        <p:nvPicPr>
          <p:cNvPr id="59396" name="Picture 4"/>
          <p:cNvPicPr>
            <a:picLocks noChangeAspect="1" noChangeArrowheads="1"/>
          </p:cNvPicPr>
          <p:nvPr/>
        </p:nvPicPr>
        <p:blipFill>
          <a:blip r:embed="rId2" cstate="print"/>
          <a:srcRect/>
          <a:stretch>
            <a:fillRect/>
          </a:stretch>
        </p:blipFill>
        <p:spPr bwMode="auto">
          <a:xfrm>
            <a:off x="971550" y="3573463"/>
            <a:ext cx="7416800" cy="1824037"/>
          </a:xfrm>
          <a:prstGeom prst="rect">
            <a:avLst/>
          </a:prstGeom>
          <a:noFill/>
          <a:ln w="9525">
            <a:noFill/>
            <a:miter lim="800000"/>
            <a:headEnd/>
            <a:tailEnd/>
          </a:ln>
        </p:spPr>
      </p:pic>
      <p:sp>
        <p:nvSpPr>
          <p:cNvPr id="59397" name="Rectangle 8"/>
          <p:cNvSpPr>
            <a:spLocks noChangeArrowheads="1"/>
          </p:cNvSpPr>
          <p:nvPr/>
        </p:nvSpPr>
        <p:spPr bwMode="auto">
          <a:xfrm>
            <a:off x="5405438" y="5367338"/>
            <a:ext cx="1974850" cy="366712"/>
          </a:xfrm>
          <a:prstGeom prst="rect">
            <a:avLst/>
          </a:prstGeom>
          <a:noFill/>
          <a:ln w="9525">
            <a:noFill/>
            <a:miter lim="800000"/>
            <a:headEnd/>
            <a:tailEnd/>
          </a:ln>
        </p:spPr>
        <p:txBody>
          <a:bodyPr wrap="none">
            <a:spAutoFit/>
          </a:bodyPr>
          <a:lstStyle/>
          <a:p>
            <a:r>
              <a:rPr lang="en-US" altLang="zh-TW" sz="1800">
                <a:sym typeface="Wingdings" pitchFamily="2" charset="2"/>
              </a:rPr>
              <a:t>impulse response</a:t>
            </a:r>
          </a:p>
        </p:txBody>
      </p:sp>
      <p:sp>
        <p:nvSpPr>
          <p:cNvPr id="59398" name="Rectangle 9"/>
          <p:cNvSpPr>
            <a:spLocks noChangeArrowheads="1"/>
          </p:cNvSpPr>
          <p:nvPr/>
        </p:nvSpPr>
        <p:spPr bwMode="auto">
          <a:xfrm>
            <a:off x="1733550" y="5373688"/>
            <a:ext cx="1746250" cy="366712"/>
          </a:xfrm>
          <a:prstGeom prst="rect">
            <a:avLst/>
          </a:prstGeom>
          <a:noFill/>
          <a:ln w="9525">
            <a:noFill/>
            <a:miter lim="800000"/>
            <a:headEnd/>
            <a:tailEnd/>
          </a:ln>
        </p:spPr>
        <p:txBody>
          <a:bodyPr wrap="none">
            <a:spAutoFit/>
          </a:bodyPr>
          <a:lstStyle/>
          <a:p>
            <a:r>
              <a:rPr lang="en-US" altLang="zh-TW" sz="1800">
                <a:sym typeface="Wingdings" pitchFamily="2" charset="2"/>
              </a:rPr>
              <a:t>Input sequence</a:t>
            </a:r>
          </a:p>
        </p:txBody>
      </p:sp>
      <p:sp>
        <p:nvSpPr>
          <p:cNvPr id="9" name="投影片編號版面配置區 8"/>
          <p:cNvSpPr>
            <a:spLocks noGrp="1"/>
          </p:cNvSpPr>
          <p:nvPr>
            <p:ph type="sldNum" sz="quarter" idx="12"/>
          </p:nvPr>
        </p:nvSpPr>
        <p:spPr/>
        <p:txBody>
          <a:bodyPr/>
          <a:lstStyle/>
          <a:p>
            <a:pPr>
              <a:defRPr/>
            </a:pPr>
            <a:fld id="{36C08347-CAFB-4591-BE4B-FFBCEA6CB852}" type="slidenum">
              <a:rPr lang="zh-TW" altLang="en-US" smtClean="0"/>
              <a:pPr>
                <a:defRPr/>
              </a:pPr>
              <a:t>54</a:t>
            </a:fld>
            <a:endParaRPr lang="en-US" altLang="zh-TW"/>
          </a:p>
        </p:txBody>
      </p:sp>
    </p:spTree>
  </p:cSld>
  <p:clrMapOvr>
    <a:masterClrMapping/>
  </p:clrMapOvr>
  <p:transition>
    <p:zo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4"/>
          <p:cNvPicPr>
            <a:picLocks noChangeAspect="1" noChangeArrowheads="1"/>
          </p:cNvPicPr>
          <p:nvPr/>
        </p:nvPicPr>
        <p:blipFill>
          <a:blip r:embed="rId2" cstate="print"/>
          <a:srcRect/>
          <a:stretch>
            <a:fillRect/>
          </a:stretch>
        </p:blipFill>
        <p:spPr bwMode="auto">
          <a:xfrm>
            <a:off x="1536700" y="188913"/>
            <a:ext cx="6070600" cy="6480175"/>
          </a:xfrm>
          <a:prstGeom prst="rect">
            <a:avLst/>
          </a:prstGeom>
          <a:noFill/>
          <a:ln w="9525">
            <a:noFill/>
            <a:miter lim="800000"/>
            <a:headEnd/>
            <a:tailEnd/>
          </a:ln>
        </p:spPr>
      </p:pic>
      <p:sp>
        <p:nvSpPr>
          <p:cNvPr id="5" name="投影片編號版面配置區 4"/>
          <p:cNvSpPr>
            <a:spLocks noGrp="1"/>
          </p:cNvSpPr>
          <p:nvPr>
            <p:ph type="sldNum" sz="quarter" idx="12"/>
          </p:nvPr>
        </p:nvSpPr>
        <p:spPr/>
        <p:txBody>
          <a:bodyPr/>
          <a:lstStyle/>
          <a:p>
            <a:fld id="{F0E44AF5-040C-4A77-9C07-FD1A8D25ABBD}" type="slidenum">
              <a:rPr lang="zh-TW" altLang="en-US" smtClean="0"/>
              <a:pPr/>
              <a:t>55</a:t>
            </a:fld>
            <a:endParaRPr lang="zh-TW" altLang="en-US"/>
          </a:p>
        </p:txBody>
      </p:sp>
    </p:spTree>
  </p:cSld>
  <p:clrMapOvr>
    <a:masterClrMapping/>
  </p:clrMapOvr>
  <p:transition>
    <p:zo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90" name="Object 3"/>
          <p:cNvGraphicFramePr>
            <a:graphicFrameLocks noChangeAspect="1"/>
          </p:cNvGraphicFramePr>
          <p:nvPr/>
        </p:nvGraphicFramePr>
        <p:xfrm>
          <a:off x="1366838" y="1844675"/>
          <a:ext cx="7165975" cy="3648075"/>
        </p:xfrm>
        <a:graphic>
          <a:graphicData uri="http://schemas.openxmlformats.org/presentationml/2006/ole">
            <p:oleObj spid="_x0000_s48130" name="Equation" r:id="rId3" imgW="3543120" imgH="1803240" progId="Equation.DSMT4">
              <p:embed/>
            </p:oleObj>
          </a:graphicData>
        </a:graphic>
      </p:graphicFrame>
      <p:sp>
        <p:nvSpPr>
          <p:cNvPr id="12291" name="Text Box 4"/>
          <p:cNvSpPr txBox="1">
            <a:spLocks noChangeArrowheads="1"/>
          </p:cNvSpPr>
          <p:nvPr/>
        </p:nvSpPr>
        <p:spPr bwMode="auto">
          <a:xfrm>
            <a:off x="1258888" y="5627688"/>
            <a:ext cx="7488237" cy="825500"/>
          </a:xfrm>
          <a:prstGeom prst="rect">
            <a:avLst/>
          </a:prstGeom>
          <a:noFill/>
          <a:ln w="9525">
            <a:noFill/>
            <a:miter lim="800000"/>
            <a:headEnd/>
            <a:tailEnd/>
          </a:ln>
        </p:spPr>
        <p:txBody>
          <a:bodyPr>
            <a:spAutoFit/>
          </a:bodyPr>
          <a:lstStyle/>
          <a:p>
            <a:pPr>
              <a:spcBef>
                <a:spcPct val="50000"/>
              </a:spcBef>
            </a:pPr>
            <a:r>
              <a:rPr lang="en-US" altLang="zh-TW" sz="1600" dirty="0">
                <a:sym typeface="Wingdings" pitchFamily="2" charset="2"/>
              </a:rPr>
              <a:t> A </a:t>
            </a:r>
            <a:r>
              <a:rPr lang="en-US" altLang="zh-TW" sz="1600" dirty="0">
                <a:solidFill>
                  <a:srgbClr val="FF0000"/>
                </a:solidFill>
                <a:sym typeface="Wingdings" pitchFamily="2" charset="2"/>
              </a:rPr>
              <a:t>LTI</a:t>
            </a:r>
            <a:r>
              <a:rPr lang="en-US" altLang="zh-TW" sz="1600" dirty="0">
                <a:solidFill>
                  <a:schemeClr val="hlink"/>
                </a:solidFill>
                <a:sym typeface="Wingdings" pitchFamily="2" charset="2"/>
              </a:rPr>
              <a:t> </a:t>
            </a:r>
            <a:r>
              <a:rPr lang="en-US" altLang="zh-TW" sz="1600" dirty="0">
                <a:sym typeface="Wingdings" pitchFamily="2" charset="2"/>
              </a:rPr>
              <a:t>system is completely characterized by its </a:t>
            </a:r>
            <a:r>
              <a:rPr lang="en-US" altLang="zh-TW" sz="1600" dirty="0">
                <a:solidFill>
                  <a:srgbClr val="FF0000"/>
                </a:solidFill>
                <a:sym typeface="Wingdings" pitchFamily="2" charset="2"/>
              </a:rPr>
              <a:t>impulse response </a:t>
            </a:r>
            <a:r>
              <a:rPr lang="en-US" altLang="zh-TW" sz="1600" dirty="0">
                <a:sym typeface="Wingdings" pitchFamily="2" charset="2"/>
              </a:rPr>
              <a:t>in the sense that, given the </a:t>
            </a:r>
            <a:r>
              <a:rPr lang="en-US" altLang="zh-TW" sz="1600" dirty="0">
                <a:solidFill>
                  <a:srgbClr val="0000FF"/>
                </a:solidFill>
                <a:sym typeface="Wingdings" pitchFamily="2" charset="2"/>
              </a:rPr>
              <a:t>impulse response</a:t>
            </a:r>
            <a:r>
              <a:rPr lang="en-US" altLang="zh-TW" sz="1600" dirty="0">
                <a:sym typeface="Wingdings" pitchFamily="2" charset="2"/>
              </a:rPr>
              <a:t>,  it is possible to use </a:t>
            </a:r>
            <a:r>
              <a:rPr lang="en-US" altLang="zh-TW" sz="1600" dirty="0">
                <a:solidFill>
                  <a:srgbClr val="0000FF"/>
                </a:solidFill>
                <a:sym typeface="Wingdings" pitchFamily="2" charset="2"/>
              </a:rPr>
              <a:t>convolution</a:t>
            </a:r>
            <a:r>
              <a:rPr lang="en-US" altLang="zh-TW" sz="1600" dirty="0">
                <a:sym typeface="Wingdings" pitchFamily="2" charset="2"/>
              </a:rPr>
              <a:t> to compute the output due to any input. </a:t>
            </a:r>
            <a:endParaRPr lang="en-US" altLang="zh-TW" sz="1600" dirty="0"/>
          </a:p>
        </p:txBody>
      </p:sp>
      <p:sp>
        <p:nvSpPr>
          <p:cNvPr id="12292" name="Text Box 5"/>
          <p:cNvSpPr txBox="1">
            <a:spLocks noChangeArrowheads="1"/>
          </p:cNvSpPr>
          <p:nvPr/>
        </p:nvSpPr>
        <p:spPr bwMode="auto">
          <a:xfrm>
            <a:off x="1331913" y="1181100"/>
            <a:ext cx="5616575" cy="519113"/>
          </a:xfrm>
          <a:prstGeom prst="rect">
            <a:avLst/>
          </a:prstGeom>
          <a:noFill/>
          <a:ln w="9525">
            <a:noFill/>
            <a:miter lim="800000"/>
            <a:headEnd/>
            <a:tailEnd/>
          </a:ln>
        </p:spPr>
        <p:txBody>
          <a:bodyPr>
            <a:spAutoFit/>
          </a:bodyPr>
          <a:lstStyle/>
          <a:p>
            <a:pPr>
              <a:spcBef>
                <a:spcPct val="50000"/>
              </a:spcBef>
            </a:pPr>
            <a:r>
              <a:rPr lang="en-US" altLang="zh-TW" sz="2800">
                <a:solidFill>
                  <a:srgbClr val="0000FF"/>
                </a:solidFill>
              </a:rPr>
              <a:t>Linear Convolution</a:t>
            </a:r>
          </a:p>
        </p:txBody>
      </p:sp>
      <p:sp>
        <p:nvSpPr>
          <p:cNvPr id="7" name="投影片編號版面配置區 6"/>
          <p:cNvSpPr>
            <a:spLocks noGrp="1"/>
          </p:cNvSpPr>
          <p:nvPr>
            <p:ph type="sldNum" sz="quarter" idx="12"/>
          </p:nvPr>
        </p:nvSpPr>
        <p:spPr/>
        <p:txBody>
          <a:bodyPr/>
          <a:lstStyle/>
          <a:p>
            <a:fld id="{F0E44AF5-040C-4A77-9C07-FD1A8D25ABBD}" type="slidenum">
              <a:rPr lang="zh-TW" altLang="en-US" smtClean="0"/>
              <a:pPr/>
              <a:t>56</a:t>
            </a:fld>
            <a:endParaRPr lang="zh-TW" altLang="en-US"/>
          </a:p>
        </p:txBody>
      </p:sp>
    </p:spTree>
  </p:cSld>
  <p:clrMapOvr>
    <a:masterClrMapping/>
  </p:clrMapOvr>
  <p:transition>
    <p:zo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7"/>
          <p:cNvPicPr>
            <a:picLocks noChangeAspect="1" noChangeArrowheads="1"/>
          </p:cNvPicPr>
          <p:nvPr/>
        </p:nvPicPr>
        <p:blipFill>
          <a:blip r:embed="rId2" cstate="print"/>
          <a:srcRect/>
          <a:stretch>
            <a:fillRect/>
          </a:stretch>
        </p:blipFill>
        <p:spPr bwMode="auto">
          <a:xfrm>
            <a:off x="2281238" y="188913"/>
            <a:ext cx="5265737" cy="6480175"/>
          </a:xfrm>
          <a:prstGeom prst="rect">
            <a:avLst/>
          </a:prstGeom>
          <a:noFill/>
          <a:ln w="9525">
            <a:noFill/>
            <a:miter lim="800000"/>
            <a:headEnd/>
            <a:tailEnd/>
          </a:ln>
        </p:spPr>
      </p:pic>
      <p:sp>
        <p:nvSpPr>
          <p:cNvPr id="61443" name="Text Box 8"/>
          <p:cNvSpPr txBox="1">
            <a:spLocks noChangeArrowheads="1"/>
          </p:cNvSpPr>
          <p:nvPr/>
        </p:nvSpPr>
        <p:spPr bwMode="auto">
          <a:xfrm>
            <a:off x="1258888" y="333375"/>
            <a:ext cx="792162" cy="366713"/>
          </a:xfrm>
          <a:prstGeom prst="rect">
            <a:avLst/>
          </a:prstGeom>
          <a:noFill/>
          <a:ln w="9525">
            <a:noFill/>
            <a:miter lim="800000"/>
            <a:headEnd/>
            <a:tailEnd/>
          </a:ln>
        </p:spPr>
        <p:txBody>
          <a:bodyPr>
            <a:spAutoFit/>
          </a:bodyPr>
          <a:lstStyle/>
          <a:p>
            <a:pPr>
              <a:spcBef>
                <a:spcPct val="50000"/>
              </a:spcBef>
            </a:pPr>
            <a:r>
              <a:rPr lang="en-US" altLang="zh-TW" sz="1800"/>
              <a:t>Ex.</a:t>
            </a:r>
          </a:p>
        </p:txBody>
      </p:sp>
      <p:sp>
        <p:nvSpPr>
          <p:cNvPr id="61444" name="Text Box 9"/>
          <p:cNvSpPr txBox="1">
            <a:spLocks noChangeArrowheads="1"/>
          </p:cNvSpPr>
          <p:nvPr/>
        </p:nvSpPr>
        <p:spPr bwMode="auto">
          <a:xfrm>
            <a:off x="1116236" y="2673350"/>
            <a:ext cx="1079500" cy="1200329"/>
          </a:xfrm>
          <a:prstGeom prst="rect">
            <a:avLst/>
          </a:prstGeom>
          <a:noFill/>
          <a:ln w="9525">
            <a:noFill/>
            <a:miter lim="800000"/>
            <a:headEnd/>
            <a:tailEnd/>
          </a:ln>
        </p:spPr>
        <p:txBody>
          <a:bodyPr>
            <a:spAutoFit/>
          </a:bodyPr>
          <a:lstStyle/>
          <a:p>
            <a:pPr>
              <a:spcBef>
                <a:spcPct val="50000"/>
              </a:spcBef>
            </a:pPr>
            <a:r>
              <a:rPr lang="en-US" altLang="zh-TW" sz="2400" dirty="0">
                <a:solidFill>
                  <a:srgbClr val="0000FF"/>
                </a:solidFill>
              </a:rPr>
              <a:t>Flip</a:t>
            </a:r>
            <a:r>
              <a:rPr lang="en-US" altLang="zh-TW" sz="2400" dirty="0"/>
              <a:t> and </a:t>
            </a:r>
            <a:r>
              <a:rPr lang="en-US" altLang="zh-TW" sz="2400" dirty="0">
                <a:solidFill>
                  <a:schemeClr val="hlink"/>
                </a:solidFill>
              </a:rPr>
              <a:t>Shift</a:t>
            </a:r>
          </a:p>
        </p:txBody>
      </p:sp>
      <p:sp>
        <p:nvSpPr>
          <p:cNvPr id="7" name="投影片編號版面配置區 6"/>
          <p:cNvSpPr>
            <a:spLocks noGrp="1"/>
          </p:cNvSpPr>
          <p:nvPr>
            <p:ph type="sldNum" sz="quarter" idx="12"/>
          </p:nvPr>
        </p:nvSpPr>
        <p:spPr/>
        <p:txBody>
          <a:bodyPr/>
          <a:lstStyle/>
          <a:p>
            <a:fld id="{F0E44AF5-040C-4A77-9C07-FD1A8D25ABBD}" type="slidenum">
              <a:rPr lang="zh-TW" altLang="en-US" smtClean="0"/>
              <a:pPr/>
              <a:t>57</a:t>
            </a:fld>
            <a:endParaRPr lang="zh-TW" altLang="en-US"/>
          </a:p>
        </p:txBody>
      </p:sp>
    </p:spTree>
  </p:cSld>
  <p:clrMapOvr>
    <a:masterClrMapping/>
  </p:clrMapOvr>
  <p:transition>
    <p:zo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2" name="Object 5"/>
          <p:cNvGraphicFramePr>
            <a:graphicFrameLocks noChangeAspect="1"/>
          </p:cNvGraphicFramePr>
          <p:nvPr/>
        </p:nvGraphicFramePr>
        <p:xfrm>
          <a:off x="2771775" y="3141663"/>
          <a:ext cx="3240088" cy="457200"/>
        </p:xfrm>
        <a:graphic>
          <a:graphicData uri="http://schemas.openxmlformats.org/presentationml/2006/ole">
            <p:oleObj spid="_x0000_s50178" name="方程式" r:id="rId3" imgW="1536480" imgH="215640" progId="Equation.3">
              <p:embed/>
            </p:oleObj>
          </a:graphicData>
        </a:graphic>
      </p:graphicFrame>
      <p:sp>
        <p:nvSpPr>
          <p:cNvPr id="15367" name="Rectangle 6"/>
          <p:cNvSpPr>
            <a:spLocks noChangeArrowheads="1"/>
          </p:cNvSpPr>
          <p:nvPr/>
        </p:nvSpPr>
        <p:spPr bwMode="auto">
          <a:xfrm>
            <a:off x="1381125" y="3644900"/>
            <a:ext cx="1751013" cy="366713"/>
          </a:xfrm>
          <a:prstGeom prst="rect">
            <a:avLst/>
          </a:prstGeom>
          <a:noFill/>
          <a:ln w="9525">
            <a:noFill/>
            <a:miter lim="800000"/>
            <a:headEnd/>
            <a:tailEnd/>
          </a:ln>
        </p:spPr>
        <p:txBody>
          <a:bodyPr>
            <a:spAutoFit/>
          </a:bodyPr>
          <a:lstStyle/>
          <a:p>
            <a:pPr>
              <a:spcBef>
                <a:spcPct val="20000"/>
              </a:spcBef>
              <a:buClr>
                <a:schemeClr val="folHlink"/>
              </a:buClr>
              <a:buSzPct val="60000"/>
              <a:buFont typeface="Wingdings" pitchFamily="2" charset="2"/>
              <a:buNone/>
            </a:pPr>
            <a:r>
              <a:rPr lang="en-US" altLang="zh-TW" sz="1400">
                <a:solidFill>
                  <a:srgbClr val="0000FF"/>
                </a:solidFill>
              </a:rPr>
              <a:t>Proof of sufficiency:</a:t>
            </a:r>
            <a:r>
              <a:rPr lang="en-US" altLang="zh-TW" sz="1800"/>
              <a:t>        </a:t>
            </a:r>
          </a:p>
        </p:txBody>
      </p:sp>
      <p:graphicFrame>
        <p:nvGraphicFramePr>
          <p:cNvPr id="15363" name="Object 7"/>
          <p:cNvGraphicFramePr>
            <a:graphicFrameLocks noChangeAspect="1"/>
          </p:cNvGraphicFramePr>
          <p:nvPr/>
        </p:nvGraphicFramePr>
        <p:xfrm>
          <a:off x="2628900" y="3916363"/>
          <a:ext cx="4319588" cy="736600"/>
        </p:xfrm>
        <a:graphic>
          <a:graphicData uri="http://schemas.openxmlformats.org/presentationml/2006/ole">
            <p:oleObj spid="_x0000_s50179" name="方程式" r:id="rId4" imgW="2679480" imgH="457200" progId="Equation.3">
              <p:embed/>
            </p:oleObj>
          </a:graphicData>
        </a:graphic>
      </p:graphicFrame>
      <p:graphicFrame>
        <p:nvGraphicFramePr>
          <p:cNvPr id="15364" name="Object 8"/>
          <p:cNvGraphicFramePr>
            <a:graphicFrameLocks noChangeAspect="1"/>
          </p:cNvGraphicFramePr>
          <p:nvPr/>
        </p:nvGraphicFramePr>
        <p:xfrm>
          <a:off x="2589213" y="4508500"/>
          <a:ext cx="4575175" cy="739775"/>
        </p:xfrm>
        <a:graphic>
          <a:graphicData uri="http://schemas.openxmlformats.org/presentationml/2006/ole">
            <p:oleObj spid="_x0000_s50180" name="方程式" r:id="rId5" imgW="2666880" imgH="431640" progId="Equation.3">
              <p:embed/>
            </p:oleObj>
          </a:graphicData>
        </a:graphic>
      </p:graphicFrame>
      <p:graphicFrame>
        <p:nvGraphicFramePr>
          <p:cNvPr id="15365" name="Object 9"/>
          <p:cNvGraphicFramePr>
            <a:graphicFrameLocks noChangeAspect="1"/>
          </p:cNvGraphicFramePr>
          <p:nvPr/>
        </p:nvGraphicFramePr>
        <p:xfrm>
          <a:off x="2671763" y="5084763"/>
          <a:ext cx="3484562" cy="708025"/>
        </p:xfrm>
        <a:graphic>
          <a:graphicData uri="http://schemas.openxmlformats.org/presentationml/2006/ole">
            <p:oleObj spid="_x0000_s50181" name="方程式" r:id="rId6" imgW="2120760" imgH="431640" progId="Equation.3">
              <p:embed/>
            </p:oleObj>
          </a:graphicData>
        </a:graphic>
      </p:graphicFrame>
      <p:pic>
        <p:nvPicPr>
          <p:cNvPr id="15368" name="Picture 10"/>
          <p:cNvPicPr>
            <a:picLocks noChangeAspect="1" noChangeArrowheads="1"/>
          </p:cNvPicPr>
          <p:nvPr/>
        </p:nvPicPr>
        <p:blipFill>
          <a:blip r:embed="rId7" cstate="print"/>
          <a:srcRect b="39195"/>
          <a:stretch>
            <a:fillRect/>
          </a:stretch>
        </p:blipFill>
        <p:spPr bwMode="auto">
          <a:xfrm>
            <a:off x="1168400" y="1989138"/>
            <a:ext cx="6067425" cy="1152525"/>
          </a:xfrm>
          <a:prstGeom prst="rect">
            <a:avLst/>
          </a:prstGeom>
          <a:noFill/>
          <a:ln w="9525">
            <a:noFill/>
            <a:miter lim="800000"/>
            <a:headEnd/>
            <a:tailEnd/>
          </a:ln>
        </p:spPr>
      </p:pic>
      <p:graphicFrame>
        <p:nvGraphicFramePr>
          <p:cNvPr id="15366" name="Object 11"/>
          <p:cNvGraphicFramePr>
            <a:graphicFrameLocks noChangeAspect="1"/>
          </p:cNvGraphicFramePr>
          <p:nvPr/>
        </p:nvGraphicFramePr>
        <p:xfrm>
          <a:off x="3635375" y="2565400"/>
          <a:ext cx="2928938" cy="404813"/>
        </p:xfrm>
        <a:graphic>
          <a:graphicData uri="http://schemas.openxmlformats.org/presentationml/2006/ole">
            <p:oleObj spid="_x0000_s50182" name="方程式" r:id="rId8" imgW="1841400" imgH="253800" progId="Equation.3">
              <p:embed/>
            </p:oleObj>
          </a:graphicData>
        </a:graphic>
      </p:graphicFrame>
      <p:sp>
        <p:nvSpPr>
          <p:cNvPr id="15369" name="Text Box 12"/>
          <p:cNvSpPr txBox="1">
            <a:spLocks noChangeArrowheads="1"/>
          </p:cNvSpPr>
          <p:nvPr/>
        </p:nvSpPr>
        <p:spPr bwMode="auto">
          <a:xfrm>
            <a:off x="2554288" y="5811838"/>
            <a:ext cx="5113337" cy="942975"/>
          </a:xfrm>
          <a:prstGeom prst="rect">
            <a:avLst/>
          </a:prstGeom>
          <a:noFill/>
          <a:ln w="9525">
            <a:noFill/>
            <a:miter lim="800000"/>
            <a:headEnd/>
            <a:tailEnd/>
          </a:ln>
        </p:spPr>
        <p:txBody>
          <a:bodyPr>
            <a:spAutoFit/>
          </a:bodyPr>
          <a:lstStyle/>
          <a:p>
            <a:pPr marL="342900" indent="-342900">
              <a:spcBef>
                <a:spcPct val="50000"/>
              </a:spcBef>
              <a:buFontTx/>
              <a:buAutoNum type="arabicPeriod"/>
            </a:pPr>
            <a:r>
              <a:rPr lang="en-US" altLang="zh-TW" sz="1400"/>
              <a:t>Proof of necessity </a:t>
            </a:r>
            <a:r>
              <a:rPr lang="en-US" altLang="zh-TW" sz="1400">
                <a:sym typeface="Wingdings" pitchFamily="2" charset="2"/>
              </a:rPr>
              <a:t> see text.</a:t>
            </a:r>
            <a:endParaRPr lang="en-US" altLang="zh-TW" sz="1400"/>
          </a:p>
          <a:p>
            <a:pPr marL="342900" indent="-342900">
              <a:spcBef>
                <a:spcPct val="50000"/>
              </a:spcBef>
              <a:buFontTx/>
              <a:buAutoNum type="arabicPeriod"/>
            </a:pPr>
            <a:r>
              <a:rPr lang="en-US" altLang="zh-TW" sz="1400">
                <a:solidFill>
                  <a:srgbClr val="0000FF"/>
                </a:solidFill>
              </a:rPr>
              <a:t>FIR</a:t>
            </a:r>
            <a:r>
              <a:rPr lang="en-US" altLang="zh-TW" sz="1400"/>
              <a:t> systems are always </a:t>
            </a:r>
            <a:r>
              <a:rPr lang="en-US" altLang="zh-TW" sz="1400">
                <a:solidFill>
                  <a:srgbClr val="0000FF"/>
                </a:solidFill>
              </a:rPr>
              <a:t>stable</a:t>
            </a:r>
            <a:r>
              <a:rPr lang="en-US" altLang="zh-TW" sz="1400"/>
              <a:t>.  (Why?)</a:t>
            </a:r>
          </a:p>
          <a:p>
            <a:pPr marL="342900" indent="-342900">
              <a:spcBef>
                <a:spcPct val="50000"/>
              </a:spcBef>
              <a:buFontTx/>
              <a:buAutoNum type="arabicPeriod"/>
            </a:pPr>
            <a:r>
              <a:rPr lang="en-US" altLang="zh-TW" sz="1400"/>
              <a:t>This rule can be exploited in scaling during filter design.</a:t>
            </a:r>
          </a:p>
        </p:txBody>
      </p:sp>
      <p:sp>
        <p:nvSpPr>
          <p:cNvPr id="15370" name="Line 13"/>
          <p:cNvSpPr>
            <a:spLocks noChangeShapeType="1"/>
          </p:cNvSpPr>
          <p:nvPr/>
        </p:nvSpPr>
        <p:spPr bwMode="auto">
          <a:xfrm>
            <a:off x="4211638" y="2349500"/>
            <a:ext cx="2016125" cy="0"/>
          </a:xfrm>
          <a:prstGeom prst="line">
            <a:avLst/>
          </a:prstGeom>
          <a:noFill/>
          <a:ln w="38100" cmpd="dbl">
            <a:solidFill>
              <a:schemeClr val="hlink"/>
            </a:solidFill>
            <a:round/>
            <a:headEnd/>
            <a:tailEnd/>
          </a:ln>
        </p:spPr>
        <p:txBody>
          <a:bodyPr/>
          <a:lstStyle/>
          <a:p>
            <a:endParaRPr lang="zh-TW" altLang="en-US"/>
          </a:p>
        </p:txBody>
      </p:sp>
      <p:sp>
        <p:nvSpPr>
          <p:cNvPr id="13" name="投影片編號版面配置區 12"/>
          <p:cNvSpPr>
            <a:spLocks noGrp="1"/>
          </p:cNvSpPr>
          <p:nvPr>
            <p:ph type="sldNum" sz="quarter" idx="12"/>
          </p:nvPr>
        </p:nvSpPr>
        <p:spPr/>
        <p:txBody>
          <a:bodyPr/>
          <a:lstStyle/>
          <a:p>
            <a:fld id="{F0E44AF5-040C-4A77-9C07-FD1A8D25ABBD}" type="slidenum">
              <a:rPr lang="zh-TW" altLang="en-US" smtClean="0"/>
              <a:pPr/>
              <a:t>58</a:t>
            </a:fld>
            <a:endParaRPr lang="zh-TW" altLang="en-US"/>
          </a:p>
        </p:txBody>
      </p:sp>
    </p:spTree>
  </p:cSld>
  <p:clrMapOvr>
    <a:masterClrMapping/>
  </p:clrMapOvr>
  <p:transition>
    <p:zo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4"/>
          <p:cNvSpPr>
            <a:spLocks noChangeArrowheads="1"/>
          </p:cNvSpPr>
          <p:nvPr/>
        </p:nvSpPr>
        <p:spPr bwMode="auto">
          <a:xfrm>
            <a:off x="1187450" y="1916113"/>
            <a:ext cx="3060700" cy="366712"/>
          </a:xfrm>
          <a:prstGeom prst="rect">
            <a:avLst/>
          </a:prstGeom>
          <a:noFill/>
          <a:ln w="9525">
            <a:noFill/>
            <a:miter lim="800000"/>
            <a:headEnd/>
            <a:tailEnd/>
          </a:ln>
        </p:spPr>
        <p:txBody>
          <a:bodyPr wrap="none">
            <a:spAutoFit/>
          </a:bodyPr>
          <a:lstStyle/>
          <a:p>
            <a:pPr>
              <a:buFont typeface="Wingdings" pitchFamily="2" charset="2"/>
              <a:buChar char="l"/>
            </a:pPr>
            <a:r>
              <a:rPr lang="en-US" altLang="zh-TW" sz="1800" b="1"/>
              <a:t>Causality </a:t>
            </a:r>
            <a:r>
              <a:rPr lang="en-US" altLang="zh-TW" sz="1800"/>
              <a:t>of a LTI system:</a:t>
            </a:r>
          </a:p>
        </p:txBody>
      </p:sp>
      <p:graphicFrame>
        <p:nvGraphicFramePr>
          <p:cNvPr id="16386" name="Object 5"/>
          <p:cNvGraphicFramePr>
            <a:graphicFrameLocks noChangeAspect="1"/>
          </p:cNvGraphicFramePr>
          <p:nvPr/>
        </p:nvGraphicFramePr>
        <p:xfrm>
          <a:off x="1544638" y="2278063"/>
          <a:ext cx="6026150" cy="2159000"/>
        </p:xfrm>
        <a:graphic>
          <a:graphicData uri="http://schemas.openxmlformats.org/presentationml/2006/ole">
            <p:oleObj spid="_x0000_s51202" name="Equation" r:id="rId3" imgW="4330440" imgH="1549080" progId="Equation.DSMT4">
              <p:embed/>
            </p:oleObj>
          </a:graphicData>
        </a:graphic>
      </p:graphicFrame>
      <p:pic>
        <p:nvPicPr>
          <p:cNvPr id="16389" name="Picture 6"/>
          <p:cNvPicPr>
            <a:picLocks noChangeAspect="1" noChangeArrowheads="1"/>
          </p:cNvPicPr>
          <p:nvPr/>
        </p:nvPicPr>
        <p:blipFill>
          <a:blip r:embed="rId4" cstate="print"/>
          <a:srcRect/>
          <a:stretch>
            <a:fillRect/>
          </a:stretch>
        </p:blipFill>
        <p:spPr bwMode="auto">
          <a:xfrm>
            <a:off x="1258888" y="5870575"/>
            <a:ext cx="3600450" cy="295275"/>
          </a:xfrm>
          <a:prstGeom prst="rect">
            <a:avLst/>
          </a:prstGeom>
          <a:noFill/>
          <a:ln w="9525">
            <a:noFill/>
            <a:miter lim="800000"/>
            <a:headEnd/>
            <a:tailEnd/>
          </a:ln>
        </p:spPr>
      </p:pic>
      <p:sp>
        <p:nvSpPr>
          <p:cNvPr id="16390" name="Text Box 7"/>
          <p:cNvSpPr txBox="1">
            <a:spLocks noChangeArrowheads="1"/>
          </p:cNvSpPr>
          <p:nvPr/>
        </p:nvSpPr>
        <p:spPr bwMode="auto">
          <a:xfrm>
            <a:off x="1404938" y="4941888"/>
            <a:ext cx="6696075" cy="581025"/>
          </a:xfrm>
          <a:prstGeom prst="rect">
            <a:avLst/>
          </a:prstGeom>
          <a:noFill/>
          <a:ln w="9525">
            <a:noFill/>
            <a:miter lim="800000"/>
            <a:headEnd/>
            <a:tailEnd/>
          </a:ln>
        </p:spPr>
        <p:txBody>
          <a:bodyPr>
            <a:spAutoFit/>
          </a:bodyPr>
          <a:lstStyle/>
          <a:p>
            <a:pPr>
              <a:spcBef>
                <a:spcPct val="50000"/>
              </a:spcBef>
            </a:pPr>
            <a:r>
              <a:rPr lang="en-US" altLang="zh-TW" sz="1600" b="1">
                <a:sym typeface="Wingdings" pitchFamily="2" charset="2"/>
              </a:rPr>
              <a:t>Note</a:t>
            </a:r>
            <a:r>
              <a:rPr lang="en-US" altLang="zh-TW" sz="1600">
                <a:sym typeface="Wingdings" pitchFamily="2" charset="2"/>
              </a:rPr>
              <a:t>: </a:t>
            </a:r>
            <a:r>
              <a:rPr lang="en-US" altLang="zh-TW" sz="1600"/>
              <a:t>Any </a:t>
            </a:r>
            <a:r>
              <a:rPr lang="en-US" altLang="zh-TW" sz="1600">
                <a:solidFill>
                  <a:schemeClr val="hlink"/>
                </a:solidFill>
              </a:rPr>
              <a:t>noncausal</a:t>
            </a:r>
            <a:r>
              <a:rPr lang="en-US" altLang="zh-TW" sz="1600"/>
              <a:t> FIR system can be made causal by cascading it with a sufficiently long </a:t>
            </a:r>
            <a:r>
              <a:rPr lang="en-US" altLang="zh-TW" sz="1600">
                <a:solidFill>
                  <a:srgbClr val="0000FF"/>
                </a:solidFill>
              </a:rPr>
              <a:t>delay</a:t>
            </a:r>
            <a:r>
              <a:rPr lang="en-US" altLang="zh-TW" sz="1600"/>
              <a:t>.</a:t>
            </a:r>
          </a:p>
        </p:txBody>
      </p:sp>
      <p:graphicFrame>
        <p:nvGraphicFramePr>
          <p:cNvPr id="16387" name="Object 8"/>
          <p:cNvGraphicFramePr>
            <a:graphicFrameLocks noChangeAspect="1"/>
          </p:cNvGraphicFramePr>
          <p:nvPr/>
        </p:nvGraphicFramePr>
        <p:xfrm>
          <a:off x="1476375" y="4521200"/>
          <a:ext cx="4111625" cy="347663"/>
        </p:xfrm>
        <a:graphic>
          <a:graphicData uri="http://schemas.openxmlformats.org/presentationml/2006/ole">
            <p:oleObj spid="_x0000_s51203" name="方程式" r:id="rId5" imgW="2400120" imgH="203040" progId="Equation.3">
              <p:embed/>
            </p:oleObj>
          </a:graphicData>
        </a:graphic>
      </p:graphicFrame>
      <p:sp>
        <p:nvSpPr>
          <p:cNvPr id="16391" name="Text Box 9"/>
          <p:cNvSpPr txBox="1">
            <a:spLocks noChangeArrowheads="1"/>
          </p:cNvSpPr>
          <p:nvPr/>
        </p:nvSpPr>
        <p:spPr bwMode="auto">
          <a:xfrm>
            <a:off x="4787900" y="5829300"/>
            <a:ext cx="1871663" cy="336550"/>
          </a:xfrm>
          <a:prstGeom prst="rect">
            <a:avLst/>
          </a:prstGeom>
          <a:noFill/>
          <a:ln w="9525">
            <a:noFill/>
            <a:miter lim="800000"/>
            <a:headEnd/>
            <a:tailEnd/>
          </a:ln>
        </p:spPr>
        <p:txBody>
          <a:bodyPr>
            <a:spAutoFit/>
          </a:bodyPr>
          <a:lstStyle/>
          <a:p>
            <a:pPr>
              <a:spcBef>
                <a:spcPct val="50000"/>
              </a:spcBef>
            </a:pPr>
            <a:r>
              <a:rPr lang="en-US" altLang="zh-TW" sz="1600">
                <a:solidFill>
                  <a:srgbClr val="0000FF"/>
                </a:solidFill>
                <a:sym typeface="Wingdings" pitchFamily="2" charset="2"/>
              </a:rPr>
              <a:t> Simple gain</a:t>
            </a:r>
            <a:endParaRPr lang="en-US" altLang="zh-TW" sz="1600">
              <a:solidFill>
                <a:srgbClr val="0000FF"/>
              </a:solidFill>
            </a:endParaRPr>
          </a:p>
        </p:txBody>
      </p:sp>
      <p:sp>
        <p:nvSpPr>
          <p:cNvPr id="10" name="投影片編號版面配置區 9"/>
          <p:cNvSpPr>
            <a:spLocks noGrp="1"/>
          </p:cNvSpPr>
          <p:nvPr>
            <p:ph type="sldNum" sz="quarter" idx="12"/>
          </p:nvPr>
        </p:nvSpPr>
        <p:spPr/>
        <p:txBody>
          <a:bodyPr/>
          <a:lstStyle/>
          <a:p>
            <a:fld id="{F0E44AF5-040C-4A77-9C07-FD1A8D25ABBD}" type="slidenum">
              <a:rPr lang="zh-TW" altLang="en-US" smtClean="0"/>
              <a:pPr/>
              <a:t>59</a:t>
            </a:fld>
            <a:endParaRPr lang="zh-TW" altLang="en-US"/>
          </a:p>
        </p:txBody>
      </p:sp>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投影片編號版面配置區 5"/>
          <p:cNvSpPr>
            <a:spLocks noGrp="1"/>
          </p:cNvSpPr>
          <p:nvPr>
            <p:ph type="sldNum" sz="quarter" idx="12"/>
          </p:nvPr>
        </p:nvSpPr>
        <p:spPr>
          <a:noFill/>
        </p:spPr>
        <p:txBody>
          <a:bodyPr/>
          <a:lstStyle/>
          <a:p>
            <a:fld id="{2AD1912E-161F-45E4-8DF3-E1CED9E9092C}" type="slidenum">
              <a:rPr lang="zh-TW" altLang="en-US" smtClean="0">
                <a:ea typeface="新細明體" charset="-120"/>
              </a:rPr>
              <a:pPr/>
              <a:t>6</a:t>
            </a:fld>
            <a:endParaRPr lang="en-US" altLang="zh-TW" smtClean="0">
              <a:ea typeface="新細明體" charset="-120"/>
            </a:endParaRPr>
          </a:p>
        </p:txBody>
      </p:sp>
      <p:sp>
        <p:nvSpPr>
          <p:cNvPr id="24584" name="Rectangle 2"/>
          <p:cNvSpPr>
            <a:spLocks noGrp="1" noChangeArrowheads="1"/>
          </p:cNvSpPr>
          <p:nvPr>
            <p:ph type="title"/>
          </p:nvPr>
        </p:nvSpPr>
        <p:spPr>
          <a:xfrm>
            <a:off x="457200" y="417513"/>
            <a:ext cx="8229600" cy="1139825"/>
          </a:xfrm>
        </p:spPr>
        <p:txBody>
          <a:bodyPr/>
          <a:lstStyle/>
          <a:p>
            <a:pPr algn="ctr" eaLnBrk="1" hangingPunct="1"/>
            <a:r>
              <a:rPr lang="en-US" altLang="zh-TW" sz="3600" b="1" smtClean="0">
                <a:latin typeface="Times New Roman" pitchFamily="18" charset="0"/>
              </a:rPr>
              <a:t>Orthogonal basis</a:t>
            </a:r>
            <a:endParaRPr lang="zh-TW" altLang="en-US" sz="3600" b="1" smtClean="0">
              <a:latin typeface="Times New Roman" pitchFamily="18" charset="0"/>
            </a:endParaRPr>
          </a:p>
        </p:txBody>
      </p:sp>
      <p:graphicFrame>
        <p:nvGraphicFramePr>
          <p:cNvPr id="24578" name="Object 4"/>
          <p:cNvGraphicFramePr>
            <a:graphicFrameLocks noChangeAspect="1"/>
          </p:cNvGraphicFramePr>
          <p:nvPr/>
        </p:nvGraphicFramePr>
        <p:xfrm>
          <a:off x="539750" y="1162050"/>
          <a:ext cx="8208963" cy="1474788"/>
        </p:xfrm>
        <a:graphic>
          <a:graphicData uri="http://schemas.openxmlformats.org/presentationml/2006/ole">
            <p:oleObj spid="_x0000_s4098" name="Equation" r:id="rId3" imgW="3886200" imgH="698400" progId="Equation.DSMT4">
              <p:embed/>
            </p:oleObj>
          </a:graphicData>
        </a:graphic>
      </p:graphicFrame>
      <p:grpSp>
        <p:nvGrpSpPr>
          <p:cNvPr id="2" name="Group 5"/>
          <p:cNvGrpSpPr>
            <a:grpSpLocks/>
          </p:cNvGrpSpPr>
          <p:nvPr/>
        </p:nvGrpSpPr>
        <p:grpSpPr bwMode="auto">
          <a:xfrm>
            <a:off x="2484438" y="2779713"/>
            <a:ext cx="3455987" cy="3313112"/>
            <a:chOff x="1692" y="6821"/>
            <a:chExt cx="3356" cy="3235"/>
          </a:xfrm>
        </p:grpSpPr>
        <p:sp>
          <p:nvSpPr>
            <p:cNvPr id="24586" name="Line 6"/>
            <p:cNvSpPr>
              <a:spLocks noChangeShapeType="1"/>
            </p:cNvSpPr>
            <p:nvPr/>
          </p:nvSpPr>
          <p:spPr bwMode="auto">
            <a:xfrm flipV="1">
              <a:off x="2880" y="7200"/>
              <a:ext cx="0" cy="1710"/>
            </a:xfrm>
            <a:prstGeom prst="line">
              <a:avLst/>
            </a:prstGeom>
            <a:noFill/>
            <a:ln w="9525">
              <a:solidFill>
                <a:srgbClr val="000000"/>
              </a:solidFill>
              <a:round/>
              <a:headEnd/>
              <a:tailEnd type="triangle" w="med" len="med"/>
            </a:ln>
          </p:spPr>
          <p:txBody>
            <a:bodyPr/>
            <a:lstStyle/>
            <a:p>
              <a:endParaRPr lang="zh-TW" altLang="en-US"/>
            </a:p>
          </p:txBody>
        </p:sp>
        <p:sp>
          <p:nvSpPr>
            <p:cNvPr id="24587" name="Line 7"/>
            <p:cNvSpPr>
              <a:spLocks noChangeShapeType="1"/>
            </p:cNvSpPr>
            <p:nvPr/>
          </p:nvSpPr>
          <p:spPr bwMode="auto">
            <a:xfrm>
              <a:off x="2880" y="8910"/>
              <a:ext cx="1620" cy="0"/>
            </a:xfrm>
            <a:prstGeom prst="line">
              <a:avLst/>
            </a:prstGeom>
            <a:noFill/>
            <a:ln w="9525">
              <a:solidFill>
                <a:srgbClr val="000000"/>
              </a:solidFill>
              <a:round/>
              <a:headEnd/>
              <a:tailEnd type="triangle" w="med" len="med"/>
            </a:ln>
          </p:spPr>
          <p:txBody>
            <a:bodyPr/>
            <a:lstStyle/>
            <a:p>
              <a:endParaRPr lang="zh-TW" altLang="en-US"/>
            </a:p>
          </p:txBody>
        </p:sp>
        <p:sp>
          <p:nvSpPr>
            <p:cNvPr id="24588" name="Line 8"/>
            <p:cNvSpPr>
              <a:spLocks noChangeShapeType="1"/>
            </p:cNvSpPr>
            <p:nvPr/>
          </p:nvSpPr>
          <p:spPr bwMode="auto">
            <a:xfrm flipH="1">
              <a:off x="1980" y="8910"/>
              <a:ext cx="900" cy="810"/>
            </a:xfrm>
            <a:prstGeom prst="line">
              <a:avLst/>
            </a:prstGeom>
            <a:noFill/>
            <a:ln w="9525">
              <a:solidFill>
                <a:srgbClr val="000000"/>
              </a:solidFill>
              <a:round/>
              <a:headEnd/>
              <a:tailEnd type="triangle" w="med" len="med"/>
            </a:ln>
          </p:spPr>
          <p:txBody>
            <a:bodyPr/>
            <a:lstStyle/>
            <a:p>
              <a:endParaRPr lang="zh-TW" altLang="en-US"/>
            </a:p>
          </p:txBody>
        </p:sp>
        <p:sp>
          <p:nvSpPr>
            <p:cNvPr id="24589" name="Line 9"/>
            <p:cNvSpPr>
              <a:spLocks noChangeShapeType="1"/>
            </p:cNvSpPr>
            <p:nvPr/>
          </p:nvSpPr>
          <p:spPr bwMode="auto">
            <a:xfrm flipV="1">
              <a:off x="2877" y="7920"/>
              <a:ext cx="1800" cy="1005"/>
            </a:xfrm>
            <a:prstGeom prst="line">
              <a:avLst/>
            </a:prstGeom>
            <a:noFill/>
            <a:ln w="9525">
              <a:solidFill>
                <a:srgbClr val="FF0000"/>
              </a:solidFill>
              <a:round/>
              <a:headEnd/>
              <a:tailEnd type="triangle" w="med" len="med"/>
            </a:ln>
          </p:spPr>
          <p:txBody>
            <a:bodyPr/>
            <a:lstStyle/>
            <a:p>
              <a:endParaRPr lang="zh-TW" altLang="en-US"/>
            </a:p>
          </p:txBody>
        </p:sp>
        <p:graphicFrame>
          <p:nvGraphicFramePr>
            <p:cNvPr id="24579" name="Object 10"/>
            <p:cNvGraphicFramePr>
              <a:graphicFrameLocks noChangeAspect="1"/>
            </p:cNvGraphicFramePr>
            <p:nvPr/>
          </p:nvGraphicFramePr>
          <p:xfrm>
            <a:off x="1692" y="9657"/>
            <a:ext cx="443" cy="399"/>
          </p:xfrm>
          <a:graphic>
            <a:graphicData uri="http://schemas.openxmlformats.org/presentationml/2006/ole">
              <p:oleObj spid="_x0000_s4099" name="Equation" r:id="rId4" imgW="139680" imgH="228600" progId="Equation.DSMT4">
                <p:embed/>
              </p:oleObj>
            </a:graphicData>
          </a:graphic>
        </p:graphicFrame>
        <p:graphicFrame>
          <p:nvGraphicFramePr>
            <p:cNvPr id="24580" name="Object 11"/>
            <p:cNvGraphicFramePr>
              <a:graphicFrameLocks noChangeAspect="1"/>
            </p:cNvGraphicFramePr>
            <p:nvPr/>
          </p:nvGraphicFramePr>
          <p:xfrm>
            <a:off x="4557" y="8738"/>
            <a:ext cx="360" cy="376"/>
          </p:xfrm>
          <a:graphic>
            <a:graphicData uri="http://schemas.openxmlformats.org/presentationml/2006/ole">
              <p:oleObj spid="_x0000_s4100" name="Equation" r:id="rId5" imgW="152280" imgH="228600" progId="Equation.DSMT4">
                <p:embed/>
              </p:oleObj>
            </a:graphicData>
          </a:graphic>
        </p:graphicFrame>
        <p:graphicFrame>
          <p:nvGraphicFramePr>
            <p:cNvPr id="24581" name="Object 12"/>
            <p:cNvGraphicFramePr>
              <a:graphicFrameLocks noChangeAspect="1"/>
            </p:cNvGraphicFramePr>
            <p:nvPr/>
          </p:nvGraphicFramePr>
          <p:xfrm>
            <a:off x="2682" y="6821"/>
            <a:ext cx="479" cy="399"/>
          </p:xfrm>
          <a:graphic>
            <a:graphicData uri="http://schemas.openxmlformats.org/presentationml/2006/ole">
              <p:oleObj spid="_x0000_s4101" name="Equation" r:id="rId6" imgW="152280" imgH="228600" progId="Equation.DSMT4">
                <p:embed/>
              </p:oleObj>
            </a:graphicData>
          </a:graphic>
        </p:graphicFrame>
        <p:graphicFrame>
          <p:nvGraphicFramePr>
            <p:cNvPr id="24582" name="Object 13"/>
            <p:cNvGraphicFramePr>
              <a:graphicFrameLocks noChangeAspect="1"/>
            </p:cNvGraphicFramePr>
            <p:nvPr/>
          </p:nvGraphicFramePr>
          <p:xfrm>
            <a:off x="4680" y="7740"/>
            <a:ext cx="368" cy="279"/>
          </p:xfrm>
          <a:graphic>
            <a:graphicData uri="http://schemas.openxmlformats.org/presentationml/2006/ole">
              <p:oleObj spid="_x0000_s4102" name="Equation" r:id="rId7" imgW="126720" imgH="177480" progId="Equation.DSMT4">
                <p:embed/>
              </p:oleObj>
            </a:graphicData>
          </a:graphic>
        </p:graphicFrame>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5"/>
          <p:cNvSpPr>
            <a:spLocks noChangeArrowheads="1"/>
          </p:cNvSpPr>
          <p:nvPr/>
        </p:nvSpPr>
        <p:spPr bwMode="auto">
          <a:xfrm>
            <a:off x="1116013" y="1773238"/>
            <a:ext cx="7416800" cy="1739900"/>
          </a:xfrm>
          <a:prstGeom prst="rect">
            <a:avLst/>
          </a:prstGeom>
          <a:noFill/>
          <a:ln w="9525">
            <a:noFill/>
            <a:miter lim="800000"/>
            <a:headEnd/>
            <a:tailEnd/>
          </a:ln>
        </p:spPr>
        <p:txBody>
          <a:bodyPr>
            <a:spAutoFit/>
          </a:bodyPr>
          <a:lstStyle/>
          <a:p>
            <a:pPr>
              <a:buFont typeface="Wingdings" pitchFamily="2" charset="2"/>
              <a:buChar char="l"/>
            </a:pPr>
            <a:r>
              <a:rPr lang="en-US" altLang="zh-TW" sz="1800" b="1"/>
              <a:t>Finite-duration Impulse Response (</a:t>
            </a:r>
            <a:r>
              <a:rPr lang="en-US" altLang="zh-TW" sz="1800" b="1">
                <a:solidFill>
                  <a:srgbClr val="0000FF"/>
                </a:solidFill>
              </a:rPr>
              <a:t>FIR</a:t>
            </a:r>
            <a:r>
              <a:rPr lang="en-US" altLang="zh-TW" sz="1800" b="1"/>
              <a:t>):</a:t>
            </a:r>
          </a:p>
          <a:p>
            <a:r>
              <a:rPr lang="en-US" altLang="zh-TW" sz="1800"/>
              <a:t>   Its impulse response has only a </a:t>
            </a:r>
            <a:r>
              <a:rPr lang="en-US" altLang="zh-TW" sz="1800">
                <a:solidFill>
                  <a:schemeClr val="hlink"/>
                </a:solidFill>
              </a:rPr>
              <a:t>finite</a:t>
            </a:r>
            <a:r>
              <a:rPr lang="en-US" altLang="zh-TW" sz="1800"/>
              <a:t> number of nonzero samples.</a:t>
            </a:r>
          </a:p>
          <a:p>
            <a:r>
              <a:rPr lang="en-US" altLang="zh-TW" sz="1800" b="1"/>
              <a:t>-- </a:t>
            </a:r>
            <a:r>
              <a:rPr lang="en-US" altLang="zh-TW" sz="1800"/>
              <a:t>FIR systems are always </a:t>
            </a:r>
            <a:r>
              <a:rPr lang="en-US" altLang="zh-TW" sz="1800">
                <a:solidFill>
                  <a:srgbClr val="0000FF"/>
                </a:solidFill>
              </a:rPr>
              <a:t>stable</a:t>
            </a:r>
            <a:r>
              <a:rPr lang="en-US" altLang="zh-TW" sz="1800"/>
              <a:t>.</a:t>
            </a:r>
          </a:p>
          <a:p>
            <a:endParaRPr lang="en-US" altLang="zh-TW" sz="1800"/>
          </a:p>
          <a:p>
            <a:pPr>
              <a:buFont typeface="Wingdings" pitchFamily="2" charset="2"/>
              <a:buChar char="l"/>
            </a:pPr>
            <a:r>
              <a:rPr lang="en-US" altLang="zh-TW" sz="1800" b="1"/>
              <a:t>Infinite-duration Impulse Response (</a:t>
            </a:r>
            <a:r>
              <a:rPr lang="en-US" altLang="zh-TW" sz="1800" b="1">
                <a:solidFill>
                  <a:srgbClr val="0000FF"/>
                </a:solidFill>
              </a:rPr>
              <a:t>IIR</a:t>
            </a:r>
            <a:r>
              <a:rPr lang="en-US" altLang="zh-TW" sz="1800" b="1"/>
              <a:t>):</a:t>
            </a:r>
          </a:p>
          <a:p>
            <a:r>
              <a:rPr lang="en-US" altLang="zh-TW" sz="1800"/>
              <a:t>   Its impulse response is </a:t>
            </a:r>
            <a:r>
              <a:rPr lang="en-US" altLang="zh-TW" sz="1800">
                <a:solidFill>
                  <a:schemeClr val="hlink"/>
                </a:solidFill>
              </a:rPr>
              <a:t>infinite</a:t>
            </a:r>
            <a:r>
              <a:rPr lang="en-US" altLang="zh-TW" sz="1800"/>
              <a:t> in duration.  </a:t>
            </a:r>
            <a:r>
              <a:rPr lang="en-US" altLang="zh-TW" sz="1800">
                <a:solidFill>
                  <a:srgbClr val="0000FF"/>
                </a:solidFill>
              </a:rPr>
              <a:t>Stability</a:t>
            </a:r>
            <a:r>
              <a:rPr lang="en-US" altLang="zh-TW" sz="1800"/>
              <a:t> is not guaranteed.</a:t>
            </a:r>
          </a:p>
        </p:txBody>
      </p:sp>
      <p:sp>
        <p:nvSpPr>
          <p:cNvPr id="18439" name="Rectangle 6"/>
          <p:cNvSpPr>
            <a:spLocks noChangeArrowheads="1"/>
          </p:cNvSpPr>
          <p:nvPr/>
        </p:nvSpPr>
        <p:spPr bwMode="auto">
          <a:xfrm>
            <a:off x="1116013" y="3573463"/>
            <a:ext cx="2095500" cy="366712"/>
          </a:xfrm>
          <a:prstGeom prst="rect">
            <a:avLst/>
          </a:prstGeom>
          <a:noFill/>
          <a:ln w="9525">
            <a:noFill/>
            <a:miter lim="800000"/>
            <a:headEnd/>
            <a:tailEnd/>
          </a:ln>
        </p:spPr>
        <p:txBody>
          <a:bodyPr wrap="none">
            <a:spAutoFit/>
          </a:bodyPr>
          <a:lstStyle/>
          <a:p>
            <a:pPr>
              <a:buFont typeface="Wingdings" pitchFamily="2" charset="2"/>
              <a:buChar char="l"/>
            </a:pPr>
            <a:r>
              <a:rPr lang="en-US" altLang="zh-TW" sz="1800" b="1"/>
              <a:t>Inverse System</a:t>
            </a:r>
            <a:r>
              <a:rPr lang="en-US" altLang="zh-TW" sz="1800"/>
              <a:t>:</a:t>
            </a:r>
          </a:p>
        </p:txBody>
      </p:sp>
      <p:pic>
        <p:nvPicPr>
          <p:cNvPr id="18440" name="Picture 7"/>
          <p:cNvPicPr>
            <a:picLocks noChangeAspect="1" noChangeArrowheads="1"/>
          </p:cNvPicPr>
          <p:nvPr/>
        </p:nvPicPr>
        <p:blipFill>
          <a:blip r:embed="rId3" cstate="print"/>
          <a:srcRect/>
          <a:stretch>
            <a:fillRect/>
          </a:stretch>
        </p:blipFill>
        <p:spPr bwMode="auto">
          <a:xfrm>
            <a:off x="1258888" y="4013200"/>
            <a:ext cx="3959225" cy="855663"/>
          </a:xfrm>
          <a:prstGeom prst="rect">
            <a:avLst/>
          </a:prstGeom>
          <a:noFill/>
          <a:ln w="9525">
            <a:noFill/>
            <a:miter lim="800000"/>
            <a:headEnd/>
            <a:tailEnd/>
          </a:ln>
        </p:spPr>
      </p:pic>
      <p:pic>
        <p:nvPicPr>
          <p:cNvPr id="18441" name="Picture 8"/>
          <p:cNvPicPr>
            <a:picLocks noChangeAspect="1" noChangeArrowheads="1"/>
          </p:cNvPicPr>
          <p:nvPr/>
        </p:nvPicPr>
        <p:blipFill>
          <a:blip r:embed="rId4" cstate="print"/>
          <a:srcRect/>
          <a:stretch>
            <a:fillRect/>
          </a:stretch>
        </p:blipFill>
        <p:spPr bwMode="auto">
          <a:xfrm>
            <a:off x="1403350" y="4941888"/>
            <a:ext cx="3598863" cy="830262"/>
          </a:xfrm>
          <a:prstGeom prst="rect">
            <a:avLst/>
          </a:prstGeom>
          <a:noFill/>
          <a:ln w="9525">
            <a:noFill/>
            <a:miter lim="800000"/>
            <a:headEnd/>
            <a:tailEnd/>
          </a:ln>
        </p:spPr>
      </p:pic>
      <p:graphicFrame>
        <p:nvGraphicFramePr>
          <p:cNvPr id="18434" name="Object 9"/>
          <p:cNvGraphicFramePr>
            <a:graphicFrameLocks noChangeAspect="1"/>
          </p:cNvGraphicFramePr>
          <p:nvPr/>
        </p:nvGraphicFramePr>
        <p:xfrm>
          <a:off x="1577975" y="5661025"/>
          <a:ext cx="2605088" cy="320675"/>
        </p:xfrm>
        <a:graphic>
          <a:graphicData uri="http://schemas.openxmlformats.org/presentationml/2006/ole">
            <p:oleObj spid="_x0000_s52226" name="Equation" r:id="rId5" imgW="1650960" imgH="203040" progId="Equation.DSMT4">
              <p:embed/>
            </p:oleObj>
          </a:graphicData>
        </a:graphic>
      </p:graphicFrame>
      <p:graphicFrame>
        <p:nvGraphicFramePr>
          <p:cNvPr id="18435" name="Object 10"/>
          <p:cNvGraphicFramePr>
            <a:graphicFrameLocks noChangeAspect="1"/>
          </p:cNvGraphicFramePr>
          <p:nvPr/>
        </p:nvGraphicFramePr>
        <p:xfrm>
          <a:off x="5035550" y="4765675"/>
          <a:ext cx="3640138" cy="1376363"/>
        </p:xfrm>
        <a:graphic>
          <a:graphicData uri="http://schemas.openxmlformats.org/presentationml/2006/ole">
            <p:oleObj spid="_x0000_s52227" name="Equation" r:id="rId6" imgW="2349360" imgH="888840" progId="Equation.DSMT4">
              <p:embed/>
            </p:oleObj>
          </a:graphicData>
        </a:graphic>
      </p:graphicFrame>
      <p:graphicFrame>
        <p:nvGraphicFramePr>
          <p:cNvPr id="18436" name="Object 11"/>
          <p:cNvGraphicFramePr>
            <a:graphicFrameLocks noChangeAspect="1"/>
          </p:cNvGraphicFramePr>
          <p:nvPr>
            <p:ph/>
          </p:nvPr>
        </p:nvGraphicFramePr>
        <p:xfrm>
          <a:off x="4645025" y="2330450"/>
          <a:ext cx="1295400" cy="406400"/>
        </p:xfrm>
        <a:graphic>
          <a:graphicData uri="http://schemas.openxmlformats.org/presentationml/2006/ole">
            <p:oleObj spid="_x0000_s52228" name="Equation" r:id="rId7" imgW="812520" imgH="253800" progId="Equation.DSMT4">
              <p:embed/>
            </p:oleObj>
          </a:graphicData>
        </a:graphic>
      </p:graphicFrame>
      <p:sp>
        <p:nvSpPr>
          <p:cNvPr id="18442" name="Text Box 13"/>
          <p:cNvSpPr txBox="1">
            <a:spLocks noChangeArrowheads="1"/>
          </p:cNvSpPr>
          <p:nvPr/>
        </p:nvSpPr>
        <p:spPr bwMode="auto">
          <a:xfrm>
            <a:off x="1331913" y="6021388"/>
            <a:ext cx="3024187" cy="517525"/>
          </a:xfrm>
          <a:prstGeom prst="rect">
            <a:avLst/>
          </a:prstGeom>
          <a:noFill/>
          <a:ln w="9525">
            <a:noFill/>
            <a:miter lim="800000"/>
            <a:headEnd/>
            <a:tailEnd/>
          </a:ln>
        </p:spPr>
        <p:txBody>
          <a:bodyPr>
            <a:spAutoFit/>
          </a:bodyPr>
          <a:lstStyle/>
          <a:p>
            <a:pPr>
              <a:spcBef>
                <a:spcPct val="50000"/>
              </a:spcBef>
            </a:pPr>
            <a:r>
              <a:rPr lang="en-US" altLang="zh-TW" sz="1400">
                <a:solidFill>
                  <a:srgbClr val="0000FF"/>
                </a:solidFill>
              </a:rPr>
              <a:t>Exact inverse</a:t>
            </a:r>
            <a:r>
              <a:rPr lang="en-US" altLang="zh-TW" sz="1400"/>
              <a:t> is generally unavailable </a:t>
            </a:r>
            <a:r>
              <a:rPr lang="en-US" altLang="zh-TW" sz="1400">
                <a:sym typeface="Wingdings" pitchFamily="2" charset="2"/>
              </a:rPr>
              <a:t> need modeling </a:t>
            </a:r>
            <a:r>
              <a:rPr lang="en-US" altLang="zh-TW" sz="1400">
                <a:solidFill>
                  <a:srgbClr val="0000FF"/>
                </a:solidFill>
                <a:sym typeface="Wingdings" pitchFamily="2" charset="2"/>
              </a:rPr>
              <a:t>delay</a:t>
            </a:r>
            <a:endParaRPr lang="en-US" altLang="zh-TW" sz="1400">
              <a:solidFill>
                <a:srgbClr val="0000FF"/>
              </a:solidFill>
            </a:endParaRPr>
          </a:p>
        </p:txBody>
      </p:sp>
      <p:graphicFrame>
        <p:nvGraphicFramePr>
          <p:cNvPr id="18437" name="Object 17"/>
          <p:cNvGraphicFramePr>
            <a:graphicFrameLocks noChangeAspect="1"/>
          </p:cNvGraphicFramePr>
          <p:nvPr/>
        </p:nvGraphicFramePr>
        <p:xfrm>
          <a:off x="4281488" y="6237288"/>
          <a:ext cx="3386137" cy="320675"/>
        </p:xfrm>
        <a:graphic>
          <a:graphicData uri="http://schemas.openxmlformats.org/presentationml/2006/ole">
            <p:oleObj spid="_x0000_s52229" name="Equation" r:id="rId8" imgW="2145960" imgH="203040" progId="Equation.DSMT4">
              <p:embed/>
            </p:oleObj>
          </a:graphicData>
        </a:graphic>
      </p:graphicFrame>
      <p:sp>
        <p:nvSpPr>
          <p:cNvPr id="13" name="投影片編號版面配置區 12"/>
          <p:cNvSpPr>
            <a:spLocks noGrp="1"/>
          </p:cNvSpPr>
          <p:nvPr>
            <p:ph type="sldNum" sz="quarter" idx="12"/>
          </p:nvPr>
        </p:nvSpPr>
        <p:spPr/>
        <p:txBody>
          <a:bodyPr/>
          <a:lstStyle/>
          <a:p>
            <a:pPr>
              <a:defRPr/>
            </a:pPr>
            <a:fld id="{36C08347-CAFB-4591-BE4B-FFBCEA6CB852}" type="slidenum">
              <a:rPr lang="zh-TW" altLang="en-US" smtClean="0"/>
              <a:pPr>
                <a:defRPr/>
              </a:pPr>
              <a:t>60</a:t>
            </a:fld>
            <a:endParaRPr lang="en-US" altLang="zh-TW"/>
          </a:p>
        </p:txBody>
      </p:sp>
    </p:spTree>
  </p:cSld>
  <p:clrMapOvr>
    <a:masterClrMapping/>
  </p:clrMapOvr>
  <p:transition>
    <p:zo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6"/>
          <p:cNvSpPr>
            <a:spLocks noChangeArrowheads="1"/>
          </p:cNvSpPr>
          <p:nvPr/>
        </p:nvSpPr>
        <p:spPr bwMode="auto">
          <a:xfrm>
            <a:off x="1042988" y="1363663"/>
            <a:ext cx="6545262" cy="396875"/>
          </a:xfrm>
          <a:prstGeom prst="rect">
            <a:avLst/>
          </a:prstGeom>
          <a:noFill/>
          <a:ln w="9525">
            <a:noFill/>
            <a:miter lim="800000"/>
            <a:headEnd/>
            <a:tailEnd/>
          </a:ln>
        </p:spPr>
        <p:txBody>
          <a:bodyPr wrap="none">
            <a:spAutoFit/>
          </a:bodyPr>
          <a:lstStyle/>
          <a:p>
            <a:r>
              <a:rPr lang="en-US" altLang="zh-TW" sz="2000" b="1"/>
              <a:t>2.5 Linear Constant-Coefficient Difference Equations</a:t>
            </a:r>
          </a:p>
        </p:txBody>
      </p:sp>
      <p:pic>
        <p:nvPicPr>
          <p:cNvPr id="63491" name="Picture 7"/>
          <p:cNvPicPr>
            <a:picLocks noChangeAspect="1" noChangeArrowheads="1"/>
          </p:cNvPicPr>
          <p:nvPr/>
        </p:nvPicPr>
        <p:blipFill>
          <a:blip r:embed="rId2" cstate="print"/>
          <a:srcRect/>
          <a:stretch>
            <a:fillRect/>
          </a:stretch>
        </p:blipFill>
        <p:spPr bwMode="auto">
          <a:xfrm>
            <a:off x="1258888" y="1989138"/>
            <a:ext cx="7058025" cy="2627312"/>
          </a:xfrm>
          <a:prstGeom prst="rect">
            <a:avLst/>
          </a:prstGeom>
          <a:noFill/>
          <a:ln w="9525">
            <a:noFill/>
            <a:miter lim="800000"/>
            <a:headEnd/>
            <a:tailEnd/>
          </a:ln>
        </p:spPr>
      </p:pic>
      <p:pic>
        <p:nvPicPr>
          <p:cNvPr id="63492" name="Picture 8"/>
          <p:cNvPicPr>
            <a:picLocks noChangeAspect="1" noChangeArrowheads="1"/>
          </p:cNvPicPr>
          <p:nvPr/>
        </p:nvPicPr>
        <p:blipFill>
          <a:blip r:embed="rId3" cstate="print"/>
          <a:srcRect/>
          <a:stretch>
            <a:fillRect/>
          </a:stretch>
        </p:blipFill>
        <p:spPr bwMode="auto">
          <a:xfrm>
            <a:off x="1763713" y="4827588"/>
            <a:ext cx="5832475" cy="673100"/>
          </a:xfrm>
          <a:prstGeom prst="rect">
            <a:avLst/>
          </a:prstGeom>
          <a:noFill/>
          <a:ln w="9525">
            <a:noFill/>
            <a:miter lim="800000"/>
            <a:headEnd/>
            <a:tailEnd/>
          </a:ln>
        </p:spPr>
      </p:pic>
      <p:sp>
        <p:nvSpPr>
          <p:cNvPr id="7" name="投影片編號版面配置區 6"/>
          <p:cNvSpPr>
            <a:spLocks noGrp="1"/>
          </p:cNvSpPr>
          <p:nvPr>
            <p:ph type="sldNum" sz="quarter" idx="12"/>
          </p:nvPr>
        </p:nvSpPr>
        <p:spPr/>
        <p:txBody>
          <a:bodyPr/>
          <a:lstStyle/>
          <a:p>
            <a:fld id="{F0E44AF5-040C-4A77-9C07-FD1A8D25ABBD}" type="slidenum">
              <a:rPr lang="zh-TW" altLang="en-US" smtClean="0"/>
              <a:pPr/>
              <a:t>61</a:t>
            </a:fld>
            <a:endParaRPr lang="zh-TW" altLang="en-US"/>
          </a:p>
        </p:txBody>
      </p:sp>
    </p:spTree>
  </p:cSld>
  <p:clrMapOvr>
    <a:masterClrMapping/>
  </p:clrMapOvr>
  <p:transition>
    <p:zo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a:spLocks noChangeArrowheads="1"/>
          </p:cNvSpPr>
          <p:nvPr/>
        </p:nvSpPr>
        <p:spPr bwMode="auto">
          <a:xfrm>
            <a:off x="1187450" y="1341438"/>
            <a:ext cx="6264275" cy="396875"/>
          </a:xfrm>
          <a:prstGeom prst="rect">
            <a:avLst/>
          </a:prstGeom>
          <a:noFill/>
          <a:ln w="9525">
            <a:noFill/>
            <a:miter lim="800000"/>
            <a:headEnd/>
            <a:tailEnd/>
          </a:ln>
        </p:spPr>
        <p:txBody>
          <a:bodyPr>
            <a:spAutoFit/>
          </a:bodyPr>
          <a:lstStyle/>
          <a:p>
            <a:r>
              <a:rPr lang="en-US" altLang="zh-TW" sz="2000" b="1"/>
              <a:t>2.6 Frequency-Domain Representation</a:t>
            </a:r>
          </a:p>
        </p:txBody>
      </p:sp>
      <p:sp>
        <p:nvSpPr>
          <p:cNvPr id="24580" name="Rectangle 6"/>
          <p:cNvSpPr>
            <a:spLocks noChangeArrowheads="1"/>
          </p:cNvSpPr>
          <p:nvPr/>
        </p:nvSpPr>
        <p:spPr bwMode="auto">
          <a:xfrm>
            <a:off x="1258888" y="1844675"/>
            <a:ext cx="3594100" cy="366713"/>
          </a:xfrm>
          <a:prstGeom prst="rect">
            <a:avLst/>
          </a:prstGeom>
          <a:noFill/>
          <a:ln w="9525">
            <a:noFill/>
            <a:miter lim="800000"/>
            <a:headEnd/>
            <a:tailEnd/>
          </a:ln>
        </p:spPr>
        <p:txBody>
          <a:bodyPr wrap="none">
            <a:spAutoFit/>
          </a:bodyPr>
          <a:lstStyle/>
          <a:p>
            <a:pPr>
              <a:buFont typeface="Wingdings" pitchFamily="2" charset="2"/>
              <a:buChar char="l"/>
            </a:pPr>
            <a:r>
              <a:rPr lang="en-US" altLang="zh-TW" sz="1800" b="1"/>
              <a:t>Eigenfunction </a:t>
            </a:r>
            <a:r>
              <a:rPr lang="en-US" altLang="zh-TW" sz="1800"/>
              <a:t>and </a:t>
            </a:r>
            <a:r>
              <a:rPr lang="en-US" altLang="zh-TW" sz="1800" b="1"/>
              <a:t>Eigenvalue</a:t>
            </a:r>
          </a:p>
        </p:txBody>
      </p:sp>
      <p:pic>
        <p:nvPicPr>
          <p:cNvPr id="24581" name="Picture 8"/>
          <p:cNvPicPr>
            <a:picLocks noChangeAspect="1" noChangeArrowheads="1"/>
          </p:cNvPicPr>
          <p:nvPr/>
        </p:nvPicPr>
        <p:blipFill>
          <a:blip r:embed="rId3" cstate="print"/>
          <a:srcRect/>
          <a:stretch>
            <a:fillRect/>
          </a:stretch>
        </p:blipFill>
        <p:spPr bwMode="auto">
          <a:xfrm>
            <a:off x="1476375" y="2276475"/>
            <a:ext cx="6048375" cy="1279525"/>
          </a:xfrm>
          <a:prstGeom prst="rect">
            <a:avLst/>
          </a:prstGeom>
          <a:noFill/>
          <a:ln w="9525">
            <a:noFill/>
            <a:miter lim="800000"/>
            <a:headEnd/>
            <a:tailEnd/>
          </a:ln>
        </p:spPr>
      </p:pic>
      <p:pic>
        <p:nvPicPr>
          <p:cNvPr id="24582" name="Picture 9"/>
          <p:cNvPicPr>
            <a:picLocks noChangeAspect="1" noChangeArrowheads="1"/>
          </p:cNvPicPr>
          <p:nvPr/>
        </p:nvPicPr>
        <p:blipFill>
          <a:blip r:embed="rId4" cstate="print"/>
          <a:srcRect b="60931"/>
          <a:stretch>
            <a:fillRect/>
          </a:stretch>
        </p:blipFill>
        <p:spPr bwMode="auto">
          <a:xfrm>
            <a:off x="1403350" y="3722688"/>
            <a:ext cx="6229350" cy="785812"/>
          </a:xfrm>
          <a:prstGeom prst="rect">
            <a:avLst/>
          </a:prstGeom>
          <a:noFill/>
          <a:ln w="9525">
            <a:noFill/>
            <a:miter lim="800000"/>
            <a:headEnd/>
            <a:tailEnd/>
          </a:ln>
        </p:spPr>
      </p:pic>
      <p:graphicFrame>
        <p:nvGraphicFramePr>
          <p:cNvPr id="24578" name="Object 13"/>
          <p:cNvGraphicFramePr>
            <a:graphicFrameLocks noChangeAspect="1"/>
          </p:cNvGraphicFramePr>
          <p:nvPr/>
        </p:nvGraphicFramePr>
        <p:xfrm>
          <a:off x="2513013" y="4292600"/>
          <a:ext cx="4460875" cy="1735138"/>
        </p:xfrm>
        <a:graphic>
          <a:graphicData uri="http://schemas.openxmlformats.org/presentationml/2006/ole">
            <p:oleObj spid="_x0000_s53250" name="Equation" r:id="rId5" imgW="2349360" imgH="914400" progId="Equation.DSMT4">
              <p:embed/>
            </p:oleObj>
          </a:graphicData>
        </a:graphic>
      </p:graphicFrame>
      <p:sp>
        <p:nvSpPr>
          <p:cNvPr id="24583" name="Text Box 14"/>
          <p:cNvSpPr txBox="1">
            <a:spLocks noChangeArrowheads="1"/>
          </p:cNvSpPr>
          <p:nvPr/>
        </p:nvSpPr>
        <p:spPr bwMode="auto">
          <a:xfrm>
            <a:off x="5076825" y="5876925"/>
            <a:ext cx="1223963" cy="304800"/>
          </a:xfrm>
          <a:prstGeom prst="rect">
            <a:avLst/>
          </a:prstGeom>
          <a:noFill/>
          <a:ln w="9525">
            <a:noFill/>
            <a:miter lim="800000"/>
            <a:headEnd/>
            <a:tailEnd/>
          </a:ln>
        </p:spPr>
        <p:txBody>
          <a:bodyPr>
            <a:spAutoFit/>
          </a:bodyPr>
          <a:lstStyle/>
          <a:p>
            <a:pPr>
              <a:spcBef>
                <a:spcPct val="50000"/>
              </a:spcBef>
            </a:pPr>
            <a:r>
              <a:rPr lang="en-US" altLang="zh-TW" sz="1400"/>
              <a:t>eigenvalue</a:t>
            </a:r>
          </a:p>
        </p:txBody>
      </p:sp>
      <p:sp>
        <p:nvSpPr>
          <p:cNvPr id="24584" name="Text Box 15"/>
          <p:cNvSpPr txBox="1">
            <a:spLocks noChangeArrowheads="1"/>
          </p:cNvSpPr>
          <p:nvPr/>
        </p:nvSpPr>
        <p:spPr bwMode="auto">
          <a:xfrm>
            <a:off x="6732588" y="5734050"/>
            <a:ext cx="1511300" cy="304800"/>
          </a:xfrm>
          <a:prstGeom prst="rect">
            <a:avLst/>
          </a:prstGeom>
          <a:noFill/>
          <a:ln w="9525">
            <a:noFill/>
            <a:miter lim="800000"/>
            <a:headEnd/>
            <a:tailEnd/>
          </a:ln>
        </p:spPr>
        <p:txBody>
          <a:bodyPr>
            <a:spAutoFit/>
          </a:bodyPr>
          <a:lstStyle/>
          <a:p>
            <a:pPr>
              <a:spcBef>
                <a:spcPct val="50000"/>
              </a:spcBef>
            </a:pPr>
            <a:r>
              <a:rPr lang="en-US" altLang="zh-TW" sz="1400"/>
              <a:t>eigenfunction</a:t>
            </a:r>
          </a:p>
        </p:txBody>
      </p:sp>
      <p:sp>
        <p:nvSpPr>
          <p:cNvPr id="24585" name="Line 17"/>
          <p:cNvSpPr>
            <a:spLocks noChangeShapeType="1"/>
          </p:cNvSpPr>
          <p:nvPr/>
        </p:nvSpPr>
        <p:spPr bwMode="auto">
          <a:xfrm flipH="1" flipV="1">
            <a:off x="6588125" y="5661025"/>
            <a:ext cx="215900" cy="215900"/>
          </a:xfrm>
          <a:prstGeom prst="line">
            <a:avLst/>
          </a:prstGeom>
          <a:noFill/>
          <a:ln w="9525">
            <a:solidFill>
              <a:schemeClr val="hlink"/>
            </a:solidFill>
            <a:round/>
            <a:headEnd/>
            <a:tailEnd type="triangle" w="med" len="med"/>
          </a:ln>
        </p:spPr>
        <p:txBody>
          <a:bodyPr/>
          <a:lstStyle/>
          <a:p>
            <a:endParaRPr lang="zh-TW" altLang="en-US"/>
          </a:p>
        </p:txBody>
      </p:sp>
      <p:sp>
        <p:nvSpPr>
          <p:cNvPr id="24586" name="Line 18"/>
          <p:cNvSpPr>
            <a:spLocks noChangeShapeType="1"/>
          </p:cNvSpPr>
          <p:nvPr/>
        </p:nvSpPr>
        <p:spPr bwMode="auto">
          <a:xfrm flipV="1">
            <a:off x="5580063" y="5734050"/>
            <a:ext cx="360362" cy="215900"/>
          </a:xfrm>
          <a:prstGeom prst="line">
            <a:avLst/>
          </a:prstGeom>
          <a:noFill/>
          <a:ln w="9525">
            <a:solidFill>
              <a:schemeClr val="hlink"/>
            </a:solidFill>
            <a:round/>
            <a:headEnd/>
            <a:tailEnd type="triangle" w="med" len="med"/>
          </a:ln>
        </p:spPr>
        <p:txBody>
          <a:bodyPr/>
          <a:lstStyle/>
          <a:p>
            <a:endParaRPr lang="zh-TW" altLang="en-US"/>
          </a:p>
        </p:txBody>
      </p:sp>
      <p:sp>
        <p:nvSpPr>
          <p:cNvPr id="24587" name="Line 20"/>
          <p:cNvSpPr>
            <a:spLocks noChangeShapeType="1"/>
          </p:cNvSpPr>
          <p:nvPr/>
        </p:nvSpPr>
        <p:spPr bwMode="auto">
          <a:xfrm>
            <a:off x="1979613" y="3141663"/>
            <a:ext cx="2592387" cy="0"/>
          </a:xfrm>
          <a:prstGeom prst="line">
            <a:avLst/>
          </a:prstGeom>
          <a:noFill/>
          <a:ln w="38100" cmpd="dbl">
            <a:solidFill>
              <a:schemeClr val="hlink"/>
            </a:solidFill>
            <a:round/>
            <a:headEnd/>
            <a:tailEnd/>
          </a:ln>
        </p:spPr>
        <p:txBody>
          <a:bodyPr/>
          <a:lstStyle/>
          <a:p>
            <a:endParaRPr lang="zh-TW" altLang="en-US"/>
          </a:p>
        </p:txBody>
      </p:sp>
      <p:sp>
        <p:nvSpPr>
          <p:cNvPr id="24588" name="Text Box 21"/>
          <p:cNvSpPr txBox="1">
            <a:spLocks noChangeArrowheads="1"/>
          </p:cNvSpPr>
          <p:nvPr/>
        </p:nvSpPr>
        <p:spPr bwMode="auto">
          <a:xfrm>
            <a:off x="1474788" y="3775075"/>
            <a:ext cx="865187" cy="517525"/>
          </a:xfrm>
          <a:prstGeom prst="rect">
            <a:avLst/>
          </a:prstGeom>
          <a:noFill/>
          <a:ln w="9525">
            <a:noFill/>
            <a:miter lim="800000"/>
            <a:headEnd/>
            <a:tailEnd/>
          </a:ln>
        </p:spPr>
        <p:txBody>
          <a:bodyPr>
            <a:spAutoFit/>
          </a:bodyPr>
          <a:lstStyle/>
          <a:p>
            <a:pPr>
              <a:spcBef>
                <a:spcPct val="50000"/>
              </a:spcBef>
            </a:pPr>
            <a:r>
              <a:rPr lang="en-US" altLang="zh-TW" sz="1400">
                <a:solidFill>
                  <a:schemeClr val="hlink"/>
                </a:solidFill>
              </a:rPr>
              <a:t>Test Signal</a:t>
            </a:r>
          </a:p>
        </p:txBody>
      </p:sp>
      <p:sp>
        <p:nvSpPr>
          <p:cNvPr id="15" name="投影片編號版面配置區 14"/>
          <p:cNvSpPr>
            <a:spLocks noGrp="1"/>
          </p:cNvSpPr>
          <p:nvPr>
            <p:ph type="sldNum" sz="quarter" idx="12"/>
          </p:nvPr>
        </p:nvSpPr>
        <p:spPr/>
        <p:txBody>
          <a:bodyPr/>
          <a:lstStyle/>
          <a:p>
            <a:fld id="{F0E44AF5-040C-4A77-9C07-FD1A8D25ABBD}" type="slidenum">
              <a:rPr lang="zh-TW" altLang="en-US" smtClean="0"/>
              <a:pPr/>
              <a:t>62</a:t>
            </a:fld>
            <a:endParaRPr lang="zh-TW" altLang="en-US"/>
          </a:p>
        </p:txBody>
      </p:sp>
    </p:spTree>
  </p:cSld>
  <p:clrMapOvr>
    <a:masterClrMapping/>
  </p:clrMapOvr>
  <p:transition>
    <p:zo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5"/>
          <p:cNvPicPr>
            <a:picLocks noChangeAspect="1" noChangeArrowheads="1"/>
          </p:cNvPicPr>
          <p:nvPr/>
        </p:nvPicPr>
        <p:blipFill>
          <a:blip r:embed="rId3" cstate="print"/>
          <a:srcRect b="57063"/>
          <a:stretch>
            <a:fillRect/>
          </a:stretch>
        </p:blipFill>
        <p:spPr bwMode="auto">
          <a:xfrm>
            <a:off x="863600" y="1844675"/>
            <a:ext cx="6229350" cy="863600"/>
          </a:xfrm>
          <a:prstGeom prst="rect">
            <a:avLst/>
          </a:prstGeom>
          <a:noFill/>
          <a:ln w="9525">
            <a:noFill/>
            <a:miter lim="800000"/>
            <a:headEnd/>
            <a:tailEnd/>
          </a:ln>
        </p:spPr>
      </p:pic>
      <p:pic>
        <p:nvPicPr>
          <p:cNvPr id="25605" name="Picture 6"/>
          <p:cNvPicPr>
            <a:picLocks noChangeAspect="1" noChangeArrowheads="1"/>
          </p:cNvPicPr>
          <p:nvPr/>
        </p:nvPicPr>
        <p:blipFill>
          <a:blip r:embed="rId4" cstate="print"/>
          <a:srcRect/>
          <a:stretch>
            <a:fillRect/>
          </a:stretch>
        </p:blipFill>
        <p:spPr bwMode="auto">
          <a:xfrm>
            <a:off x="1619250" y="3933825"/>
            <a:ext cx="3671888" cy="517525"/>
          </a:xfrm>
          <a:prstGeom prst="rect">
            <a:avLst/>
          </a:prstGeom>
          <a:noFill/>
          <a:ln w="9525">
            <a:noFill/>
            <a:miter lim="800000"/>
            <a:headEnd/>
            <a:tailEnd/>
          </a:ln>
        </p:spPr>
      </p:pic>
      <p:graphicFrame>
        <p:nvGraphicFramePr>
          <p:cNvPr id="25602" name="Object 8"/>
          <p:cNvGraphicFramePr>
            <a:graphicFrameLocks noChangeAspect="1"/>
          </p:cNvGraphicFramePr>
          <p:nvPr/>
        </p:nvGraphicFramePr>
        <p:xfrm>
          <a:off x="1177925" y="4271963"/>
          <a:ext cx="7138988" cy="1747837"/>
        </p:xfrm>
        <a:graphic>
          <a:graphicData uri="http://schemas.openxmlformats.org/presentationml/2006/ole">
            <p:oleObj spid="_x0000_s54274" name="Equation" r:id="rId5" imgW="4457520" imgH="1091880" progId="Equation.DSMT4">
              <p:embed/>
            </p:oleObj>
          </a:graphicData>
        </a:graphic>
      </p:graphicFrame>
      <p:sp>
        <p:nvSpPr>
          <p:cNvPr id="25606" name="Text Box 9"/>
          <p:cNvSpPr txBox="1">
            <a:spLocks noChangeArrowheads="1"/>
          </p:cNvSpPr>
          <p:nvPr/>
        </p:nvSpPr>
        <p:spPr bwMode="auto">
          <a:xfrm>
            <a:off x="973138" y="2636838"/>
            <a:ext cx="3959225" cy="366712"/>
          </a:xfrm>
          <a:prstGeom prst="rect">
            <a:avLst/>
          </a:prstGeom>
          <a:noFill/>
          <a:ln w="9525">
            <a:noFill/>
            <a:miter lim="800000"/>
            <a:headEnd/>
            <a:tailEnd/>
          </a:ln>
        </p:spPr>
        <p:txBody>
          <a:bodyPr>
            <a:spAutoFit/>
          </a:bodyPr>
          <a:lstStyle/>
          <a:p>
            <a:pPr>
              <a:spcBef>
                <a:spcPct val="50000"/>
              </a:spcBef>
            </a:pPr>
            <a:r>
              <a:rPr lang="en-US" altLang="zh-TW" sz="1800"/>
              <a:t>Frequency Response Function (FRF):</a:t>
            </a:r>
          </a:p>
        </p:txBody>
      </p:sp>
      <p:graphicFrame>
        <p:nvGraphicFramePr>
          <p:cNvPr id="25603" name="Object 11"/>
          <p:cNvGraphicFramePr>
            <a:graphicFrameLocks noChangeAspect="1"/>
          </p:cNvGraphicFramePr>
          <p:nvPr/>
        </p:nvGraphicFramePr>
        <p:xfrm>
          <a:off x="3327400" y="3041650"/>
          <a:ext cx="2797175" cy="819150"/>
        </p:xfrm>
        <a:graphic>
          <a:graphicData uri="http://schemas.openxmlformats.org/presentationml/2006/ole">
            <p:oleObj spid="_x0000_s54275" name="Equation" r:id="rId6" imgW="1473120" imgH="431640" progId="Equation.DSMT4">
              <p:embed/>
            </p:oleObj>
          </a:graphicData>
        </a:graphic>
      </p:graphicFrame>
      <p:sp>
        <p:nvSpPr>
          <p:cNvPr id="9" name="投影片編號版面配置區 8"/>
          <p:cNvSpPr>
            <a:spLocks noGrp="1"/>
          </p:cNvSpPr>
          <p:nvPr>
            <p:ph type="sldNum" sz="quarter" idx="12"/>
          </p:nvPr>
        </p:nvSpPr>
        <p:spPr/>
        <p:txBody>
          <a:bodyPr/>
          <a:lstStyle/>
          <a:p>
            <a:fld id="{F0E44AF5-040C-4A77-9C07-FD1A8D25ABBD}" type="slidenum">
              <a:rPr lang="zh-TW" altLang="en-US" smtClean="0"/>
              <a:pPr/>
              <a:t>63</a:t>
            </a:fld>
            <a:endParaRPr lang="zh-TW" altLang="en-US"/>
          </a:p>
        </p:txBody>
      </p:sp>
    </p:spTree>
  </p:cSld>
  <p:clrMapOvr>
    <a:masterClrMapping/>
  </p:clrMapOvr>
  <p:transition>
    <p:zo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0" name="Rectangle 2"/>
          <p:cNvSpPr>
            <a:spLocks noGrp="1" noChangeArrowheads="1"/>
          </p:cNvSpPr>
          <p:nvPr>
            <p:ph type="body" idx="1"/>
          </p:nvPr>
        </p:nvSpPr>
        <p:spPr>
          <a:xfrm>
            <a:off x="1435608" y="1124744"/>
            <a:ext cx="7498080" cy="4800600"/>
          </a:xfrm>
        </p:spPr>
        <p:txBody>
          <a:bodyPr/>
          <a:lstStyle/>
          <a:p>
            <a:pPr marL="0" indent="0" eaLnBrk="1" hangingPunct="1">
              <a:lnSpc>
                <a:spcPct val="80000"/>
              </a:lnSpc>
              <a:buFont typeface="Wingdings" pitchFamily="2" charset="2"/>
              <a:buNone/>
            </a:pPr>
            <a:r>
              <a:rPr lang="en-US" altLang="zh-TW" sz="1800" dirty="0" smtClean="0">
                <a:latin typeface="Arial" charset="0"/>
              </a:rPr>
              <a:t>Recall</a:t>
            </a:r>
          </a:p>
          <a:p>
            <a:pPr marL="0" indent="0" eaLnBrk="1" hangingPunct="1">
              <a:lnSpc>
                <a:spcPct val="80000"/>
              </a:lnSpc>
              <a:buFont typeface="Wingdings" pitchFamily="2" charset="2"/>
              <a:buNone/>
            </a:pPr>
            <a:endParaRPr lang="en-US" altLang="zh-TW" sz="1800" dirty="0" smtClean="0">
              <a:latin typeface="Arial" charset="0"/>
            </a:endParaRPr>
          </a:p>
          <a:p>
            <a:pPr marL="0" indent="0" eaLnBrk="1" hangingPunct="1">
              <a:lnSpc>
                <a:spcPct val="80000"/>
              </a:lnSpc>
              <a:buFont typeface="Wingdings" pitchFamily="2" charset="2"/>
              <a:buNone/>
            </a:pPr>
            <a:r>
              <a:rPr lang="en-US" altLang="zh-TW" sz="1800" dirty="0" smtClean="0">
                <a:latin typeface="Arial" charset="0"/>
              </a:rPr>
              <a:t>Extend this relationship to a general sequence </a:t>
            </a:r>
            <a:r>
              <a:rPr lang="en-US" altLang="zh-TW" sz="1800" i="1" dirty="0" smtClean="0">
                <a:latin typeface="Arial" charset="0"/>
              </a:rPr>
              <a:t>x</a:t>
            </a:r>
            <a:r>
              <a:rPr lang="en-US" altLang="zh-TW" sz="1800" dirty="0" smtClean="0">
                <a:latin typeface="Arial" charset="0"/>
              </a:rPr>
              <a:t>[</a:t>
            </a:r>
            <a:r>
              <a:rPr lang="en-US" altLang="zh-TW" sz="1800" i="1" dirty="0" smtClean="0">
                <a:latin typeface="Arial" charset="0"/>
              </a:rPr>
              <a:t>n</a:t>
            </a:r>
            <a:r>
              <a:rPr lang="en-US" altLang="zh-TW" sz="1800" dirty="0" smtClean="0">
                <a:latin typeface="Arial" charset="0"/>
              </a:rPr>
              <a:t>].</a:t>
            </a:r>
          </a:p>
          <a:p>
            <a:pPr marL="0" indent="0" eaLnBrk="1" hangingPunct="1">
              <a:lnSpc>
                <a:spcPct val="80000"/>
              </a:lnSpc>
              <a:buFont typeface="Wingdings" pitchFamily="2" charset="2"/>
              <a:buNone/>
            </a:pPr>
            <a:endParaRPr lang="en-US" altLang="zh-TW" sz="1800" dirty="0" smtClean="0">
              <a:latin typeface="Arial" charset="0"/>
            </a:endParaRPr>
          </a:p>
          <a:p>
            <a:pPr marL="0" indent="0" eaLnBrk="1" hangingPunct="1">
              <a:lnSpc>
                <a:spcPct val="80000"/>
              </a:lnSpc>
              <a:buFont typeface="Wingdings" pitchFamily="2" charset="2"/>
              <a:buNone/>
            </a:pPr>
            <a:endParaRPr lang="en-US" altLang="zh-TW" sz="1800" dirty="0" smtClean="0">
              <a:latin typeface="Arial" charset="0"/>
            </a:endParaRPr>
          </a:p>
          <a:p>
            <a:pPr marL="0" indent="0" eaLnBrk="1" hangingPunct="1">
              <a:lnSpc>
                <a:spcPct val="80000"/>
              </a:lnSpc>
              <a:buFont typeface="Wingdings" pitchFamily="2" charset="2"/>
              <a:buNone/>
            </a:pPr>
            <a:endParaRPr lang="en-US" altLang="zh-TW" sz="1800" dirty="0" smtClean="0">
              <a:latin typeface="Arial" charset="0"/>
            </a:endParaRPr>
          </a:p>
          <a:p>
            <a:pPr marL="0" indent="0" eaLnBrk="1" hangingPunct="1">
              <a:lnSpc>
                <a:spcPct val="80000"/>
              </a:lnSpc>
              <a:buFont typeface="Wingdings" pitchFamily="2" charset="2"/>
              <a:buNone/>
            </a:pPr>
            <a:r>
              <a:rPr lang="en-US" altLang="zh-TW" sz="1800" dirty="0" smtClean="0">
                <a:latin typeface="Arial" charset="0"/>
              </a:rPr>
              <a:t>Note that </a:t>
            </a:r>
            <a:r>
              <a:rPr lang="en-US" altLang="zh-TW" sz="1800" i="1" dirty="0" smtClean="0">
                <a:latin typeface="Arial" charset="0"/>
              </a:rPr>
              <a:t>X</a:t>
            </a:r>
            <a:r>
              <a:rPr lang="en-US" altLang="zh-TW" sz="1800" dirty="0" smtClean="0">
                <a:latin typeface="Arial" charset="0"/>
              </a:rPr>
              <a:t>(</a:t>
            </a:r>
            <a:r>
              <a:rPr lang="en-US" altLang="zh-TW" sz="1800" i="1" dirty="0" err="1" smtClean="0">
                <a:latin typeface="Arial" charset="0"/>
              </a:rPr>
              <a:t>e</a:t>
            </a:r>
            <a:r>
              <a:rPr lang="en-US" altLang="zh-TW" sz="1800" i="1" baseline="30000" dirty="0" err="1" smtClean="0">
                <a:latin typeface="Arial" charset="0"/>
              </a:rPr>
              <a:t>j</a:t>
            </a:r>
            <a:r>
              <a:rPr lang="el-GR" altLang="zh-TW" sz="1800" baseline="30000" dirty="0" smtClean="0">
                <a:latin typeface="Arial" charset="0"/>
              </a:rPr>
              <a:t>ω</a:t>
            </a:r>
            <a:r>
              <a:rPr lang="en-US" altLang="zh-TW" sz="1800" dirty="0" smtClean="0">
                <a:latin typeface="Arial" charset="0"/>
              </a:rPr>
              <a:t>) is a </a:t>
            </a:r>
            <a:r>
              <a:rPr lang="en-US" altLang="zh-TW" sz="1800" dirty="0" smtClean="0">
                <a:solidFill>
                  <a:schemeClr val="hlink"/>
                </a:solidFill>
                <a:latin typeface="Arial" charset="0"/>
              </a:rPr>
              <a:t>2</a:t>
            </a:r>
            <a:r>
              <a:rPr lang="el-GR" altLang="zh-TW" sz="1800" dirty="0" smtClean="0">
                <a:solidFill>
                  <a:schemeClr val="hlink"/>
                </a:solidFill>
                <a:latin typeface="Arial" charset="0"/>
              </a:rPr>
              <a:t>π</a:t>
            </a:r>
            <a:r>
              <a:rPr lang="en-US" altLang="zh-TW" sz="1800" dirty="0" smtClean="0">
                <a:solidFill>
                  <a:schemeClr val="hlink"/>
                </a:solidFill>
                <a:latin typeface="Arial" charset="0"/>
              </a:rPr>
              <a:t>-periodic</a:t>
            </a:r>
            <a:r>
              <a:rPr lang="en-US" altLang="zh-TW" sz="1800" dirty="0" smtClean="0">
                <a:latin typeface="Arial" charset="0"/>
              </a:rPr>
              <a:t> function of </a:t>
            </a:r>
            <a:r>
              <a:rPr lang="el-GR" altLang="zh-TW" sz="1800" dirty="0" smtClean="0">
                <a:solidFill>
                  <a:srgbClr val="0000FF"/>
                </a:solidFill>
                <a:latin typeface="Arial" charset="0"/>
              </a:rPr>
              <a:t>ω</a:t>
            </a:r>
            <a:r>
              <a:rPr lang="en-US" altLang="zh-TW" sz="1800" dirty="0" smtClean="0">
                <a:latin typeface="Arial" charset="0"/>
              </a:rPr>
              <a:t>.</a:t>
            </a:r>
          </a:p>
          <a:p>
            <a:pPr marL="0" indent="0" eaLnBrk="1" hangingPunct="1">
              <a:lnSpc>
                <a:spcPct val="80000"/>
              </a:lnSpc>
              <a:buFont typeface="Wingdings" pitchFamily="2" charset="2"/>
              <a:buNone/>
            </a:pPr>
            <a:r>
              <a:rPr lang="en-US" altLang="zh-TW" sz="1800" dirty="0" smtClean="0">
                <a:latin typeface="Arial" charset="0"/>
              </a:rPr>
              <a:t>Thus, Eq. (2.134) is a </a:t>
            </a:r>
            <a:r>
              <a:rPr lang="en-US" altLang="zh-TW" sz="1800" dirty="0" smtClean="0">
                <a:solidFill>
                  <a:srgbClr val="0000FF"/>
                </a:solidFill>
                <a:latin typeface="Arial" charset="0"/>
              </a:rPr>
              <a:t>Fourier series</a:t>
            </a:r>
            <a:r>
              <a:rPr lang="en-US" altLang="zh-TW" sz="1800" dirty="0" smtClean="0">
                <a:latin typeface="Arial" charset="0"/>
              </a:rPr>
              <a:t> expansion of </a:t>
            </a:r>
            <a:r>
              <a:rPr lang="en-US" altLang="zh-TW" sz="1800" i="1" dirty="0" smtClean="0">
                <a:latin typeface="Arial" charset="0"/>
              </a:rPr>
              <a:t>X</a:t>
            </a:r>
            <a:r>
              <a:rPr lang="en-US" altLang="zh-TW" sz="1800" dirty="0" smtClean="0">
                <a:latin typeface="Arial" charset="0"/>
              </a:rPr>
              <a:t>(</a:t>
            </a:r>
            <a:r>
              <a:rPr lang="en-US" altLang="zh-TW" sz="1800" i="1" dirty="0" err="1" smtClean="0">
                <a:latin typeface="Arial" charset="0"/>
              </a:rPr>
              <a:t>e</a:t>
            </a:r>
            <a:r>
              <a:rPr lang="en-US" altLang="zh-TW" sz="1800" i="1" baseline="30000" dirty="0" err="1" smtClean="0">
                <a:latin typeface="Arial" charset="0"/>
              </a:rPr>
              <a:t>j</a:t>
            </a:r>
            <a:r>
              <a:rPr lang="el-GR" altLang="zh-TW" sz="1800" baseline="30000" dirty="0" smtClean="0">
                <a:latin typeface="Arial" charset="0"/>
              </a:rPr>
              <a:t>ω</a:t>
            </a:r>
            <a:r>
              <a:rPr lang="en-US" altLang="zh-TW" sz="1800" dirty="0" smtClean="0">
                <a:latin typeface="Arial" charset="0"/>
              </a:rPr>
              <a:t>) with the coefficients calculated according to</a:t>
            </a:r>
          </a:p>
          <a:p>
            <a:pPr marL="0" indent="0" eaLnBrk="1" hangingPunct="1">
              <a:lnSpc>
                <a:spcPct val="80000"/>
              </a:lnSpc>
              <a:buFont typeface="Wingdings" pitchFamily="2" charset="2"/>
              <a:buNone/>
            </a:pPr>
            <a:endParaRPr lang="en-US" altLang="zh-TW" sz="1800" dirty="0" smtClean="0">
              <a:latin typeface="Arial" charset="0"/>
            </a:endParaRPr>
          </a:p>
          <a:p>
            <a:pPr marL="0" indent="0" eaLnBrk="1" hangingPunct="1">
              <a:lnSpc>
                <a:spcPct val="80000"/>
              </a:lnSpc>
              <a:buFont typeface="Wingdings" pitchFamily="2" charset="2"/>
              <a:buNone/>
            </a:pPr>
            <a:endParaRPr lang="en-US" altLang="zh-TW" sz="1800" dirty="0" smtClean="0">
              <a:latin typeface="Arial" charset="0"/>
            </a:endParaRPr>
          </a:p>
          <a:p>
            <a:pPr marL="0" indent="0" eaLnBrk="1" hangingPunct="1">
              <a:lnSpc>
                <a:spcPct val="80000"/>
              </a:lnSpc>
              <a:buFont typeface="Wingdings" pitchFamily="2" charset="2"/>
              <a:buNone/>
            </a:pPr>
            <a:endParaRPr lang="en-US" altLang="zh-TW" sz="1800" dirty="0" smtClean="0">
              <a:latin typeface="Arial" charset="0"/>
            </a:endParaRPr>
          </a:p>
          <a:p>
            <a:pPr marL="0" indent="0" eaLnBrk="1" hangingPunct="1">
              <a:lnSpc>
                <a:spcPct val="80000"/>
              </a:lnSpc>
              <a:buFont typeface="Wingdings" pitchFamily="2" charset="2"/>
              <a:buNone/>
            </a:pPr>
            <a:r>
              <a:rPr lang="en-US" altLang="zh-TW" sz="1800" dirty="0" smtClean="0">
                <a:latin typeface="Arial" charset="0"/>
              </a:rPr>
              <a:t>In summary, </a:t>
            </a:r>
            <a:r>
              <a:rPr lang="en-US" altLang="zh-TW" sz="1800" dirty="0" err="1" smtClean="0">
                <a:latin typeface="Arial" charset="0"/>
              </a:rPr>
              <a:t>Eqs</a:t>
            </a:r>
            <a:r>
              <a:rPr lang="en-US" altLang="zh-TW" sz="1800" dirty="0" smtClean="0">
                <a:latin typeface="Arial" charset="0"/>
              </a:rPr>
              <a:t> (2.133) and (2.134) form the Fourier representation, or </a:t>
            </a:r>
            <a:r>
              <a:rPr lang="en-US" altLang="zh-TW" sz="1800" dirty="0" smtClean="0">
                <a:solidFill>
                  <a:schemeClr val="hlink"/>
                </a:solidFill>
                <a:latin typeface="Arial" charset="0"/>
              </a:rPr>
              <a:t>Discrete-Time Fourier Transform</a:t>
            </a:r>
            <a:r>
              <a:rPr lang="en-US" altLang="zh-TW" sz="1800" dirty="0" smtClean="0">
                <a:latin typeface="Arial" charset="0"/>
              </a:rPr>
              <a:t>, for the </a:t>
            </a:r>
            <a:r>
              <a:rPr lang="en-US" altLang="zh-TW" sz="1800" dirty="0" smtClean="0">
                <a:solidFill>
                  <a:srgbClr val="0000FF"/>
                </a:solidFill>
                <a:latin typeface="Arial" charset="0"/>
              </a:rPr>
              <a:t>discrete-time</a:t>
            </a:r>
            <a:r>
              <a:rPr lang="en-US" altLang="zh-TW" sz="1800" dirty="0" smtClean="0">
                <a:latin typeface="Arial" charset="0"/>
              </a:rPr>
              <a:t> (and </a:t>
            </a:r>
            <a:r>
              <a:rPr lang="en-US" altLang="zh-TW" sz="1800" dirty="0" smtClean="0">
                <a:solidFill>
                  <a:srgbClr val="0000FF"/>
                </a:solidFill>
                <a:latin typeface="Arial" charset="0"/>
              </a:rPr>
              <a:t>aperiodic</a:t>
            </a:r>
            <a:r>
              <a:rPr lang="en-US" altLang="zh-TW" sz="1800" dirty="0" smtClean="0">
                <a:latin typeface="Arial" charset="0"/>
              </a:rPr>
              <a:t>) sequence.</a:t>
            </a:r>
            <a:endParaRPr lang="el-GR" altLang="zh-TW" sz="1800" dirty="0" smtClean="0">
              <a:latin typeface="Arial" charset="0"/>
            </a:endParaRPr>
          </a:p>
        </p:txBody>
      </p:sp>
      <p:graphicFrame>
        <p:nvGraphicFramePr>
          <p:cNvPr id="26626" name="Object 3"/>
          <p:cNvGraphicFramePr>
            <a:graphicFrameLocks noChangeAspect="1"/>
          </p:cNvGraphicFramePr>
          <p:nvPr>
            <p:ph sz="half" idx="4294967295"/>
          </p:nvPr>
        </p:nvGraphicFramePr>
        <p:xfrm>
          <a:off x="2627784" y="908720"/>
          <a:ext cx="2087563" cy="644525"/>
        </p:xfrm>
        <a:graphic>
          <a:graphicData uri="http://schemas.openxmlformats.org/presentationml/2006/ole">
            <p:oleObj spid="_x0000_s55298" name="方程式" r:id="rId3" imgW="1396800" imgH="431640" progId="Equation.3">
              <p:embed/>
            </p:oleObj>
          </a:graphicData>
        </a:graphic>
      </p:graphicFrame>
      <p:graphicFrame>
        <p:nvGraphicFramePr>
          <p:cNvPr id="26627" name="Object 4"/>
          <p:cNvGraphicFramePr>
            <a:graphicFrameLocks noChangeAspect="1"/>
          </p:cNvGraphicFramePr>
          <p:nvPr>
            <p:ph sz="quarter" idx="4294967295"/>
          </p:nvPr>
        </p:nvGraphicFramePr>
        <p:xfrm>
          <a:off x="2627784" y="2132856"/>
          <a:ext cx="2303462" cy="712788"/>
        </p:xfrm>
        <a:graphic>
          <a:graphicData uri="http://schemas.openxmlformats.org/presentationml/2006/ole">
            <p:oleObj spid="_x0000_s55299" name="方程式" r:id="rId4" imgW="1396800" imgH="431640" progId="Equation.3">
              <p:embed/>
            </p:oleObj>
          </a:graphicData>
        </a:graphic>
      </p:graphicFrame>
      <p:graphicFrame>
        <p:nvGraphicFramePr>
          <p:cNvPr id="26628" name="Object 5"/>
          <p:cNvGraphicFramePr>
            <a:graphicFrameLocks noChangeAspect="1"/>
          </p:cNvGraphicFramePr>
          <p:nvPr>
            <p:ph sz="quarter" idx="4294967295"/>
          </p:nvPr>
        </p:nvGraphicFramePr>
        <p:xfrm>
          <a:off x="2700338" y="3789040"/>
          <a:ext cx="2808287" cy="635000"/>
        </p:xfrm>
        <a:graphic>
          <a:graphicData uri="http://schemas.openxmlformats.org/presentationml/2006/ole">
            <p:oleObj spid="_x0000_s55300" name="方程式" r:id="rId5" imgW="1739880" imgH="393480" progId="Equation.3">
              <p:embed/>
            </p:oleObj>
          </a:graphicData>
        </a:graphic>
      </p:graphicFrame>
      <p:sp>
        <p:nvSpPr>
          <p:cNvPr id="26631" name="Text Box 6"/>
          <p:cNvSpPr txBox="1">
            <a:spLocks noChangeArrowheads="1"/>
          </p:cNvSpPr>
          <p:nvPr/>
        </p:nvSpPr>
        <p:spPr bwMode="auto">
          <a:xfrm>
            <a:off x="6445250" y="3141663"/>
            <a:ext cx="1079500" cy="366712"/>
          </a:xfrm>
          <a:prstGeom prst="rect">
            <a:avLst/>
          </a:prstGeom>
          <a:noFill/>
          <a:ln w="9525">
            <a:noFill/>
            <a:miter lim="800000"/>
            <a:headEnd/>
            <a:tailEnd/>
          </a:ln>
        </p:spPr>
        <p:txBody>
          <a:bodyPr>
            <a:spAutoFit/>
          </a:bodyPr>
          <a:lstStyle/>
          <a:p>
            <a:pPr>
              <a:spcBef>
                <a:spcPct val="50000"/>
              </a:spcBef>
            </a:pPr>
            <a:r>
              <a:rPr lang="en-US" altLang="zh-TW" sz="1800">
                <a:latin typeface="Tahoma" pitchFamily="34" charset="0"/>
              </a:rPr>
              <a:t>(2.134)</a:t>
            </a:r>
          </a:p>
        </p:txBody>
      </p:sp>
      <p:sp>
        <p:nvSpPr>
          <p:cNvPr id="26632" name="Text Box 7"/>
          <p:cNvSpPr txBox="1">
            <a:spLocks noChangeArrowheads="1"/>
          </p:cNvSpPr>
          <p:nvPr/>
        </p:nvSpPr>
        <p:spPr bwMode="auto">
          <a:xfrm>
            <a:off x="6443663" y="5510559"/>
            <a:ext cx="1079500" cy="366713"/>
          </a:xfrm>
          <a:prstGeom prst="rect">
            <a:avLst/>
          </a:prstGeom>
          <a:noFill/>
          <a:ln w="9525">
            <a:noFill/>
            <a:miter lim="800000"/>
            <a:headEnd/>
            <a:tailEnd/>
          </a:ln>
        </p:spPr>
        <p:txBody>
          <a:bodyPr>
            <a:spAutoFit/>
          </a:bodyPr>
          <a:lstStyle/>
          <a:p>
            <a:pPr>
              <a:spcBef>
                <a:spcPct val="50000"/>
              </a:spcBef>
            </a:pPr>
            <a:r>
              <a:rPr lang="en-US" altLang="zh-TW" sz="1800" dirty="0">
                <a:latin typeface="Tahoma" pitchFamily="34" charset="0"/>
              </a:rPr>
              <a:t>(2.133)</a:t>
            </a:r>
          </a:p>
        </p:txBody>
      </p:sp>
      <p:sp>
        <p:nvSpPr>
          <p:cNvPr id="26633" name="Rectangle 8"/>
          <p:cNvSpPr>
            <a:spLocks noChangeArrowheads="1"/>
          </p:cNvSpPr>
          <p:nvPr/>
        </p:nvSpPr>
        <p:spPr bwMode="auto">
          <a:xfrm>
            <a:off x="1266998" y="476672"/>
            <a:ext cx="4529138" cy="396875"/>
          </a:xfrm>
          <a:prstGeom prst="rect">
            <a:avLst/>
          </a:prstGeom>
          <a:noFill/>
          <a:ln w="9525">
            <a:noFill/>
            <a:miter lim="800000"/>
            <a:headEnd/>
            <a:tailEnd/>
          </a:ln>
        </p:spPr>
        <p:txBody>
          <a:bodyPr wrap="none">
            <a:spAutoFit/>
          </a:bodyPr>
          <a:lstStyle/>
          <a:p>
            <a:r>
              <a:rPr lang="en-US" altLang="zh-TW" sz="2000" b="1" dirty="0"/>
              <a:t>2.7 Fourier Transform of Sequences</a:t>
            </a:r>
          </a:p>
        </p:txBody>
      </p:sp>
      <p:graphicFrame>
        <p:nvGraphicFramePr>
          <p:cNvPr id="26629" name="Object 9"/>
          <p:cNvGraphicFramePr>
            <a:graphicFrameLocks noChangeAspect="1"/>
          </p:cNvGraphicFramePr>
          <p:nvPr/>
        </p:nvGraphicFramePr>
        <p:xfrm>
          <a:off x="2967038" y="5488334"/>
          <a:ext cx="2468562" cy="388938"/>
        </p:xfrm>
        <a:graphic>
          <a:graphicData uri="http://schemas.openxmlformats.org/presentationml/2006/ole">
            <p:oleObj spid="_x0000_s55301" name="方程式" r:id="rId6" imgW="1447560" imgH="228600" progId="Equation.3">
              <p:embed/>
            </p:oleObj>
          </a:graphicData>
        </a:graphic>
      </p:graphicFrame>
      <p:sp>
        <p:nvSpPr>
          <p:cNvPr id="12" name="投影片編號版面配置區 11"/>
          <p:cNvSpPr>
            <a:spLocks noGrp="1"/>
          </p:cNvSpPr>
          <p:nvPr>
            <p:ph type="sldNum" sz="quarter" idx="12"/>
          </p:nvPr>
        </p:nvSpPr>
        <p:spPr/>
        <p:txBody>
          <a:bodyPr/>
          <a:lstStyle/>
          <a:p>
            <a:fld id="{F0E44AF5-040C-4A77-9C07-FD1A8D25ABBD}" type="slidenum">
              <a:rPr lang="zh-TW" altLang="en-US" smtClean="0"/>
              <a:pPr/>
              <a:t>64</a:t>
            </a:fld>
            <a:endParaRPr lang="zh-TW" alt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Rectangle 5"/>
          <p:cNvSpPr>
            <a:spLocks noChangeArrowheads="1"/>
          </p:cNvSpPr>
          <p:nvPr/>
        </p:nvSpPr>
        <p:spPr bwMode="auto">
          <a:xfrm>
            <a:off x="1258888" y="1844675"/>
            <a:ext cx="7200900" cy="641350"/>
          </a:xfrm>
          <a:prstGeom prst="rect">
            <a:avLst/>
          </a:prstGeom>
          <a:noFill/>
          <a:ln w="9525">
            <a:noFill/>
            <a:miter lim="800000"/>
            <a:headEnd/>
            <a:tailEnd/>
          </a:ln>
        </p:spPr>
        <p:txBody>
          <a:bodyPr>
            <a:spAutoFit/>
          </a:bodyPr>
          <a:lstStyle/>
          <a:p>
            <a:r>
              <a:rPr lang="en-US" altLang="zh-TW" sz="1800">
                <a:solidFill>
                  <a:srgbClr val="0000FF"/>
                </a:solidFill>
              </a:rPr>
              <a:t>Interpretation</a:t>
            </a:r>
            <a:r>
              <a:rPr lang="en-US" altLang="zh-TW" sz="1800"/>
              <a:t>: Decompose an “arbitrary” sequence into a continuous spectrum of “sinusoidal components” of different frequencies.</a:t>
            </a:r>
          </a:p>
        </p:txBody>
      </p:sp>
      <p:sp>
        <p:nvSpPr>
          <p:cNvPr id="27655" name="Rectangle 6"/>
          <p:cNvSpPr>
            <a:spLocks noChangeArrowheads="1"/>
          </p:cNvSpPr>
          <p:nvPr/>
        </p:nvSpPr>
        <p:spPr bwMode="auto">
          <a:xfrm>
            <a:off x="1258888" y="2565400"/>
            <a:ext cx="4572000" cy="366713"/>
          </a:xfrm>
          <a:prstGeom prst="rect">
            <a:avLst/>
          </a:prstGeom>
          <a:noFill/>
          <a:ln w="9525">
            <a:noFill/>
            <a:miter lim="800000"/>
            <a:headEnd/>
            <a:tailEnd/>
          </a:ln>
        </p:spPr>
        <p:txBody>
          <a:bodyPr wrap="none">
            <a:spAutoFit/>
          </a:bodyPr>
          <a:lstStyle/>
          <a:p>
            <a:pPr>
              <a:buFont typeface="Wingdings" pitchFamily="2" charset="2"/>
              <a:buChar char="l"/>
            </a:pPr>
            <a:r>
              <a:rPr lang="en-US" altLang="zh-TW" sz="1800" b="1">
                <a:solidFill>
                  <a:schemeClr val="hlink"/>
                </a:solidFill>
              </a:rPr>
              <a:t>DTFT</a:t>
            </a:r>
            <a:r>
              <a:rPr lang="en-US" altLang="zh-TW" sz="1800" b="1"/>
              <a:t>: Discrete-time Fourier Transform</a:t>
            </a:r>
          </a:p>
        </p:txBody>
      </p:sp>
      <p:pic>
        <p:nvPicPr>
          <p:cNvPr id="27656" name="Picture 7"/>
          <p:cNvPicPr>
            <a:picLocks noChangeAspect="1" noChangeArrowheads="1"/>
          </p:cNvPicPr>
          <p:nvPr/>
        </p:nvPicPr>
        <p:blipFill>
          <a:blip r:embed="rId3" cstate="print"/>
          <a:srcRect t="40990" b="20161"/>
          <a:stretch>
            <a:fillRect/>
          </a:stretch>
        </p:blipFill>
        <p:spPr bwMode="auto">
          <a:xfrm>
            <a:off x="1331913" y="4292600"/>
            <a:ext cx="6048375" cy="1296988"/>
          </a:xfrm>
          <a:prstGeom prst="rect">
            <a:avLst/>
          </a:prstGeom>
          <a:noFill/>
          <a:ln w="9525">
            <a:noFill/>
            <a:miter lim="800000"/>
            <a:headEnd/>
            <a:tailEnd/>
          </a:ln>
        </p:spPr>
      </p:pic>
      <p:graphicFrame>
        <p:nvGraphicFramePr>
          <p:cNvPr id="27650" name="Object 9"/>
          <p:cNvGraphicFramePr>
            <a:graphicFrameLocks noChangeAspect="1"/>
          </p:cNvGraphicFramePr>
          <p:nvPr/>
        </p:nvGraphicFramePr>
        <p:xfrm>
          <a:off x="5148263" y="5099050"/>
          <a:ext cx="2879725" cy="346075"/>
        </p:xfrm>
        <a:graphic>
          <a:graphicData uri="http://schemas.openxmlformats.org/presentationml/2006/ole">
            <p:oleObj spid="_x0000_s56322" name="方程式" r:id="rId4" imgW="1904760" imgH="228600" progId="Equation.3">
              <p:embed/>
            </p:oleObj>
          </a:graphicData>
        </a:graphic>
      </p:graphicFrame>
      <p:graphicFrame>
        <p:nvGraphicFramePr>
          <p:cNvPr id="27651" name="Object 10"/>
          <p:cNvGraphicFramePr>
            <a:graphicFrameLocks noChangeAspect="1"/>
          </p:cNvGraphicFramePr>
          <p:nvPr/>
        </p:nvGraphicFramePr>
        <p:xfrm>
          <a:off x="1476375" y="5651500"/>
          <a:ext cx="5921375" cy="730250"/>
        </p:xfrm>
        <a:graphic>
          <a:graphicData uri="http://schemas.openxmlformats.org/presentationml/2006/ole">
            <p:oleObj spid="_x0000_s56323" name="Equation" r:id="rId5" imgW="3911400" imgH="482400" progId="Equation.DSMT4">
              <p:embed/>
            </p:oleObj>
          </a:graphicData>
        </a:graphic>
      </p:graphicFrame>
      <p:graphicFrame>
        <p:nvGraphicFramePr>
          <p:cNvPr id="27652" name="Object 11"/>
          <p:cNvGraphicFramePr>
            <a:graphicFrameLocks noChangeAspect="1"/>
          </p:cNvGraphicFramePr>
          <p:nvPr/>
        </p:nvGraphicFramePr>
        <p:xfrm>
          <a:off x="1465461" y="2597150"/>
          <a:ext cx="7138987" cy="1384300"/>
        </p:xfrm>
        <a:graphic>
          <a:graphicData uri="http://schemas.openxmlformats.org/presentationml/2006/ole">
            <p:oleObj spid="_x0000_s56324" name="Equation" r:id="rId6" imgW="4330440" imgH="838080" progId="Equation.DSMT4">
              <p:embed/>
            </p:oleObj>
          </a:graphicData>
        </a:graphic>
      </p:graphicFrame>
      <p:sp>
        <p:nvSpPr>
          <p:cNvPr id="11" name="投影片編號版面配置區 10"/>
          <p:cNvSpPr>
            <a:spLocks noGrp="1"/>
          </p:cNvSpPr>
          <p:nvPr>
            <p:ph type="sldNum" sz="quarter" idx="12"/>
          </p:nvPr>
        </p:nvSpPr>
        <p:spPr/>
        <p:txBody>
          <a:bodyPr/>
          <a:lstStyle/>
          <a:p>
            <a:fld id="{F0E44AF5-040C-4A77-9C07-FD1A8D25ABBD}" type="slidenum">
              <a:rPr lang="zh-TW" altLang="en-US" smtClean="0"/>
              <a:pPr/>
              <a:t>65</a:t>
            </a:fld>
            <a:endParaRPr lang="zh-TW" altLang="en-US"/>
          </a:p>
        </p:txBody>
      </p:sp>
    </p:spTree>
  </p:cSld>
  <p:clrMapOvr>
    <a:masterClrMapping/>
  </p:clrMapOvr>
  <p:transition>
    <p:zoom/>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p:cNvPicPr>
            <a:picLocks noChangeAspect="1" noChangeArrowheads="1"/>
          </p:cNvPicPr>
          <p:nvPr/>
        </p:nvPicPr>
        <p:blipFill>
          <a:blip r:embed="rId3" cstate="print"/>
          <a:srcRect/>
          <a:stretch>
            <a:fillRect/>
          </a:stretch>
        </p:blipFill>
        <p:spPr bwMode="auto">
          <a:xfrm>
            <a:off x="1403350" y="1006053"/>
            <a:ext cx="6769100" cy="5375275"/>
          </a:xfrm>
          <a:prstGeom prst="rect">
            <a:avLst/>
          </a:prstGeom>
          <a:noFill/>
          <a:ln w="9525">
            <a:noFill/>
            <a:miter lim="800000"/>
            <a:headEnd/>
            <a:tailEnd/>
          </a:ln>
        </p:spPr>
      </p:pic>
      <p:sp>
        <p:nvSpPr>
          <p:cNvPr id="67587" name="Text Box 3"/>
          <p:cNvSpPr txBox="1">
            <a:spLocks noChangeArrowheads="1"/>
          </p:cNvSpPr>
          <p:nvPr/>
        </p:nvSpPr>
        <p:spPr bwMode="auto">
          <a:xfrm>
            <a:off x="3491880" y="6364560"/>
            <a:ext cx="3024188" cy="304800"/>
          </a:xfrm>
          <a:prstGeom prst="rect">
            <a:avLst/>
          </a:prstGeom>
          <a:noFill/>
          <a:ln w="9525">
            <a:noFill/>
            <a:miter lim="800000"/>
            <a:headEnd/>
            <a:tailEnd/>
          </a:ln>
        </p:spPr>
        <p:txBody>
          <a:bodyPr>
            <a:spAutoFit/>
          </a:bodyPr>
          <a:lstStyle/>
          <a:p>
            <a:pPr>
              <a:spcBef>
                <a:spcPct val="50000"/>
              </a:spcBef>
            </a:pPr>
            <a:r>
              <a:rPr lang="en-US" altLang="zh-TW" sz="1400" dirty="0"/>
              <a:t>Ref: p.86, Roberts &amp; Mullis</a:t>
            </a:r>
          </a:p>
        </p:txBody>
      </p:sp>
      <p:sp>
        <p:nvSpPr>
          <p:cNvPr id="6" name="投影片編號版面配置區 5"/>
          <p:cNvSpPr>
            <a:spLocks noGrp="1"/>
          </p:cNvSpPr>
          <p:nvPr>
            <p:ph type="sldNum" sz="quarter" idx="12"/>
          </p:nvPr>
        </p:nvSpPr>
        <p:spPr/>
        <p:txBody>
          <a:bodyPr/>
          <a:lstStyle/>
          <a:p>
            <a:fld id="{F0E44AF5-040C-4A77-9C07-FD1A8D25ABBD}" type="slidenum">
              <a:rPr lang="zh-TW" altLang="en-US" smtClean="0"/>
              <a:pPr/>
              <a:t>66</a:t>
            </a:fld>
            <a:endParaRPr lang="zh-TW" altLang="en-US"/>
          </a:p>
        </p:txBody>
      </p:sp>
      <p:sp>
        <p:nvSpPr>
          <p:cNvPr id="5" name="文字方塊 4"/>
          <p:cNvSpPr txBox="1"/>
          <p:nvPr/>
        </p:nvSpPr>
        <p:spPr>
          <a:xfrm>
            <a:off x="2483768" y="385500"/>
            <a:ext cx="4392488" cy="523220"/>
          </a:xfrm>
          <a:prstGeom prst="rect">
            <a:avLst/>
          </a:prstGeom>
          <a:noFill/>
        </p:spPr>
        <p:txBody>
          <a:bodyPr wrap="square" rtlCol="0">
            <a:spAutoFit/>
          </a:bodyPr>
          <a:lstStyle/>
          <a:p>
            <a:r>
              <a:rPr lang="en-US" altLang="zh-TW" sz="2800" dirty="0" smtClean="0">
                <a:solidFill>
                  <a:srgbClr val="0000FF"/>
                </a:solidFill>
              </a:rPr>
              <a:t>4 type of Fourier Transforms</a:t>
            </a:r>
            <a:endParaRPr lang="zh-TW" altLang="en-US" sz="2800" dirty="0">
              <a:solidFill>
                <a:srgbClr val="0000FF"/>
              </a:solidFill>
            </a:endParaRPr>
          </a:p>
        </p:txBody>
      </p:sp>
      <p:graphicFrame>
        <p:nvGraphicFramePr>
          <p:cNvPr id="8" name="物件 7"/>
          <p:cNvGraphicFramePr>
            <a:graphicFrameLocks noChangeAspect="1"/>
          </p:cNvGraphicFramePr>
          <p:nvPr/>
        </p:nvGraphicFramePr>
        <p:xfrm>
          <a:off x="6156176" y="6261315"/>
          <a:ext cx="2376264" cy="316835"/>
        </p:xfrm>
        <a:graphic>
          <a:graphicData uri="http://schemas.openxmlformats.org/presentationml/2006/ole">
            <p:oleObj spid="_x0000_s348161" name="Equation" r:id="rId4" imgW="1333440" imgH="177480" progId="Equation.DSMT4">
              <p:embed/>
            </p:oleObj>
          </a:graphicData>
        </a:graphic>
      </p:graphicFrame>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9" name="Rectangle 3"/>
          <p:cNvSpPr>
            <a:spLocks noGrp="1" noChangeArrowheads="1"/>
          </p:cNvSpPr>
          <p:nvPr>
            <p:ph type="body" sz="half" idx="1"/>
          </p:nvPr>
        </p:nvSpPr>
        <p:spPr/>
        <p:txBody>
          <a:bodyPr/>
          <a:lstStyle/>
          <a:p>
            <a:pPr eaLnBrk="1" hangingPunct="1"/>
            <a:r>
              <a:rPr lang="en-US" altLang="zh-TW" sz="1800" smtClean="0"/>
              <a:t>Ex. 2.17 Ideal Delay</a:t>
            </a:r>
          </a:p>
        </p:txBody>
      </p:sp>
      <p:graphicFrame>
        <p:nvGraphicFramePr>
          <p:cNvPr id="28674" name="Object 4"/>
          <p:cNvGraphicFramePr>
            <a:graphicFrameLocks noChangeAspect="1"/>
          </p:cNvGraphicFramePr>
          <p:nvPr>
            <p:ph sz="quarter" idx="2"/>
          </p:nvPr>
        </p:nvGraphicFramePr>
        <p:xfrm>
          <a:off x="1330325" y="2525713"/>
          <a:ext cx="4826000" cy="3063875"/>
        </p:xfrm>
        <a:graphic>
          <a:graphicData uri="http://schemas.openxmlformats.org/presentationml/2006/ole">
            <p:oleObj spid="_x0000_s57346" name="Equation" r:id="rId3" imgW="2400120" imgH="1523880" progId="Equation.DSMT4">
              <p:embed/>
            </p:oleObj>
          </a:graphicData>
        </a:graphic>
      </p:graphicFrame>
      <p:grpSp>
        <p:nvGrpSpPr>
          <p:cNvPr id="2" name="Group 5"/>
          <p:cNvGrpSpPr>
            <a:grpSpLocks/>
          </p:cNvGrpSpPr>
          <p:nvPr/>
        </p:nvGrpSpPr>
        <p:grpSpPr bwMode="auto">
          <a:xfrm>
            <a:off x="6156325" y="2708275"/>
            <a:ext cx="2806700" cy="2492375"/>
            <a:chOff x="3742" y="2750"/>
            <a:chExt cx="1768" cy="1570"/>
          </a:xfrm>
        </p:grpSpPr>
        <p:sp>
          <p:nvSpPr>
            <p:cNvPr id="28684" name="Line 6"/>
            <p:cNvSpPr>
              <a:spLocks noChangeShapeType="1"/>
            </p:cNvSpPr>
            <p:nvPr/>
          </p:nvSpPr>
          <p:spPr bwMode="auto">
            <a:xfrm>
              <a:off x="3742" y="3657"/>
              <a:ext cx="1587" cy="0"/>
            </a:xfrm>
            <a:prstGeom prst="line">
              <a:avLst/>
            </a:prstGeom>
            <a:noFill/>
            <a:ln w="9525">
              <a:solidFill>
                <a:schemeClr val="tx1"/>
              </a:solidFill>
              <a:round/>
              <a:headEnd/>
              <a:tailEnd type="triangle" w="med" len="med"/>
            </a:ln>
          </p:spPr>
          <p:txBody>
            <a:bodyPr/>
            <a:lstStyle/>
            <a:p>
              <a:endParaRPr lang="zh-TW" altLang="en-US"/>
            </a:p>
          </p:txBody>
        </p:sp>
        <p:sp>
          <p:nvSpPr>
            <p:cNvPr id="28685" name="Line 7"/>
            <p:cNvSpPr>
              <a:spLocks noChangeShapeType="1"/>
            </p:cNvSpPr>
            <p:nvPr/>
          </p:nvSpPr>
          <p:spPr bwMode="auto">
            <a:xfrm flipV="1">
              <a:off x="4513" y="2795"/>
              <a:ext cx="0" cy="1525"/>
            </a:xfrm>
            <a:prstGeom prst="line">
              <a:avLst/>
            </a:prstGeom>
            <a:noFill/>
            <a:ln w="9525">
              <a:solidFill>
                <a:schemeClr val="tx1"/>
              </a:solidFill>
              <a:round/>
              <a:headEnd/>
              <a:tailEnd type="triangle" w="med" len="med"/>
            </a:ln>
          </p:spPr>
          <p:txBody>
            <a:bodyPr/>
            <a:lstStyle/>
            <a:p>
              <a:endParaRPr lang="zh-TW" altLang="en-US"/>
            </a:p>
          </p:txBody>
        </p:sp>
        <p:sp>
          <p:nvSpPr>
            <p:cNvPr id="28686" name="Line 8"/>
            <p:cNvSpPr>
              <a:spLocks noChangeShapeType="1"/>
            </p:cNvSpPr>
            <p:nvPr/>
          </p:nvSpPr>
          <p:spPr bwMode="auto">
            <a:xfrm>
              <a:off x="4014" y="3158"/>
              <a:ext cx="1089" cy="1089"/>
            </a:xfrm>
            <a:prstGeom prst="line">
              <a:avLst/>
            </a:prstGeom>
            <a:noFill/>
            <a:ln w="9525">
              <a:solidFill>
                <a:schemeClr val="tx1"/>
              </a:solidFill>
              <a:round/>
              <a:headEnd/>
              <a:tailEnd/>
            </a:ln>
          </p:spPr>
          <p:txBody>
            <a:bodyPr/>
            <a:lstStyle/>
            <a:p>
              <a:endParaRPr lang="zh-TW" altLang="en-US"/>
            </a:p>
          </p:txBody>
        </p:sp>
        <p:graphicFrame>
          <p:nvGraphicFramePr>
            <p:cNvPr id="28677" name="Object 9"/>
            <p:cNvGraphicFramePr>
              <a:graphicFrameLocks noChangeAspect="1"/>
            </p:cNvGraphicFramePr>
            <p:nvPr/>
          </p:nvGraphicFramePr>
          <p:xfrm>
            <a:off x="5329" y="3657"/>
            <a:ext cx="181" cy="166"/>
          </p:xfrm>
          <a:graphic>
            <a:graphicData uri="http://schemas.openxmlformats.org/presentationml/2006/ole">
              <p:oleObj spid="_x0000_s57349" name="方程式" r:id="rId4" imgW="152280" imgH="139680" progId="Equation.3">
                <p:embed/>
              </p:oleObj>
            </a:graphicData>
          </a:graphic>
        </p:graphicFrame>
        <p:graphicFrame>
          <p:nvGraphicFramePr>
            <p:cNvPr id="28678" name="Object 10"/>
            <p:cNvGraphicFramePr>
              <a:graphicFrameLocks noChangeAspect="1"/>
            </p:cNvGraphicFramePr>
            <p:nvPr/>
          </p:nvGraphicFramePr>
          <p:xfrm>
            <a:off x="4558" y="2750"/>
            <a:ext cx="184" cy="104"/>
          </p:xfrm>
          <a:graphic>
            <a:graphicData uri="http://schemas.openxmlformats.org/presentationml/2006/ole">
              <p:oleObj spid="_x0000_s57350" name="方程式" r:id="rId5" imgW="291960" imgH="164880" progId="Equation.3">
                <p:embed/>
              </p:oleObj>
            </a:graphicData>
          </a:graphic>
        </p:graphicFrame>
      </p:grpSp>
      <p:sp>
        <p:nvSpPr>
          <p:cNvPr id="28681" name="Line 11"/>
          <p:cNvSpPr>
            <a:spLocks noChangeShapeType="1"/>
          </p:cNvSpPr>
          <p:nvPr/>
        </p:nvSpPr>
        <p:spPr bwMode="auto">
          <a:xfrm>
            <a:off x="6588125" y="4076700"/>
            <a:ext cx="0" cy="144463"/>
          </a:xfrm>
          <a:prstGeom prst="line">
            <a:avLst/>
          </a:prstGeom>
          <a:noFill/>
          <a:ln w="9525">
            <a:solidFill>
              <a:schemeClr val="tx1"/>
            </a:solidFill>
            <a:round/>
            <a:headEnd/>
            <a:tailEnd/>
          </a:ln>
        </p:spPr>
        <p:txBody>
          <a:bodyPr/>
          <a:lstStyle/>
          <a:p>
            <a:endParaRPr lang="zh-TW" altLang="en-US"/>
          </a:p>
        </p:txBody>
      </p:sp>
      <p:sp>
        <p:nvSpPr>
          <p:cNvPr id="28682" name="Line 12"/>
          <p:cNvSpPr>
            <a:spLocks noChangeShapeType="1"/>
          </p:cNvSpPr>
          <p:nvPr/>
        </p:nvSpPr>
        <p:spPr bwMode="auto">
          <a:xfrm>
            <a:off x="8243888" y="4076700"/>
            <a:ext cx="0" cy="144463"/>
          </a:xfrm>
          <a:prstGeom prst="line">
            <a:avLst/>
          </a:prstGeom>
          <a:noFill/>
          <a:ln w="9525">
            <a:solidFill>
              <a:schemeClr val="tx1"/>
            </a:solidFill>
            <a:round/>
            <a:headEnd/>
            <a:tailEnd/>
          </a:ln>
        </p:spPr>
        <p:txBody>
          <a:bodyPr/>
          <a:lstStyle/>
          <a:p>
            <a:endParaRPr lang="zh-TW" altLang="en-US"/>
          </a:p>
        </p:txBody>
      </p:sp>
      <p:graphicFrame>
        <p:nvGraphicFramePr>
          <p:cNvPr id="28675" name="Object 13"/>
          <p:cNvGraphicFramePr>
            <a:graphicFrameLocks noChangeAspect="1"/>
          </p:cNvGraphicFramePr>
          <p:nvPr/>
        </p:nvGraphicFramePr>
        <p:xfrm>
          <a:off x="8172450" y="4292600"/>
          <a:ext cx="215900" cy="215900"/>
        </p:xfrm>
        <a:graphic>
          <a:graphicData uri="http://schemas.openxmlformats.org/presentationml/2006/ole">
            <p:oleObj spid="_x0000_s57347" name="方程式" r:id="rId6" imgW="139680" imgH="139680" progId="Equation.3">
              <p:embed/>
            </p:oleObj>
          </a:graphicData>
        </a:graphic>
      </p:graphicFrame>
      <p:graphicFrame>
        <p:nvGraphicFramePr>
          <p:cNvPr id="28676" name="Object 14"/>
          <p:cNvGraphicFramePr>
            <a:graphicFrameLocks noChangeAspect="1"/>
          </p:cNvGraphicFramePr>
          <p:nvPr/>
        </p:nvGraphicFramePr>
        <p:xfrm>
          <a:off x="6300788" y="4292600"/>
          <a:ext cx="392112" cy="215900"/>
        </p:xfrm>
        <a:graphic>
          <a:graphicData uri="http://schemas.openxmlformats.org/presentationml/2006/ole">
            <p:oleObj spid="_x0000_s57348" name="方程式" r:id="rId7" imgW="253800" imgH="139680" progId="Equation.3">
              <p:embed/>
            </p:oleObj>
          </a:graphicData>
        </a:graphic>
      </p:graphicFrame>
      <p:sp>
        <p:nvSpPr>
          <p:cNvPr id="28683" name="Text Box 15"/>
          <p:cNvSpPr txBox="1">
            <a:spLocks noChangeArrowheads="1"/>
          </p:cNvSpPr>
          <p:nvPr/>
        </p:nvSpPr>
        <p:spPr bwMode="auto">
          <a:xfrm>
            <a:off x="1187450" y="5805488"/>
            <a:ext cx="6985000" cy="701675"/>
          </a:xfrm>
          <a:prstGeom prst="rect">
            <a:avLst/>
          </a:prstGeom>
          <a:noFill/>
          <a:ln w="9525">
            <a:noFill/>
            <a:miter lim="800000"/>
            <a:headEnd/>
            <a:tailEnd/>
          </a:ln>
        </p:spPr>
        <p:txBody>
          <a:bodyPr>
            <a:spAutoFit/>
          </a:bodyPr>
          <a:lstStyle/>
          <a:p>
            <a:pPr>
              <a:spcBef>
                <a:spcPct val="50000"/>
              </a:spcBef>
            </a:pPr>
            <a:r>
              <a:rPr lang="en-US" altLang="zh-TW" sz="2000">
                <a:solidFill>
                  <a:schemeClr val="hlink"/>
                </a:solidFill>
              </a:rPr>
              <a:t>Ideal delay</a:t>
            </a:r>
            <a:r>
              <a:rPr lang="en-US" altLang="zh-TW" sz="2000"/>
              <a:t> produces no wave form distortion.  </a:t>
            </a:r>
            <a:r>
              <a:rPr lang="en-US" altLang="zh-TW" sz="2000">
                <a:solidFill>
                  <a:srgbClr val="0000FF"/>
                </a:solidFill>
              </a:rPr>
              <a:t>Linear phase</a:t>
            </a:r>
            <a:r>
              <a:rPr lang="en-US" altLang="zh-TW" sz="2000"/>
              <a:t> is a desirable property to be used in</a:t>
            </a:r>
            <a:r>
              <a:rPr lang="en-US" altLang="zh-TW" sz="2000">
                <a:sym typeface="Wingdings" pitchFamily="2" charset="2"/>
              </a:rPr>
              <a:t> </a:t>
            </a:r>
            <a:r>
              <a:rPr lang="en-US" altLang="zh-TW" sz="2000">
                <a:solidFill>
                  <a:srgbClr val="0000FF"/>
                </a:solidFill>
                <a:sym typeface="Wingdings" pitchFamily="2" charset="2"/>
              </a:rPr>
              <a:t>FIR</a:t>
            </a:r>
            <a:r>
              <a:rPr lang="en-US" altLang="zh-TW" sz="2000">
                <a:sym typeface="Wingdings" pitchFamily="2" charset="2"/>
              </a:rPr>
              <a:t> filter design.</a:t>
            </a:r>
            <a:endParaRPr lang="en-US" altLang="zh-TW" sz="2000"/>
          </a:p>
        </p:txBody>
      </p:sp>
      <p:sp>
        <p:nvSpPr>
          <p:cNvPr id="17" name="投影片編號版面配置區 16"/>
          <p:cNvSpPr>
            <a:spLocks noGrp="1"/>
          </p:cNvSpPr>
          <p:nvPr>
            <p:ph type="sldNum" sz="quarter" idx="12"/>
          </p:nvPr>
        </p:nvSpPr>
        <p:spPr/>
        <p:txBody>
          <a:bodyPr/>
          <a:lstStyle/>
          <a:p>
            <a:pPr>
              <a:defRPr/>
            </a:pPr>
            <a:fld id="{9491FB58-D3D8-44B7-87CC-6EBBE2C3FBA3}" type="slidenum">
              <a:rPr lang="en-US" altLang="zh-TW" smtClean="0"/>
              <a:pPr>
                <a:defRPr/>
              </a:pPr>
              <a:t>67</a:t>
            </a:fld>
            <a:endParaRPr lang="en-US" altLang="zh-TW"/>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a:xfrm>
            <a:off x="971550" y="788988"/>
            <a:ext cx="4357688" cy="479425"/>
          </a:xfrm>
        </p:spPr>
        <p:txBody>
          <a:bodyPr/>
          <a:lstStyle/>
          <a:p>
            <a:pPr eaLnBrk="1" hangingPunct="1"/>
            <a:r>
              <a:rPr lang="en-US" altLang="zh-TW" sz="1800" smtClean="0"/>
              <a:t>Ex. 2.19 Ideal Frequency-selective Filters</a:t>
            </a:r>
          </a:p>
        </p:txBody>
      </p:sp>
      <p:pic>
        <p:nvPicPr>
          <p:cNvPr id="29700" name="Picture 3"/>
          <p:cNvPicPr>
            <a:picLocks noGrp="1" noChangeAspect="1" noChangeArrowheads="1"/>
          </p:cNvPicPr>
          <p:nvPr>
            <p:ph sz="half" idx="1"/>
          </p:nvPr>
        </p:nvPicPr>
        <p:blipFill>
          <a:blip r:embed="rId3" cstate="print"/>
          <a:srcRect/>
          <a:stretch>
            <a:fillRect/>
          </a:stretch>
        </p:blipFill>
        <p:spPr>
          <a:xfrm>
            <a:off x="323850" y="2468563"/>
            <a:ext cx="4248150" cy="3786187"/>
          </a:xfrm>
          <a:noFill/>
        </p:spPr>
      </p:pic>
      <p:pic>
        <p:nvPicPr>
          <p:cNvPr id="29701" name="Picture 4"/>
          <p:cNvPicPr>
            <a:picLocks noGrp="1" noChangeAspect="1" noChangeArrowheads="1"/>
          </p:cNvPicPr>
          <p:nvPr>
            <p:ph sz="half" idx="2"/>
          </p:nvPr>
        </p:nvPicPr>
        <p:blipFill>
          <a:blip r:embed="rId4" cstate="print"/>
          <a:srcRect/>
          <a:stretch>
            <a:fillRect/>
          </a:stretch>
        </p:blipFill>
        <p:spPr>
          <a:xfrm>
            <a:off x="4697413" y="1268413"/>
            <a:ext cx="3994150" cy="5329237"/>
          </a:xfrm>
          <a:noFill/>
        </p:spPr>
      </p:pic>
      <p:sp>
        <p:nvSpPr>
          <p:cNvPr id="29702" name="Text Box 5"/>
          <p:cNvSpPr txBox="1">
            <a:spLocks noChangeArrowheads="1"/>
          </p:cNvSpPr>
          <p:nvPr/>
        </p:nvSpPr>
        <p:spPr bwMode="auto">
          <a:xfrm>
            <a:off x="1619250" y="2133600"/>
            <a:ext cx="1512888" cy="336550"/>
          </a:xfrm>
          <a:prstGeom prst="rect">
            <a:avLst/>
          </a:prstGeom>
          <a:noFill/>
          <a:ln w="9525">
            <a:noFill/>
            <a:miter lim="800000"/>
            <a:headEnd/>
            <a:tailEnd/>
          </a:ln>
        </p:spPr>
        <p:txBody>
          <a:bodyPr>
            <a:spAutoFit/>
          </a:bodyPr>
          <a:lstStyle/>
          <a:p>
            <a:pPr>
              <a:spcBef>
                <a:spcPct val="50000"/>
              </a:spcBef>
            </a:pPr>
            <a:r>
              <a:rPr lang="en-US" altLang="zh-TW" sz="1600">
                <a:solidFill>
                  <a:srgbClr val="0000FF"/>
                </a:solidFill>
              </a:rPr>
              <a:t>Lowpass filter</a:t>
            </a:r>
          </a:p>
        </p:txBody>
      </p:sp>
      <p:sp>
        <p:nvSpPr>
          <p:cNvPr id="29703" name="Text Box 6"/>
          <p:cNvSpPr txBox="1">
            <a:spLocks noChangeArrowheads="1"/>
          </p:cNvSpPr>
          <p:nvPr/>
        </p:nvSpPr>
        <p:spPr bwMode="auto">
          <a:xfrm>
            <a:off x="5076825" y="1292225"/>
            <a:ext cx="1512888" cy="336550"/>
          </a:xfrm>
          <a:prstGeom prst="rect">
            <a:avLst/>
          </a:prstGeom>
          <a:noFill/>
          <a:ln w="9525">
            <a:noFill/>
            <a:miter lim="800000"/>
            <a:headEnd/>
            <a:tailEnd/>
          </a:ln>
        </p:spPr>
        <p:txBody>
          <a:bodyPr>
            <a:spAutoFit/>
          </a:bodyPr>
          <a:lstStyle/>
          <a:p>
            <a:pPr>
              <a:spcBef>
                <a:spcPct val="50000"/>
              </a:spcBef>
            </a:pPr>
            <a:r>
              <a:rPr lang="en-US" altLang="zh-TW" sz="1600">
                <a:solidFill>
                  <a:srgbClr val="0000FF"/>
                </a:solidFill>
              </a:rPr>
              <a:t>Highpass filter</a:t>
            </a:r>
          </a:p>
        </p:txBody>
      </p:sp>
      <p:sp>
        <p:nvSpPr>
          <p:cNvPr id="29704" name="Text Box 7"/>
          <p:cNvSpPr txBox="1">
            <a:spLocks noChangeArrowheads="1"/>
          </p:cNvSpPr>
          <p:nvPr/>
        </p:nvSpPr>
        <p:spPr bwMode="auto">
          <a:xfrm>
            <a:off x="5076825" y="2924175"/>
            <a:ext cx="1512888" cy="336550"/>
          </a:xfrm>
          <a:prstGeom prst="rect">
            <a:avLst/>
          </a:prstGeom>
          <a:noFill/>
          <a:ln w="9525">
            <a:noFill/>
            <a:miter lim="800000"/>
            <a:headEnd/>
            <a:tailEnd/>
          </a:ln>
        </p:spPr>
        <p:txBody>
          <a:bodyPr>
            <a:spAutoFit/>
          </a:bodyPr>
          <a:lstStyle/>
          <a:p>
            <a:pPr>
              <a:spcBef>
                <a:spcPct val="50000"/>
              </a:spcBef>
            </a:pPr>
            <a:r>
              <a:rPr lang="en-US" altLang="zh-TW" sz="1600">
                <a:solidFill>
                  <a:srgbClr val="0000FF"/>
                </a:solidFill>
              </a:rPr>
              <a:t>Bandstop filter</a:t>
            </a:r>
          </a:p>
        </p:txBody>
      </p:sp>
      <p:sp>
        <p:nvSpPr>
          <p:cNvPr id="29705" name="Text Box 8"/>
          <p:cNvSpPr txBox="1">
            <a:spLocks noChangeArrowheads="1"/>
          </p:cNvSpPr>
          <p:nvPr/>
        </p:nvSpPr>
        <p:spPr bwMode="auto">
          <a:xfrm>
            <a:off x="5003800" y="4605338"/>
            <a:ext cx="1657350" cy="336550"/>
          </a:xfrm>
          <a:prstGeom prst="rect">
            <a:avLst/>
          </a:prstGeom>
          <a:noFill/>
          <a:ln w="9525">
            <a:noFill/>
            <a:miter lim="800000"/>
            <a:headEnd/>
            <a:tailEnd/>
          </a:ln>
        </p:spPr>
        <p:txBody>
          <a:bodyPr>
            <a:spAutoFit/>
          </a:bodyPr>
          <a:lstStyle/>
          <a:p>
            <a:pPr>
              <a:spcBef>
                <a:spcPct val="50000"/>
              </a:spcBef>
            </a:pPr>
            <a:r>
              <a:rPr lang="en-US" altLang="zh-TW" sz="1600">
                <a:solidFill>
                  <a:srgbClr val="0000FF"/>
                </a:solidFill>
              </a:rPr>
              <a:t>Bandpass filter</a:t>
            </a:r>
          </a:p>
        </p:txBody>
      </p:sp>
      <p:graphicFrame>
        <p:nvGraphicFramePr>
          <p:cNvPr id="29698" name="Object 9"/>
          <p:cNvGraphicFramePr>
            <a:graphicFrameLocks noChangeAspect="1"/>
          </p:cNvGraphicFramePr>
          <p:nvPr/>
        </p:nvGraphicFramePr>
        <p:xfrm>
          <a:off x="2627313" y="3789363"/>
          <a:ext cx="1512887" cy="249237"/>
        </p:xfrm>
        <a:graphic>
          <a:graphicData uri="http://schemas.openxmlformats.org/presentationml/2006/ole">
            <p:oleObj spid="_x0000_s58370" name="Equation" r:id="rId5" imgW="1384200" imgH="228600" progId="Equation.DSMT4">
              <p:embed/>
            </p:oleObj>
          </a:graphicData>
        </a:graphic>
      </p:graphicFrame>
      <p:sp>
        <p:nvSpPr>
          <p:cNvPr id="12" name="投影片編號版面配置區 11"/>
          <p:cNvSpPr>
            <a:spLocks noGrp="1"/>
          </p:cNvSpPr>
          <p:nvPr>
            <p:ph type="sldNum" sz="quarter" idx="12"/>
          </p:nvPr>
        </p:nvSpPr>
        <p:spPr/>
        <p:txBody>
          <a:bodyPr/>
          <a:lstStyle/>
          <a:p>
            <a:fld id="{F0E44AF5-040C-4A77-9C07-FD1A8D25ABBD}" type="slidenum">
              <a:rPr lang="zh-TW" altLang="en-US" smtClean="0"/>
              <a:pPr/>
              <a:t>68</a:t>
            </a:fld>
            <a:endParaRPr lang="zh-TW" altLang="en-U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0" name="Rectangle 3"/>
          <p:cNvSpPr>
            <a:spLocks noGrp="1" noChangeArrowheads="1"/>
          </p:cNvSpPr>
          <p:nvPr>
            <p:ph type="body" sz="half" idx="1"/>
          </p:nvPr>
        </p:nvSpPr>
        <p:spPr>
          <a:xfrm>
            <a:off x="1331913" y="1268413"/>
            <a:ext cx="7278687" cy="474662"/>
          </a:xfrm>
        </p:spPr>
        <p:txBody>
          <a:bodyPr>
            <a:normAutofit fontScale="92500" lnSpcReduction="20000"/>
          </a:bodyPr>
          <a:lstStyle/>
          <a:p>
            <a:pPr marL="0" indent="0" eaLnBrk="1" hangingPunct="1">
              <a:lnSpc>
                <a:spcPct val="80000"/>
              </a:lnSpc>
              <a:buFont typeface="Wingdings" pitchFamily="2" charset="2"/>
              <a:buNone/>
            </a:pPr>
            <a:r>
              <a:rPr lang="en-US" altLang="zh-TW" sz="1600" dirty="0" smtClean="0">
                <a:solidFill>
                  <a:srgbClr val="FF0000"/>
                </a:solidFill>
                <a:latin typeface="Arial" charset="0"/>
              </a:rPr>
              <a:t>Absolute </a:t>
            </a:r>
            <a:r>
              <a:rPr lang="en-US" altLang="zh-TW" sz="1600" dirty="0" err="1" smtClean="0">
                <a:solidFill>
                  <a:srgbClr val="FF0000"/>
                </a:solidFill>
                <a:latin typeface="Arial" charset="0"/>
              </a:rPr>
              <a:t>Summability</a:t>
            </a:r>
            <a:r>
              <a:rPr lang="en-US" altLang="zh-TW" sz="1600" dirty="0" smtClean="0">
                <a:solidFill>
                  <a:srgbClr val="FF0000"/>
                </a:solidFill>
                <a:latin typeface="Arial" charset="0"/>
              </a:rPr>
              <a:t> </a:t>
            </a:r>
            <a:r>
              <a:rPr lang="en-US" altLang="zh-TW" sz="1600" dirty="0" smtClean="0">
                <a:latin typeface="Arial" charset="0"/>
              </a:rPr>
              <a:t>is only a </a:t>
            </a:r>
            <a:r>
              <a:rPr lang="en-US" altLang="zh-TW" sz="1600" dirty="0" smtClean="0">
                <a:solidFill>
                  <a:srgbClr val="0000FF"/>
                </a:solidFill>
                <a:latin typeface="Arial" charset="0"/>
              </a:rPr>
              <a:t>sufficient</a:t>
            </a:r>
            <a:r>
              <a:rPr lang="en-US" altLang="zh-TW" sz="1600" dirty="0" smtClean="0">
                <a:latin typeface="Arial" charset="0"/>
              </a:rPr>
              <a:t> </a:t>
            </a:r>
            <a:r>
              <a:rPr lang="en-US" altLang="zh-TW" sz="1600" dirty="0" smtClean="0">
                <a:solidFill>
                  <a:srgbClr val="0000FF"/>
                </a:solidFill>
                <a:latin typeface="Arial" charset="0"/>
              </a:rPr>
              <a:t>condition</a:t>
            </a:r>
            <a:r>
              <a:rPr lang="en-US" altLang="zh-TW" sz="1600" dirty="0" smtClean="0">
                <a:latin typeface="Arial" charset="0"/>
              </a:rPr>
              <a:t> for the existence of DTFT, </a:t>
            </a:r>
          </a:p>
          <a:p>
            <a:pPr marL="0" indent="0" eaLnBrk="1" hangingPunct="1">
              <a:lnSpc>
                <a:spcPct val="80000"/>
              </a:lnSpc>
              <a:buFont typeface="Wingdings" pitchFamily="2" charset="2"/>
              <a:buNone/>
            </a:pPr>
            <a:r>
              <a:rPr lang="en-US" altLang="zh-TW" sz="1600" dirty="0" smtClean="0">
                <a:latin typeface="Arial" charset="0"/>
              </a:rPr>
              <a:t>i.e., </a:t>
            </a:r>
            <a:r>
              <a:rPr lang="en-US" altLang="zh-TW" sz="1600" dirty="0" smtClean="0">
                <a:solidFill>
                  <a:srgbClr val="0000FF"/>
                </a:solidFill>
                <a:latin typeface="Arial" charset="0"/>
              </a:rPr>
              <a:t>AS </a:t>
            </a:r>
            <a:r>
              <a:rPr lang="en-US" altLang="zh-TW" sz="1600" dirty="0" smtClean="0">
                <a:solidFill>
                  <a:srgbClr val="0000FF"/>
                </a:solidFill>
                <a:latin typeface="Arial" charset="0"/>
                <a:sym typeface="Wingdings" pitchFamily="2" charset="2"/>
              </a:rPr>
              <a:t> DTFT exists</a:t>
            </a:r>
            <a:r>
              <a:rPr lang="en-US" altLang="zh-TW" sz="1600" dirty="0" smtClean="0">
                <a:latin typeface="Arial" charset="0"/>
                <a:sym typeface="Wingdings" pitchFamily="2" charset="2"/>
              </a:rPr>
              <a:t>.</a:t>
            </a:r>
            <a:endParaRPr lang="en-US" altLang="zh-TW" sz="1600" dirty="0" smtClean="0">
              <a:latin typeface="Arial" charset="0"/>
            </a:endParaRPr>
          </a:p>
        </p:txBody>
      </p:sp>
      <p:graphicFrame>
        <p:nvGraphicFramePr>
          <p:cNvPr id="31746" name="Object 4"/>
          <p:cNvGraphicFramePr>
            <a:graphicFrameLocks noChangeAspect="1"/>
          </p:cNvGraphicFramePr>
          <p:nvPr>
            <p:ph sz="quarter" idx="2"/>
          </p:nvPr>
        </p:nvGraphicFramePr>
        <p:xfrm>
          <a:off x="3355975" y="4581525"/>
          <a:ext cx="1071563" cy="339725"/>
        </p:xfrm>
        <a:graphic>
          <a:graphicData uri="http://schemas.openxmlformats.org/presentationml/2006/ole">
            <p:oleObj spid="_x0000_s59394" name="Equation" r:id="rId3" imgW="1041120" imgH="330120" progId="Equation.DSMT4">
              <p:embed/>
            </p:oleObj>
          </a:graphicData>
        </a:graphic>
      </p:graphicFrame>
      <p:graphicFrame>
        <p:nvGraphicFramePr>
          <p:cNvPr id="31747" name="Object 6"/>
          <p:cNvGraphicFramePr>
            <a:graphicFrameLocks noChangeAspect="1"/>
          </p:cNvGraphicFramePr>
          <p:nvPr>
            <p:ph idx="4294967295"/>
          </p:nvPr>
        </p:nvGraphicFramePr>
        <p:xfrm>
          <a:off x="1763713" y="2133600"/>
          <a:ext cx="5832475" cy="2124075"/>
        </p:xfrm>
        <a:graphic>
          <a:graphicData uri="http://schemas.openxmlformats.org/presentationml/2006/ole">
            <p:oleObj spid="_x0000_s59395" name="方程式" r:id="rId4" imgW="3835080" imgH="1396800" progId="Equation.3">
              <p:embed/>
            </p:oleObj>
          </a:graphicData>
        </a:graphic>
      </p:graphicFrame>
      <p:sp>
        <p:nvSpPr>
          <p:cNvPr id="31751" name="Text Box 8"/>
          <p:cNvSpPr txBox="1">
            <a:spLocks noChangeArrowheads="1"/>
          </p:cNvSpPr>
          <p:nvPr/>
        </p:nvSpPr>
        <p:spPr bwMode="auto">
          <a:xfrm>
            <a:off x="971550" y="4292600"/>
            <a:ext cx="7561263" cy="971550"/>
          </a:xfrm>
          <a:prstGeom prst="rect">
            <a:avLst/>
          </a:prstGeom>
          <a:noFill/>
          <a:ln w="9525">
            <a:noFill/>
            <a:miter lim="800000"/>
            <a:headEnd/>
            <a:tailEnd/>
          </a:ln>
        </p:spPr>
        <p:txBody>
          <a:bodyPr>
            <a:spAutoFit/>
          </a:bodyPr>
          <a:lstStyle/>
          <a:p>
            <a:pPr>
              <a:spcBef>
                <a:spcPct val="20000"/>
              </a:spcBef>
              <a:buClr>
                <a:schemeClr val="folHlink"/>
              </a:buClr>
              <a:buSzPct val="60000"/>
              <a:buFont typeface="Wingdings" pitchFamily="2" charset="2"/>
              <a:buNone/>
            </a:pPr>
            <a:r>
              <a:rPr lang="en-US" altLang="zh-TW" sz="1800" b="1"/>
              <a:t>Note</a:t>
            </a:r>
            <a:r>
              <a:rPr lang="en-US" altLang="zh-TW" sz="1800"/>
              <a:t>: </a:t>
            </a:r>
            <a:r>
              <a:rPr lang="en-US" altLang="zh-TW" sz="1800" i="1"/>
              <a:t>h</a:t>
            </a:r>
            <a:r>
              <a:rPr lang="en-US" altLang="zh-TW" sz="1800" baseline="-25000"/>
              <a:t>lp</a:t>
            </a:r>
            <a:r>
              <a:rPr lang="en-US" altLang="zh-TW" sz="1800"/>
              <a:t>[</a:t>
            </a:r>
            <a:r>
              <a:rPr lang="en-US" altLang="zh-TW" sz="1800" i="1"/>
              <a:t>n</a:t>
            </a:r>
            <a:r>
              <a:rPr lang="en-US" altLang="zh-TW" sz="1800"/>
              <a:t>] is </a:t>
            </a:r>
            <a:r>
              <a:rPr lang="en-US" altLang="zh-TW" sz="1800">
                <a:solidFill>
                  <a:srgbClr val="0000FF"/>
                </a:solidFill>
              </a:rPr>
              <a:t>noncausal, infinitely long</a:t>
            </a:r>
            <a:r>
              <a:rPr lang="en-US" altLang="zh-TW" sz="1800"/>
              <a:t> (so not implementable) and </a:t>
            </a:r>
            <a:r>
              <a:rPr lang="en-US" altLang="zh-TW" sz="1800">
                <a:solidFill>
                  <a:srgbClr val="0000FF"/>
                </a:solidFill>
              </a:rPr>
              <a:t>not absolutely summable</a:t>
            </a:r>
            <a:r>
              <a:rPr lang="en-US" altLang="zh-TW" sz="1800"/>
              <a:t>. </a:t>
            </a:r>
          </a:p>
          <a:p>
            <a:pPr>
              <a:spcBef>
                <a:spcPct val="20000"/>
              </a:spcBef>
              <a:buClr>
                <a:schemeClr val="folHlink"/>
              </a:buClr>
              <a:buSzPct val="60000"/>
              <a:buFont typeface="Wingdings" pitchFamily="2" charset="2"/>
              <a:buNone/>
            </a:pPr>
            <a:r>
              <a:rPr lang="en-US" altLang="zh-TW" sz="1800"/>
              <a:t>However, </a:t>
            </a:r>
            <a:r>
              <a:rPr lang="en-US" altLang="zh-TW" sz="1800" i="1"/>
              <a:t>h</a:t>
            </a:r>
            <a:r>
              <a:rPr lang="en-US" altLang="zh-TW" sz="1800" baseline="-25000"/>
              <a:t>lp</a:t>
            </a:r>
            <a:r>
              <a:rPr lang="en-US" altLang="zh-TW" sz="1800"/>
              <a:t>[</a:t>
            </a:r>
            <a:r>
              <a:rPr lang="en-US" altLang="zh-TW" sz="1800" i="1"/>
              <a:t>n</a:t>
            </a:r>
            <a:r>
              <a:rPr lang="en-US" altLang="zh-TW" sz="1800"/>
              <a:t>] is </a:t>
            </a:r>
            <a:r>
              <a:rPr lang="en-US" altLang="zh-TW" sz="1800">
                <a:solidFill>
                  <a:srgbClr val="0000FF"/>
                </a:solidFill>
              </a:rPr>
              <a:t>square summable and DTFT exists</a:t>
            </a:r>
            <a:r>
              <a:rPr lang="en-US" altLang="zh-TW" sz="1800"/>
              <a:t>.</a:t>
            </a:r>
            <a:endParaRPr lang="en-US" altLang="zh-TW" sz="1600"/>
          </a:p>
        </p:txBody>
      </p:sp>
      <p:graphicFrame>
        <p:nvGraphicFramePr>
          <p:cNvPr id="31748" name="Object 10"/>
          <p:cNvGraphicFramePr>
            <a:graphicFrameLocks noChangeAspect="1"/>
          </p:cNvGraphicFramePr>
          <p:nvPr>
            <p:ph sz="quarter" idx="3"/>
          </p:nvPr>
        </p:nvGraphicFramePr>
        <p:xfrm>
          <a:off x="6588125" y="4978400"/>
          <a:ext cx="1071563" cy="322263"/>
        </p:xfrm>
        <a:graphic>
          <a:graphicData uri="http://schemas.openxmlformats.org/presentationml/2006/ole">
            <p:oleObj spid="_x0000_s59396" name="Equation" r:id="rId5" imgW="1180800" imgH="355320" progId="Equation.DSMT4">
              <p:embed/>
            </p:oleObj>
          </a:graphicData>
        </a:graphic>
      </p:graphicFrame>
      <p:sp>
        <p:nvSpPr>
          <p:cNvPr id="31752" name="Text Box 11"/>
          <p:cNvSpPr txBox="1">
            <a:spLocks noChangeArrowheads="1"/>
          </p:cNvSpPr>
          <p:nvPr/>
        </p:nvSpPr>
        <p:spPr bwMode="auto">
          <a:xfrm>
            <a:off x="1187450" y="1785938"/>
            <a:ext cx="3240088" cy="779462"/>
          </a:xfrm>
          <a:prstGeom prst="rect">
            <a:avLst/>
          </a:prstGeom>
          <a:noFill/>
          <a:ln w="9525">
            <a:noFill/>
            <a:miter lim="800000"/>
            <a:headEnd/>
            <a:tailEnd/>
          </a:ln>
        </p:spPr>
        <p:txBody>
          <a:bodyPr>
            <a:spAutoFit/>
          </a:bodyPr>
          <a:lstStyle/>
          <a:p>
            <a:pPr>
              <a:spcBef>
                <a:spcPct val="20000"/>
              </a:spcBef>
              <a:buClr>
                <a:schemeClr val="folHlink"/>
              </a:buClr>
              <a:buSzPct val="60000"/>
              <a:buFont typeface="Wingdings" pitchFamily="2" charset="2"/>
              <a:buChar char="n"/>
            </a:pPr>
            <a:r>
              <a:rPr lang="en-US" altLang="zh-TW" sz="1800" dirty="0"/>
              <a:t>Ex. 2.22   </a:t>
            </a:r>
            <a:r>
              <a:rPr lang="en-US" altLang="zh-TW" sz="1800" dirty="0">
                <a:solidFill>
                  <a:srgbClr val="0000FF"/>
                </a:solidFill>
              </a:rPr>
              <a:t>Ideal</a:t>
            </a:r>
            <a:r>
              <a:rPr lang="en-US" altLang="zh-TW" sz="1800" dirty="0"/>
              <a:t> </a:t>
            </a:r>
            <a:r>
              <a:rPr lang="en-US" altLang="zh-TW" sz="1800" dirty="0">
                <a:solidFill>
                  <a:srgbClr val="FF0000"/>
                </a:solidFill>
              </a:rPr>
              <a:t>lowpass</a:t>
            </a:r>
            <a:r>
              <a:rPr lang="en-US" altLang="zh-TW" sz="1800" dirty="0"/>
              <a:t> filter</a:t>
            </a:r>
          </a:p>
          <a:p>
            <a:pPr>
              <a:spcBef>
                <a:spcPct val="50000"/>
              </a:spcBef>
            </a:pPr>
            <a:endParaRPr lang="en-US" altLang="zh-TW" sz="1800" dirty="0"/>
          </a:p>
        </p:txBody>
      </p:sp>
      <p:graphicFrame>
        <p:nvGraphicFramePr>
          <p:cNvPr id="31749" name="Object 13"/>
          <p:cNvGraphicFramePr>
            <a:graphicFrameLocks noChangeAspect="1"/>
          </p:cNvGraphicFramePr>
          <p:nvPr/>
        </p:nvGraphicFramePr>
        <p:xfrm>
          <a:off x="1836738" y="5300663"/>
          <a:ext cx="4464050" cy="1116012"/>
        </p:xfrm>
        <a:graphic>
          <a:graphicData uri="http://schemas.openxmlformats.org/presentationml/2006/ole">
            <p:oleObj spid="_x0000_s59397" name="Equation" r:id="rId6" imgW="2641320" imgH="660240" progId="Equation.DSMT4">
              <p:embed/>
            </p:oleObj>
          </a:graphicData>
        </a:graphic>
      </p:graphicFrame>
      <p:sp>
        <p:nvSpPr>
          <p:cNvPr id="11" name="投影片編號版面配置區 10"/>
          <p:cNvSpPr>
            <a:spLocks noGrp="1"/>
          </p:cNvSpPr>
          <p:nvPr>
            <p:ph type="sldNum" sz="quarter" idx="12"/>
          </p:nvPr>
        </p:nvSpPr>
        <p:spPr/>
        <p:txBody>
          <a:bodyPr/>
          <a:lstStyle/>
          <a:p>
            <a:pPr>
              <a:defRPr/>
            </a:pPr>
            <a:fld id="{9491FB58-D3D8-44B7-87CC-6EBBE2C3FBA3}" type="slidenum">
              <a:rPr lang="en-US" altLang="zh-TW" smtClean="0"/>
              <a:pPr>
                <a:defRPr/>
              </a:pPr>
              <a:t>69</a:t>
            </a:fld>
            <a:endParaRPr lang="en-US" altLang="zh-TW"/>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投影片編號版面配置區 5"/>
          <p:cNvSpPr>
            <a:spLocks noGrp="1"/>
          </p:cNvSpPr>
          <p:nvPr>
            <p:ph type="sldNum" sz="quarter" idx="12"/>
          </p:nvPr>
        </p:nvSpPr>
        <p:spPr>
          <a:noFill/>
        </p:spPr>
        <p:txBody>
          <a:bodyPr/>
          <a:lstStyle/>
          <a:p>
            <a:fld id="{41626836-65C5-44A6-8E27-B5E6C7B99F00}" type="slidenum">
              <a:rPr lang="zh-TW" altLang="en-US" smtClean="0">
                <a:ea typeface="新細明體" charset="-120"/>
              </a:rPr>
              <a:pPr/>
              <a:t>7</a:t>
            </a:fld>
            <a:endParaRPr lang="en-US" altLang="zh-TW" smtClean="0">
              <a:ea typeface="新細明體" charset="-120"/>
            </a:endParaRPr>
          </a:p>
        </p:txBody>
      </p:sp>
      <p:sp>
        <p:nvSpPr>
          <p:cNvPr id="25604"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graphicFrame>
        <p:nvGraphicFramePr>
          <p:cNvPr id="25602" name="Object 4"/>
          <p:cNvGraphicFramePr>
            <a:graphicFrameLocks noChangeAspect="1"/>
          </p:cNvGraphicFramePr>
          <p:nvPr/>
        </p:nvGraphicFramePr>
        <p:xfrm>
          <a:off x="698500" y="557213"/>
          <a:ext cx="7632700" cy="5610225"/>
        </p:xfrm>
        <a:graphic>
          <a:graphicData uri="http://schemas.openxmlformats.org/presentationml/2006/ole">
            <p:oleObj spid="_x0000_s5122" name="Equation" r:id="rId3" imgW="4012920" imgH="3073320" progId="Equation.DSMT4">
              <p:embed/>
            </p:oleObj>
          </a:graphicData>
        </a:graphic>
      </p:graphicFrame>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2" name="Picture 5"/>
          <p:cNvPicPr>
            <a:picLocks noChangeAspect="1" noChangeArrowheads="1"/>
          </p:cNvPicPr>
          <p:nvPr/>
        </p:nvPicPr>
        <p:blipFill>
          <a:blip r:embed="rId3" cstate="print"/>
          <a:srcRect b="9557"/>
          <a:stretch>
            <a:fillRect/>
          </a:stretch>
        </p:blipFill>
        <p:spPr bwMode="auto">
          <a:xfrm>
            <a:off x="1620838" y="1638300"/>
            <a:ext cx="5975350" cy="3519488"/>
          </a:xfrm>
          <a:prstGeom prst="rect">
            <a:avLst/>
          </a:prstGeom>
          <a:noFill/>
          <a:ln w="9525">
            <a:noFill/>
            <a:miter lim="800000"/>
            <a:headEnd/>
            <a:tailEnd/>
          </a:ln>
        </p:spPr>
      </p:pic>
      <p:sp>
        <p:nvSpPr>
          <p:cNvPr id="32773" name="Text Box 6"/>
          <p:cNvSpPr txBox="1">
            <a:spLocks noChangeArrowheads="1"/>
          </p:cNvSpPr>
          <p:nvPr/>
        </p:nvSpPr>
        <p:spPr bwMode="auto">
          <a:xfrm>
            <a:off x="971550" y="4868863"/>
            <a:ext cx="7848600" cy="641350"/>
          </a:xfrm>
          <a:prstGeom prst="rect">
            <a:avLst/>
          </a:prstGeom>
          <a:noFill/>
          <a:ln w="9525">
            <a:noFill/>
            <a:miter lim="800000"/>
            <a:headEnd/>
            <a:tailEnd/>
          </a:ln>
        </p:spPr>
        <p:txBody>
          <a:bodyPr>
            <a:spAutoFit/>
          </a:bodyPr>
          <a:lstStyle/>
          <a:p>
            <a:pPr>
              <a:spcBef>
                <a:spcPct val="50000"/>
              </a:spcBef>
              <a:buClr>
                <a:schemeClr val="tx2"/>
              </a:buClr>
              <a:buSzPct val="60000"/>
              <a:buFont typeface="Wingdings" pitchFamily="2" charset="2"/>
              <a:buChar char="n"/>
            </a:pPr>
            <a:r>
              <a:rPr lang="en-US" altLang="zh-TW" sz="1800" b="1" dirty="0">
                <a:solidFill>
                  <a:srgbClr val="FF0000"/>
                </a:solidFill>
              </a:rPr>
              <a:t>Gibbs phenomenon</a:t>
            </a:r>
            <a:r>
              <a:rPr lang="en-US" altLang="zh-TW" sz="1800" dirty="0"/>
              <a:t>: </a:t>
            </a:r>
            <a:r>
              <a:rPr lang="en-US" altLang="zh-TW" sz="1800" dirty="0">
                <a:solidFill>
                  <a:srgbClr val="0000FF"/>
                </a:solidFill>
              </a:rPr>
              <a:t>non-uniform convergence</a:t>
            </a:r>
            <a:r>
              <a:rPr lang="en-US" altLang="zh-TW" sz="1800" dirty="0"/>
              <a:t> arises at </a:t>
            </a:r>
            <a:r>
              <a:rPr lang="en-US" altLang="zh-TW" sz="1800" dirty="0">
                <a:solidFill>
                  <a:srgbClr val="0000FF"/>
                </a:solidFill>
              </a:rPr>
              <a:t>discontinuities</a:t>
            </a:r>
            <a:r>
              <a:rPr lang="en-US" altLang="zh-TW" sz="1800" dirty="0"/>
              <a:t>.   However, </a:t>
            </a:r>
            <a:r>
              <a:rPr lang="en-US" altLang="zh-TW" sz="1800" i="1" dirty="0"/>
              <a:t>H</a:t>
            </a:r>
            <a:r>
              <a:rPr lang="en-US" altLang="zh-TW" sz="1800" i="1" baseline="-25000" dirty="0"/>
              <a:t>M</a:t>
            </a:r>
            <a:r>
              <a:rPr lang="en-US" altLang="zh-TW" sz="1800" dirty="0"/>
              <a:t>(</a:t>
            </a:r>
            <a:r>
              <a:rPr lang="en-US" altLang="zh-TW" sz="1800" i="1" dirty="0" err="1"/>
              <a:t>e</a:t>
            </a:r>
            <a:r>
              <a:rPr lang="en-US" altLang="zh-TW" sz="1800" i="1" baseline="30000" dirty="0" err="1"/>
              <a:t>j</a:t>
            </a:r>
            <a:r>
              <a:rPr lang="el-GR" altLang="zh-TW" sz="1800" i="1" baseline="30000" dirty="0"/>
              <a:t>ω</a:t>
            </a:r>
            <a:r>
              <a:rPr lang="en-US" altLang="zh-TW" sz="1800" dirty="0"/>
              <a:t>) converges in the </a:t>
            </a:r>
            <a:r>
              <a:rPr lang="en-US" altLang="zh-TW" sz="1800" dirty="0">
                <a:solidFill>
                  <a:srgbClr val="0000FF"/>
                </a:solidFill>
              </a:rPr>
              <a:t>mean-square </a:t>
            </a:r>
            <a:r>
              <a:rPr lang="en-US" altLang="zh-TW" sz="1800" dirty="0"/>
              <a:t>sense.</a:t>
            </a:r>
          </a:p>
        </p:txBody>
      </p:sp>
      <p:graphicFrame>
        <p:nvGraphicFramePr>
          <p:cNvPr id="32770" name="Object 7"/>
          <p:cNvGraphicFramePr>
            <a:graphicFrameLocks noChangeAspect="1"/>
          </p:cNvGraphicFramePr>
          <p:nvPr/>
        </p:nvGraphicFramePr>
        <p:xfrm>
          <a:off x="2278063" y="5589588"/>
          <a:ext cx="3894137" cy="635000"/>
        </p:xfrm>
        <a:graphic>
          <a:graphicData uri="http://schemas.openxmlformats.org/presentationml/2006/ole">
            <p:oleObj spid="_x0000_s60418" name="方程式" r:id="rId4" imgW="2260440" imgH="368280" progId="Equation.3">
              <p:embed/>
            </p:oleObj>
          </a:graphicData>
        </a:graphic>
      </p:graphicFrame>
      <p:graphicFrame>
        <p:nvGraphicFramePr>
          <p:cNvPr id="32771" name="Object 8"/>
          <p:cNvGraphicFramePr>
            <a:graphicFrameLocks noChangeAspect="1"/>
          </p:cNvGraphicFramePr>
          <p:nvPr/>
        </p:nvGraphicFramePr>
        <p:xfrm>
          <a:off x="1858963" y="1006475"/>
          <a:ext cx="4922837" cy="622300"/>
        </p:xfrm>
        <a:graphic>
          <a:graphicData uri="http://schemas.openxmlformats.org/presentationml/2006/ole">
            <p:oleObj spid="_x0000_s60419" name="Equation" r:id="rId5" imgW="3403440" imgH="431640" progId="Equation.DSMT4">
              <p:embed/>
            </p:oleObj>
          </a:graphicData>
        </a:graphic>
      </p:graphicFrame>
      <p:sp>
        <p:nvSpPr>
          <p:cNvPr id="8" name="投影片編號版面配置區 7"/>
          <p:cNvSpPr>
            <a:spLocks noGrp="1"/>
          </p:cNvSpPr>
          <p:nvPr>
            <p:ph type="sldNum" sz="quarter" idx="12"/>
          </p:nvPr>
        </p:nvSpPr>
        <p:spPr/>
        <p:txBody>
          <a:bodyPr/>
          <a:lstStyle/>
          <a:p>
            <a:fld id="{F0E44AF5-040C-4A77-9C07-FD1A8D25ABBD}" type="slidenum">
              <a:rPr lang="zh-TW" altLang="en-US" smtClean="0"/>
              <a:pPr/>
              <a:t>70</a:t>
            </a:fld>
            <a:endParaRPr lang="zh-TW" altLang="en-US"/>
          </a:p>
        </p:txBody>
      </p:sp>
    </p:spTree>
  </p:cSld>
  <p:clrMapOvr>
    <a:masterClrMapping/>
  </p:clrMapOvr>
  <p:transition>
    <p:zoom/>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Text Box 4"/>
          <p:cNvSpPr txBox="1">
            <a:spLocks noChangeArrowheads="1"/>
          </p:cNvSpPr>
          <p:nvPr/>
        </p:nvSpPr>
        <p:spPr bwMode="auto">
          <a:xfrm>
            <a:off x="1116013" y="2205038"/>
            <a:ext cx="3095625" cy="366712"/>
          </a:xfrm>
          <a:prstGeom prst="rect">
            <a:avLst/>
          </a:prstGeom>
          <a:noFill/>
          <a:ln w="9525">
            <a:noFill/>
            <a:miter lim="800000"/>
            <a:headEnd/>
            <a:tailEnd/>
          </a:ln>
        </p:spPr>
        <p:txBody>
          <a:bodyPr>
            <a:spAutoFit/>
          </a:bodyPr>
          <a:lstStyle/>
          <a:p>
            <a:pPr>
              <a:spcBef>
                <a:spcPct val="50000"/>
              </a:spcBef>
            </a:pPr>
            <a:r>
              <a:rPr lang="en-US" altLang="zh-TW" sz="1800" b="1"/>
              <a:t>Proof:</a:t>
            </a:r>
          </a:p>
        </p:txBody>
      </p:sp>
      <p:graphicFrame>
        <p:nvGraphicFramePr>
          <p:cNvPr id="35842" name="Object 5"/>
          <p:cNvGraphicFramePr>
            <a:graphicFrameLocks noChangeAspect="1"/>
          </p:cNvGraphicFramePr>
          <p:nvPr/>
        </p:nvGraphicFramePr>
        <p:xfrm>
          <a:off x="1187450" y="2565400"/>
          <a:ext cx="7435850" cy="2439988"/>
        </p:xfrm>
        <a:graphic>
          <a:graphicData uri="http://schemas.openxmlformats.org/presentationml/2006/ole">
            <p:oleObj spid="_x0000_s61442" name="方程式" r:id="rId3" imgW="4101840" imgH="1346040" progId="Equation.3">
              <p:embed/>
            </p:oleObj>
          </a:graphicData>
        </a:graphic>
      </p:graphicFrame>
      <p:graphicFrame>
        <p:nvGraphicFramePr>
          <p:cNvPr id="35843" name="Object 6"/>
          <p:cNvGraphicFramePr>
            <a:graphicFrameLocks noChangeAspect="1"/>
          </p:cNvGraphicFramePr>
          <p:nvPr/>
        </p:nvGraphicFramePr>
        <p:xfrm>
          <a:off x="2124075" y="1271588"/>
          <a:ext cx="5040313" cy="501650"/>
        </p:xfrm>
        <a:graphic>
          <a:graphicData uri="http://schemas.openxmlformats.org/presentationml/2006/ole">
            <p:oleObj spid="_x0000_s61443" name="方程式" r:id="rId4" imgW="2425680" imgH="241200" progId="Equation.3">
              <p:embed/>
            </p:oleObj>
          </a:graphicData>
        </a:graphic>
      </p:graphicFrame>
      <p:sp>
        <p:nvSpPr>
          <p:cNvPr id="35846" name="Text Box 7"/>
          <p:cNvSpPr txBox="1">
            <a:spLocks noChangeArrowheads="1"/>
          </p:cNvSpPr>
          <p:nvPr/>
        </p:nvSpPr>
        <p:spPr bwMode="auto">
          <a:xfrm>
            <a:off x="1258888" y="5013325"/>
            <a:ext cx="7200900" cy="779463"/>
          </a:xfrm>
          <a:prstGeom prst="rect">
            <a:avLst/>
          </a:prstGeom>
          <a:noFill/>
          <a:ln w="9525">
            <a:noFill/>
            <a:miter lim="800000"/>
            <a:headEnd/>
            <a:tailEnd/>
          </a:ln>
        </p:spPr>
        <p:txBody>
          <a:bodyPr>
            <a:spAutoFit/>
          </a:bodyPr>
          <a:lstStyle/>
          <a:p>
            <a:pPr>
              <a:spcBef>
                <a:spcPct val="50000"/>
              </a:spcBef>
              <a:buFont typeface="Wingdings" pitchFamily="2" charset="2"/>
              <a:buChar char="à"/>
            </a:pPr>
            <a:r>
              <a:rPr lang="en-US" altLang="zh-TW" sz="1800"/>
              <a:t> Similar reasoning applies to </a:t>
            </a:r>
            <a:r>
              <a:rPr lang="en-US" altLang="zh-TW" sz="1800" i="1"/>
              <a:t>x</a:t>
            </a:r>
            <a:r>
              <a:rPr lang="en-US" altLang="zh-TW" sz="1800" i="1" baseline="-25000"/>
              <a:t>o</a:t>
            </a:r>
            <a:r>
              <a:rPr lang="en-US" altLang="zh-TW" sz="1800"/>
              <a:t>[</a:t>
            </a:r>
            <a:r>
              <a:rPr lang="en-US" altLang="zh-TW" sz="1800" i="1"/>
              <a:t>n</a:t>
            </a:r>
            <a:r>
              <a:rPr lang="en-US" altLang="zh-TW" sz="1800"/>
              <a:t>].</a:t>
            </a:r>
          </a:p>
          <a:p>
            <a:pPr>
              <a:spcBef>
                <a:spcPct val="50000"/>
              </a:spcBef>
              <a:buFont typeface="Wingdings" pitchFamily="2" charset="2"/>
              <a:buNone/>
            </a:pPr>
            <a:r>
              <a:rPr lang="en-US" altLang="zh-TW" sz="1800"/>
              <a:t>In fact, it can also be shown that</a:t>
            </a:r>
          </a:p>
        </p:txBody>
      </p:sp>
      <p:graphicFrame>
        <p:nvGraphicFramePr>
          <p:cNvPr id="35844" name="Object 8"/>
          <p:cNvGraphicFramePr>
            <a:graphicFrameLocks noChangeAspect="1"/>
          </p:cNvGraphicFramePr>
          <p:nvPr/>
        </p:nvGraphicFramePr>
        <p:xfrm>
          <a:off x="2339975" y="5870575"/>
          <a:ext cx="4697413" cy="501650"/>
        </p:xfrm>
        <a:graphic>
          <a:graphicData uri="http://schemas.openxmlformats.org/presentationml/2006/ole">
            <p:oleObj spid="_x0000_s61444" name="Equation" r:id="rId5" imgW="2260440" imgH="241200" progId="Equation.DSMT4">
              <p:embed/>
            </p:oleObj>
          </a:graphicData>
        </a:graphic>
      </p:graphicFrame>
      <p:sp>
        <p:nvSpPr>
          <p:cNvPr id="9" name="投影片編號版面配置區 8"/>
          <p:cNvSpPr>
            <a:spLocks noGrp="1"/>
          </p:cNvSpPr>
          <p:nvPr>
            <p:ph type="sldNum" sz="quarter" idx="12"/>
          </p:nvPr>
        </p:nvSpPr>
        <p:spPr/>
        <p:txBody>
          <a:bodyPr/>
          <a:lstStyle/>
          <a:p>
            <a:fld id="{F0E44AF5-040C-4A77-9C07-FD1A8D25ABBD}" type="slidenum">
              <a:rPr lang="zh-TW" altLang="en-US" smtClean="0"/>
              <a:pPr/>
              <a:t>71</a:t>
            </a:fld>
            <a:endParaRPr lang="zh-TW" altLang="en-US"/>
          </a:p>
        </p:txBody>
      </p:sp>
    </p:spTree>
  </p:cSld>
  <p:clrMapOvr>
    <a:masterClrMapping/>
  </p:clrMapOvr>
  <p:transition>
    <p:zoom/>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76" name="Picture 4"/>
          <p:cNvPicPr>
            <a:picLocks noChangeAspect="1" noChangeArrowheads="1"/>
          </p:cNvPicPr>
          <p:nvPr/>
        </p:nvPicPr>
        <p:blipFill>
          <a:blip r:embed="rId3" cstate="print"/>
          <a:srcRect/>
          <a:stretch>
            <a:fillRect/>
          </a:stretch>
        </p:blipFill>
        <p:spPr bwMode="auto">
          <a:xfrm>
            <a:off x="1042988" y="1884363"/>
            <a:ext cx="5545137" cy="1905000"/>
          </a:xfrm>
          <a:prstGeom prst="rect">
            <a:avLst/>
          </a:prstGeom>
          <a:noFill/>
          <a:ln w="9525">
            <a:noFill/>
            <a:miter lim="800000"/>
            <a:headEnd/>
            <a:tailEnd/>
          </a:ln>
        </p:spPr>
      </p:pic>
      <p:graphicFrame>
        <p:nvGraphicFramePr>
          <p:cNvPr id="36866" name="Object 6"/>
          <p:cNvGraphicFramePr>
            <a:graphicFrameLocks noChangeAspect="1"/>
          </p:cNvGraphicFramePr>
          <p:nvPr/>
        </p:nvGraphicFramePr>
        <p:xfrm>
          <a:off x="1528763" y="4203700"/>
          <a:ext cx="6162675" cy="2465388"/>
        </p:xfrm>
        <a:graphic>
          <a:graphicData uri="http://schemas.openxmlformats.org/presentationml/2006/ole">
            <p:oleObj spid="_x0000_s62466" name="Equation" r:id="rId4" imgW="4190760" imgH="1676160" progId="Equation.DSMT4">
              <p:embed/>
            </p:oleObj>
          </a:graphicData>
        </a:graphic>
      </p:graphicFrame>
      <p:sp>
        <p:nvSpPr>
          <p:cNvPr id="36877" name="Text Box 7"/>
          <p:cNvSpPr txBox="1">
            <a:spLocks noChangeArrowheads="1"/>
          </p:cNvSpPr>
          <p:nvPr/>
        </p:nvSpPr>
        <p:spPr bwMode="auto">
          <a:xfrm>
            <a:off x="1187450" y="3860800"/>
            <a:ext cx="2376488" cy="336550"/>
          </a:xfrm>
          <a:prstGeom prst="rect">
            <a:avLst/>
          </a:prstGeom>
          <a:noFill/>
          <a:ln w="9525">
            <a:noFill/>
            <a:miter lim="800000"/>
            <a:headEnd/>
            <a:tailEnd/>
          </a:ln>
        </p:spPr>
        <p:txBody>
          <a:bodyPr>
            <a:spAutoFit/>
          </a:bodyPr>
          <a:lstStyle/>
          <a:p>
            <a:pPr>
              <a:spcBef>
                <a:spcPct val="50000"/>
              </a:spcBef>
            </a:pPr>
            <a:r>
              <a:rPr lang="en-US" altLang="zh-TW" sz="1600" dirty="0">
                <a:solidFill>
                  <a:srgbClr val="FF0000"/>
                </a:solidFill>
              </a:rPr>
              <a:t>Important special case:</a:t>
            </a:r>
          </a:p>
        </p:txBody>
      </p:sp>
      <p:sp>
        <p:nvSpPr>
          <p:cNvPr id="36878" name="Rectangle 8"/>
          <p:cNvSpPr>
            <a:spLocks noChangeArrowheads="1"/>
          </p:cNvSpPr>
          <p:nvPr/>
        </p:nvSpPr>
        <p:spPr bwMode="auto">
          <a:xfrm>
            <a:off x="2987675" y="4868863"/>
            <a:ext cx="3529013" cy="1512887"/>
          </a:xfrm>
          <a:prstGeom prst="rect">
            <a:avLst/>
          </a:prstGeom>
          <a:noFill/>
          <a:ln w="9525">
            <a:solidFill>
              <a:schemeClr val="hlink"/>
            </a:solidFill>
            <a:miter lim="800000"/>
            <a:headEnd/>
            <a:tailEnd/>
          </a:ln>
        </p:spPr>
        <p:txBody>
          <a:bodyPr wrap="none" anchor="ctr"/>
          <a:lstStyle/>
          <a:p>
            <a:endParaRPr lang="zh-TW" altLang="en-US"/>
          </a:p>
        </p:txBody>
      </p:sp>
      <p:graphicFrame>
        <p:nvGraphicFramePr>
          <p:cNvPr id="36867" name="Object 9"/>
          <p:cNvGraphicFramePr>
            <a:graphicFrameLocks noChangeAspect="1"/>
          </p:cNvGraphicFramePr>
          <p:nvPr/>
        </p:nvGraphicFramePr>
        <p:xfrm>
          <a:off x="539750" y="5373688"/>
          <a:ext cx="2179638" cy="920750"/>
        </p:xfrm>
        <a:graphic>
          <a:graphicData uri="http://schemas.openxmlformats.org/presentationml/2006/ole">
            <p:oleObj spid="_x0000_s62467" name="Equation" r:id="rId5" imgW="1562040" imgH="660240" progId="Equation.DSMT4">
              <p:embed/>
            </p:oleObj>
          </a:graphicData>
        </a:graphic>
      </p:graphicFrame>
      <p:grpSp>
        <p:nvGrpSpPr>
          <p:cNvPr id="2" name="Group 19"/>
          <p:cNvGrpSpPr>
            <a:grpSpLocks/>
          </p:cNvGrpSpPr>
          <p:nvPr/>
        </p:nvGrpSpPr>
        <p:grpSpPr bwMode="auto">
          <a:xfrm>
            <a:off x="6516688" y="1341438"/>
            <a:ext cx="2303462" cy="1397000"/>
            <a:chOff x="4105" y="845"/>
            <a:chExt cx="1451" cy="880"/>
          </a:xfrm>
        </p:grpSpPr>
        <p:sp>
          <p:nvSpPr>
            <p:cNvPr id="36886" name="Line 10"/>
            <p:cNvSpPr>
              <a:spLocks noChangeShapeType="1"/>
            </p:cNvSpPr>
            <p:nvPr/>
          </p:nvSpPr>
          <p:spPr bwMode="auto">
            <a:xfrm>
              <a:off x="4105" y="1525"/>
              <a:ext cx="1451" cy="0"/>
            </a:xfrm>
            <a:prstGeom prst="line">
              <a:avLst/>
            </a:prstGeom>
            <a:noFill/>
            <a:ln w="9525">
              <a:solidFill>
                <a:schemeClr val="tx1"/>
              </a:solidFill>
              <a:round/>
              <a:headEnd/>
              <a:tailEnd/>
            </a:ln>
          </p:spPr>
          <p:txBody>
            <a:bodyPr/>
            <a:lstStyle/>
            <a:p>
              <a:endParaRPr lang="zh-TW" altLang="en-US"/>
            </a:p>
          </p:txBody>
        </p:sp>
        <p:sp>
          <p:nvSpPr>
            <p:cNvPr id="36887" name="Line 11"/>
            <p:cNvSpPr>
              <a:spLocks noChangeShapeType="1"/>
            </p:cNvSpPr>
            <p:nvPr/>
          </p:nvSpPr>
          <p:spPr bwMode="auto">
            <a:xfrm>
              <a:off x="4332" y="845"/>
              <a:ext cx="0" cy="861"/>
            </a:xfrm>
            <a:prstGeom prst="line">
              <a:avLst/>
            </a:prstGeom>
            <a:noFill/>
            <a:ln w="9525">
              <a:solidFill>
                <a:schemeClr val="tx1"/>
              </a:solidFill>
              <a:round/>
              <a:headEnd/>
              <a:tailEnd/>
            </a:ln>
          </p:spPr>
          <p:txBody>
            <a:bodyPr/>
            <a:lstStyle/>
            <a:p>
              <a:endParaRPr lang="zh-TW" altLang="en-US"/>
            </a:p>
          </p:txBody>
        </p:sp>
        <p:sp>
          <p:nvSpPr>
            <p:cNvPr id="36888" name="Freeform 12"/>
            <p:cNvSpPr>
              <a:spLocks/>
            </p:cNvSpPr>
            <p:nvPr/>
          </p:nvSpPr>
          <p:spPr bwMode="auto">
            <a:xfrm>
              <a:off x="4332" y="1117"/>
              <a:ext cx="317" cy="408"/>
            </a:xfrm>
            <a:custGeom>
              <a:avLst/>
              <a:gdLst>
                <a:gd name="T0" fmla="*/ 0 w 317"/>
                <a:gd name="T1" fmla="*/ 0 h 408"/>
                <a:gd name="T2" fmla="*/ 226 w 317"/>
                <a:gd name="T3" fmla="*/ 0 h 408"/>
                <a:gd name="T4" fmla="*/ 317 w 317"/>
                <a:gd name="T5" fmla="*/ 408 h 408"/>
                <a:gd name="T6" fmla="*/ 0 60000 65536"/>
                <a:gd name="T7" fmla="*/ 0 60000 65536"/>
                <a:gd name="T8" fmla="*/ 0 60000 65536"/>
                <a:gd name="T9" fmla="*/ 0 w 317"/>
                <a:gd name="T10" fmla="*/ 0 h 408"/>
                <a:gd name="T11" fmla="*/ 317 w 317"/>
                <a:gd name="T12" fmla="*/ 408 h 408"/>
              </a:gdLst>
              <a:ahLst/>
              <a:cxnLst>
                <a:cxn ang="T6">
                  <a:pos x="T0" y="T1"/>
                </a:cxn>
                <a:cxn ang="T7">
                  <a:pos x="T2" y="T3"/>
                </a:cxn>
                <a:cxn ang="T8">
                  <a:pos x="T4" y="T5"/>
                </a:cxn>
              </a:cxnLst>
              <a:rect l="T9" t="T10" r="T11" b="T12"/>
              <a:pathLst>
                <a:path w="317" h="408">
                  <a:moveTo>
                    <a:pt x="0" y="0"/>
                  </a:moveTo>
                  <a:lnTo>
                    <a:pt x="226" y="0"/>
                  </a:lnTo>
                  <a:lnTo>
                    <a:pt x="317" y="408"/>
                  </a:lnTo>
                </a:path>
              </a:pathLst>
            </a:custGeom>
            <a:noFill/>
            <a:ln w="9525">
              <a:solidFill>
                <a:schemeClr val="tx1"/>
              </a:solidFill>
              <a:round/>
              <a:headEnd/>
              <a:tailEnd/>
            </a:ln>
          </p:spPr>
          <p:txBody>
            <a:bodyPr/>
            <a:lstStyle/>
            <a:p>
              <a:endParaRPr lang="zh-TW" altLang="en-US"/>
            </a:p>
          </p:txBody>
        </p:sp>
        <p:sp>
          <p:nvSpPr>
            <p:cNvPr id="36889" name="Freeform 13"/>
            <p:cNvSpPr>
              <a:spLocks/>
            </p:cNvSpPr>
            <p:nvPr/>
          </p:nvSpPr>
          <p:spPr bwMode="auto">
            <a:xfrm flipH="1">
              <a:off x="5058" y="1117"/>
              <a:ext cx="317" cy="408"/>
            </a:xfrm>
            <a:custGeom>
              <a:avLst/>
              <a:gdLst>
                <a:gd name="T0" fmla="*/ 0 w 317"/>
                <a:gd name="T1" fmla="*/ 0 h 408"/>
                <a:gd name="T2" fmla="*/ 226 w 317"/>
                <a:gd name="T3" fmla="*/ 0 h 408"/>
                <a:gd name="T4" fmla="*/ 317 w 317"/>
                <a:gd name="T5" fmla="*/ 408 h 408"/>
                <a:gd name="T6" fmla="*/ 0 60000 65536"/>
                <a:gd name="T7" fmla="*/ 0 60000 65536"/>
                <a:gd name="T8" fmla="*/ 0 60000 65536"/>
                <a:gd name="T9" fmla="*/ 0 w 317"/>
                <a:gd name="T10" fmla="*/ 0 h 408"/>
                <a:gd name="T11" fmla="*/ 317 w 317"/>
                <a:gd name="T12" fmla="*/ 408 h 408"/>
              </a:gdLst>
              <a:ahLst/>
              <a:cxnLst>
                <a:cxn ang="T6">
                  <a:pos x="T0" y="T1"/>
                </a:cxn>
                <a:cxn ang="T7">
                  <a:pos x="T2" y="T3"/>
                </a:cxn>
                <a:cxn ang="T8">
                  <a:pos x="T4" y="T5"/>
                </a:cxn>
              </a:cxnLst>
              <a:rect l="T9" t="T10" r="T11" b="T12"/>
              <a:pathLst>
                <a:path w="317" h="408">
                  <a:moveTo>
                    <a:pt x="0" y="0"/>
                  </a:moveTo>
                  <a:lnTo>
                    <a:pt x="226" y="0"/>
                  </a:lnTo>
                  <a:lnTo>
                    <a:pt x="317" y="408"/>
                  </a:lnTo>
                </a:path>
              </a:pathLst>
            </a:custGeom>
            <a:noFill/>
            <a:ln w="9525">
              <a:solidFill>
                <a:schemeClr val="tx1"/>
              </a:solidFill>
              <a:round/>
              <a:headEnd/>
              <a:tailEnd/>
            </a:ln>
          </p:spPr>
          <p:txBody>
            <a:bodyPr/>
            <a:lstStyle/>
            <a:p>
              <a:endParaRPr lang="zh-TW" altLang="en-US"/>
            </a:p>
          </p:txBody>
        </p:sp>
        <p:graphicFrame>
          <p:nvGraphicFramePr>
            <p:cNvPr id="36873" name="Object 14"/>
            <p:cNvGraphicFramePr>
              <a:graphicFrameLocks noChangeAspect="1"/>
            </p:cNvGraphicFramePr>
            <p:nvPr/>
          </p:nvGraphicFramePr>
          <p:xfrm>
            <a:off x="4785" y="1570"/>
            <a:ext cx="136" cy="136"/>
          </p:xfrm>
          <a:graphic>
            <a:graphicData uri="http://schemas.openxmlformats.org/presentationml/2006/ole">
              <p:oleObj spid="_x0000_s62473" name="方程式" r:id="rId6" imgW="139680" imgH="139680" progId="Equation.3">
                <p:embed/>
              </p:oleObj>
            </a:graphicData>
          </a:graphic>
        </p:graphicFrame>
        <p:graphicFrame>
          <p:nvGraphicFramePr>
            <p:cNvPr id="36874" name="Object 15"/>
            <p:cNvGraphicFramePr>
              <a:graphicFrameLocks noChangeAspect="1"/>
            </p:cNvGraphicFramePr>
            <p:nvPr/>
          </p:nvGraphicFramePr>
          <p:xfrm>
            <a:off x="5286" y="1552"/>
            <a:ext cx="223" cy="173"/>
          </p:xfrm>
          <a:graphic>
            <a:graphicData uri="http://schemas.openxmlformats.org/presentationml/2006/ole">
              <p:oleObj spid="_x0000_s62474" name="方程式" r:id="rId7" imgW="228600" imgH="177480" progId="Equation.3">
                <p:embed/>
              </p:oleObj>
            </a:graphicData>
          </a:graphic>
        </p:graphicFrame>
        <p:graphicFrame>
          <p:nvGraphicFramePr>
            <p:cNvPr id="36875" name="Object 16"/>
            <p:cNvGraphicFramePr>
              <a:graphicFrameLocks noChangeAspect="1"/>
            </p:cNvGraphicFramePr>
            <p:nvPr/>
          </p:nvGraphicFramePr>
          <p:xfrm>
            <a:off x="4209" y="1525"/>
            <a:ext cx="123" cy="173"/>
          </p:xfrm>
          <a:graphic>
            <a:graphicData uri="http://schemas.openxmlformats.org/presentationml/2006/ole">
              <p:oleObj spid="_x0000_s62475" name="方程式" r:id="rId8" imgW="126720" imgH="177480" progId="Equation.3">
                <p:embed/>
              </p:oleObj>
            </a:graphicData>
          </a:graphic>
        </p:graphicFrame>
        <p:sp>
          <p:nvSpPr>
            <p:cNvPr id="36890" name="Line 17"/>
            <p:cNvSpPr>
              <a:spLocks noChangeShapeType="1"/>
            </p:cNvSpPr>
            <p:nvPr/>
          </p:nvSpPr>
          <p:spPr bwMode="auto">
            <a:xfrm>
              <a:off x="4830" y="1480"/>
              <a:ext cx="0" cy="45"/>
            </a:xfrm>
            <a:prstGeom prst="line">
              <a:avLst/>
            </a:prstGeom>
            <a:noFill/>
            <a:ln w="9525">
              <a:solidFill>
                <a:schemeClr val="tx1"/>
              </a:solidFill>
              <a:round/>
              <a:headEnd/>
              <a:tailEnd/>
            </a:ln>
          </p:spPr>
          <p:txBody>
            <a:bodyPr/>
            <a:lstStyle/>
            <a:p>
              <a:endParaRPr lang="zh-TW" altLang="en-US"/>
            </a:p>
          </p:txBody>
        </p:sp>
        <p:sp>
          <p:nvSpPr>
            <p:cNvPr id="36891" name="Line 18"/>
            <p:cNvSpPr>
              <a:spLocks noChangeShapeType="1"/>
            </p:cNvSpPr>
            <p:nvPr/>
          </p:nvSpPr>
          <p:spPr bwMode="auto">
            <a:xfrm>
              <a:off x="5329" y="1480"/>
              <a:ext cx="0" cy="45"/>
            </a:xfrm>
            <a:prstGeom prst="line">
              <a:avLst/>
            </a:prstGeom>
            <a:noFill/>
            <a:ln w="9525">
              <a:solidFill>
                <a:schemeClr val="tx1"/>
              </a:solidFill>
              <a:round/>
              <a:headEnd/>
              <a:tailEnd/>
            </a:ln>
          </p:spPr>
          <p:txBody>
            <a:bodyPr/>
            <a:lstStyle/>
            <a:p>
              <a:endParaRPr lang="zh-TW" altLang="en-US"/>
            </a:p>
          </p:txBody>
        </p:sp>
      </p:grpSp>
      <p:sp>
        <p:nvSpPr>
          <p:cNvPr id="36880" name="Line 21"/>
          <p:cNvSpPr>
            <a:spLocks noChangeShapeType="1"/>
          </p:cNvSpPr>
          <p:nvPr/>
        </p:nvSpPr>
        <p:spPr bwMode="auto">
          <a:xfrm>
            <a:off x="6516688" y="3932238"/>
            <a:ext cx="2303462" cy="0"/>
          </a:xfrm>
          <a:prstGeom prst="line">
            <a:avLst/>
          </a:prstGeom>
          <a:noFill/>
          <a:ln w="9525">
            <a:solidFill>
              <a:schemeClr val="tx1"/>
            </a:solidFill>
            <a:round/>
            <a:headEnd/>
            <a:tailEnd/>
          </a:ln>
        </p:spPr>
        <p:txBody>
          <a:bodyPr/>
          <a:lstStyle/>
          <a:p>
            <a:endParaRPr lang="zh-TW" altLang="en-US"/>
          </a:p>
        </p:txBody>
      </p:sp>
      <p:sp>
        <p:nvSpPr>
          <p:cNvPr id="36881" name="Line 22"/>
          <p:cNvSpPr>
            <a:spLocks noChangeShapeType="1"/>
          </p:cNvSpPr>
          <p:nvPr/>
        </p:nvSpPr>
        <p:spPr bwMode="auto">
          <a:xfrm>
            <a:off x="6877050" y="2852738"/>
            <a:ext cx="0" cy="1366837"/>
          </a:xfrm>
          <a:prstGeom prst="line">
            <a:avLst/>
          </a:prstGeom>
          <a:noFill/>
          <a:ln w="9525">
            <a:solidFill>
              <a:schemeClr val="tx1"/>
            </a:solidFill>
            <a:round/>
            <a:headEnd/>
            <a:tailEnd/>
          </a:ln>
        </p:spPr>
        <p:txBody>
          <a:bodyPr/>
          <a:lstStyle/>
          <a:p>
            <a:endParaRPr lang="zh-TW" altLang="en-US"/>
          </a:p>
        </p:txBody>
      </p:sp>
      <p:graphicFrame>
        <p:nvGraphicFramePr>
          <p:cNvPr id="36868" name="Object 25"/>
          <p:cNvGraphicFramePr>
            <a:graphicFrameLocks noChangeAspect="1"/>
          </p:cNvGraphicFramePr>
          <p:nvPr/>
        </p:nvGraphicFramePr>
        <p:xfrm>
          <a:off x="7596188" y="4003675"/>
          <a:ext cx="215900" cy="215900"/>
        </p:xfrm>
        <a:graphic>
          <a:graphicData uri="http://schemas.openxmlformats.org/presentationml/2006/ole">
            <p:oleObj spid="_x0000_s62468" name="方程式" r:id="rId9" imgW="139680" imgH="139680" progId="Equation.3">
              <p:embed/>
            </p:oleObj>
          </a:graphicData>
        </a:graphic>
      </p:graphicFrame>
      <p:graphicFrame>
        <p:nvGraphicFramePr>
          <p:cNvPr id="36869" name="Object 26"/>
          <p:cNvGraphicFramePr>
            <a:graphicFrameLocks noChangeAspect="1"/>
          </p:cNvGraphicFramePr>
          <p:nvPr/>
        </p:nvGraphicFramePr>
        <p:xfrm>
          <a:off x="8391525" y="3975100"/>
          <a:ext cx="354013" cy="274638"/>
        </p:xfrm>
        <a:graphic>
          <a:graphicData uri="http://schemas.openxmlformats.org/presentationml/2006/ole">
            <p:oleObj spid="_x0000_s62469" name="方程式" r:id="rId10" imgW="228600" imgH="177480" progId="Equation.3">
              <p:embed/>
            </p:oleObj>
          </a:graphicData>
        </a:graphic>
      </p:graphicFrame>
      <p:graphicFrame>
        <p:nvGraphicFramePr>
          <p:cNvPr id="36870" name="Object 27"/>
          <p:cNvGraphicFramePr>
            <a:graphicFrameLocks noChangeAspect="1"/>
          </p:cNvGraphicFramePr>
          <p:nvPr/>
        </p:nvGraphicFramePr>
        <p:xfrm>
          <a:off x="6681788" y="3932238"/>
          <a:ext cx="195262" cy="274637"/>
        </p:xfrm>
        <a:graphic>
          <a:graphicData uri="http://schemas.openxmlformats.org/presentationml/2006/ole">
            <p:oleObj spid="_x0000_s62470" name="方程式" r:id="rId11" imgW="126720" imgH="177480" progId="Equation.3">
              <p:embed/>
            </p:oleObj>
          </a:graphicData>
        </a:graphic>
      </p:graphicFrame>
      <p:sp>
        <p:nvSpPr>
          <p:cNvPr id="36882" name="Line 28"/>
          <p:cNvSpPr>
            <a:spLocks noChangeShapeType="1"/>
          </p:cNvSpPr>
          <p:nvPr/>
        </p:nvSpPr>
        <p:spPr bwMode="auto">
          <a:xfrm>
            <a:off x="7667625" y="3860800"/>
            <a:ext cx="0" cy="71438"/>
          </a:xfrm>
          <a:prstGeom prst="line">
            <a:avLst/>
          </a:prstGeom>
          <a:noFill/>
          <a:ln w="9525">
            <a:solidFill>
              <a:schemeClr val="tx1"/>
            </a:solidFill>
            <a:round/>
            <a:headEnd/>
            <a:tailEnd/>
          </a:ln>
        </p:spPr>
        <p:txBody>
          <a:bodyPr/>
          <a:lstStyle/>
          <a:p>
            <a:endParaRPr lang="zh-TW" altLang="en-US"/>
          </a:p>
        </p:txBody>
      </p:sp>
      <p:sp>
        <p:nvSpPr>
          <p:cNvPr id="36883" name="Line 29"/>
          <p:cNvSpPr>
            <a:spLocks noChangeShapeType="1"/>
          </p:cNvSpPr>
          <p:nvPr/>
        </p:nvSpPr>
        <p:spPr bwMode="auto">
          <a:xfrm>
            <a:off x="8459788" y="3860800"/>
            <a:ext cx="0" cy="71438"/>
          </a:xfrm>
          <a:prstGeom prst="line">
            <a:avLst/>
          </a:prstGeom>
          <a:noFill/>
          <a:ln w="9525">
            <a:solidFill>
              <a:schemeClr val="tx1"/>
            </a:solidFill>
            <a:round/>
            <a:headEnd/>
            <a:tailEnd/>
          </a:ln>
        </p:spPr>
        <p:txBody>
          <a:bodyPr/>
          <a:lstStyle/>
          <a:p>
            <a:endParaRPr lang="zh-TW" altLang="en-US"/>
          </a:p>
        </p:txBody>
      </p:sp>
      <p:sp>
        <p:nvSpPr>
          <p:cNvPr id="36884" name="Line 30"/>
          <p:cNvSpPr>
            <a:spLocks noChangeShapeType="1"/>
          </p:cNvSpPr>
          <p:nvPr/>
        </p:nvSpPr>
        <p:spPr bwMode="auto">
          <a:xfrm>
            <a:off x="6877050" y="3933825"/>
            <a:ext cx="790575" cy="431800"/>
          </a:xfrm>
          <a:prstGeom prst="line">
            <a:avLst/>
          </a:prstGeom>
          <a:noFill/>
          <a:ln w="9525">
            <a:solidFill>
              <a:schemeClr val="tx1"/>
            </a:solidFill>
            <a:round/>
            <a:headEnd/>
            <a:tailEnd/>
          </a:ln>
        </p:spPr>
        <p:txBody>
          <a:bodyPr/>
          <a:lstStyle/>
          <a:p>
            <a:endParaRPr lang="zh-TW" altLang="en-US"/>
          </a:p>
        </p:txBody>
      </p:sp>
      <p:sp>
        <p:nvSpPr>
          <p:cNvPr id="36885" name="Line 31"/>
          <p:cNvSpPr>
            <a:spLocks noChangeShapeType="1"/>
          </p:cNvSpPr>
          <p:nvPr/>
        </p:nvSpPr>
        <p:spPr bwMode="auto">
          <a:xfrm>
            <a:off x="7667625" y="3502025"/>
            <a:ext cx="790575" cy="431800"/>
          </a:xfrm>
          <a:prstGeom prst="line">
            <a:avLst/>
          </a:prstGeom>
          <a:noFill/>
          <a:ln w="9525">
            <a:solidFill>
              <a:schemeClr val="tx1"/>
            </a:solidFill>
            <a:round/>
            <a:headEnd/>
            <a:tailEnd/>
          </a:ln>
        </p:spPr>
        <p:txBody>
          <a:bodyPr/>
          <a:lstStyle/>
          <a:p>
            <a:endParaRPr lang="zh-TW" altLang="en-US"/>
          </a:p>
        </p:txBody>
      </p:sp>
      <p:graphicFrame>
        <p:nvGraphicFramePr>
          <p:cNvPr id="36871" name="Object 32"/>
          <p:cNvGraphicFramePr>
            <a:graphicFrameLocks noChangeAspect="1"/>
          </p:cNvGraphicFramePr>
          <p:nvPr/>
        </p:nvGraphicFramePr>
        <p:xfrm>
          <a:off x="8747125" y="2205038"/>
          <a:ext cx="217488" cy="200025"/>
        </p:xfrm>
        <a:graphic>
          <a:graphicData uri="http://schemas.openxmlformats.org/presentationml/2006/ole">
            <p:oleObj spid="_x0000_s62471" name="方程式" r:id="rId12" imgW="152280" imgH="139680" progId="Equation.3">
              <p:embed/>
            </p:oleObj>
          </a:graphicData>
        </a:graphic>
      </p:graphicFrame>
      <p:graphicFrame>
        <p:nvGraphicFramePr>
          <p:cNvPr id="36872" name="Object 33"/>
          <p:cNvGraphicFramePr>
            <a:graphicFrameLocks noChangeAspect="1"/>
          </p:cNvGraphicFramePr>
          <p:nvPr/>
        </p:nvGraphicFramePr>
        <p:xfrm>
          <a:off x="8747125" y="3733800"/>
          <a:ext cx="217488" cy="200025"/>
        </p:xfrm>
        <a:graphic>
          <a:graphicData uri="http://schemas.openxmlformats.org/presentationml/2006/ole">
            <p:oleObj spid="_x0000_s62472" name="方程式" r:id="rId13" imgW="152280" imgH="139680" progId="Equation.3">
              <p:embed/>
            </p:oleObj>
          </a:graphicData>
        </a:graphic>
      </p:graphicFrame>
      <p:sp>
        <p:nvSpPr>
          <p:cNvPr id="30" name="投影片編號版面配置區 29"/>
          <p:cNvSpPr>
            <a:spLocks noGrp="1"/>
          </p:cNvSpPr>
          <p:nvPr>
            <p:ph type="sldNum" sz="quarter" idx="12"/>
          </p:nvPr>
        </p:nvSpPr>
        <p:spPr/>
        <p:txBody>
          <a:bodyPr/>
          <a:lstStyle/>
          <a:p>
            <a:fld id="{F0E44AF5-040C-4A77-9C07-FD1A8D25ABBD}" type="slidenum">
              <a:rPr lang="zh-TW" altLang="en-US" smtClean="0"/>
              <a:pPr/>
              <a:t>72</a:t>
            </a:fld>
            <a:endParaRPr lang="zh-TW" altLang="en-US"/>
          </a:p>
        </p:txBody>
      </p:sp>
    </p:spTree>
  </p:cSld>
  <p:clrMapOvr>
    <a:masterClrMapping/>
  </p:clrMapOvr>
  <p:transition>
    <p:zoom/>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4"/>
          <p:cNvSpPr>
            <a:spLocks noChangeArrowheads="1"/>
          </p:cNvSpPr>
          <p:nvPr/>
        </p:nvSpPr>
        <p:spPr bwMode="auto">
          <a:xfrm>
            <a:off x="1258888" y="1376363"/>
            <a:ext cx="4090987" cy="396875"/>
          </a:xfrm>
          <a:prstGeom prst="rect">
            <a:avLst/>
          </a:prstGeom>
          <a:noFill/>
          <a:ln w="9525">
            <a:noFill/>
            <a:miter lim="800000"/>
            <a:headEnd/>
            <a:tailEnd/>
          </a:ln>
        </p:spPr>
        <p:txBody>
          <a:bodyPr wrap="none">
            <a:spAutoFit/>
          </a:bodyPr>
          <a:lstStyle/>
          <a:p>
            <a:r>
              <a:rPr lang="en-US" altLang="zh-TW" sz="2000" b="1"/>
              <a:t>2.9 Fourier Transform Theorems</a:t>
            </a:r>
          </a:p>
        </p:txBody>
      </p:sp>
      <p:pic>
        <p:nvPicPr>
          <p:cNvPr id="37893" name="Picture 5"/>
          <p:cNvPicPr>
            <a:picLocks noChangeAspect="1" noChangeArrowheads="1"/>
          </p:cNvPicPr>
          <p:nvPr/>
        </p:nvPicPr>
        <p:blipFill>
          <a:blip r:embed="rId3" cstate="print"/>
          <a:srcRect/>
          <a:stretch>
            <a:fillRect/>
          </a:stretch>
        </p:blipFill>
        <p:spPr bwMode="auto">
          <a:xfrm>
            <a:off x="1763713" y="1990725"/>
            <a:ext cx="4149725" cy="4246563"/>
          </a:xfrm>
          <a:prstGeom prst="rect">
            <a:avLst/>
          </a:prstGeom>
          <a:noFill/>
          <a:ln w="9525">
            <a:noFill/>
            <a:miter lim="800000"/>
            <a:headEnd/>
            <a:tailEnd/>
          </a:ln>
        </p:spPr>
      </p:pic>
      <p:sp>
        <p:nvSpPr>
          <p:cNvPr id="104454" name="AutoShape 6"/>
          <p:cNvSpPr>
            <a:spLocks noChangeArrowheads="1"/>
          </p:cNvSpPr>
          <p:nvPr/>
        </p:nvSpPr>
        <p:spPr bwMode="auto">
          <a:xfrm>
            <a:off x="1476375" y="2852738"/>
            <a:ext cx="215900" cy="215900"/>
          </a:xfrm>
          <a:prstGeom prst="star5">
            <a:avLst/>
          </a:prstGeom>
          <a:solidFill>
            <a:schemeClr val="accent1"/>
          </a:solidFill>
          <a:ln w="9525">
            <a:solidFill>
              <a:schemeClr val="tx1"/>
            </a:solidFill>
            <a:miter lim="800000"/>
            <a:headEnd/>
            <a:tailEnd/>
          </a:ln>
          <a:effectLst/>
        </p:spPr>
        <p:txBody>
          <a:bodyPr wrap="none" anchor="ctr"/>
          <a:lstStyle/>
          <a:p>
            <a:pPr>
              <a:defRPr/>
            </a:pPr>
            <a:endParaRPr lang="zh-TW" altLang="en-US">
              <a:ea typeface="新細明體" pitchFamily="18" charset="-120"/>
            </a:endParaRPr>
          </a:p>
        </p:txBody>
      </p:sp>
      <p:sp>
        <p:nvSpPr>
          <p:cNvPr id="104455" name="AutoShape 7"/>
          <p:cNvSpPr>
            <a:spLocks noChangeArrowheads="1"/>
          </p:cNvSpPr>
          <p:nvPr/>
        </p:nvSpPr>
        <p:spPr bwMode="auto">
          <a:xfrm>
            <a:off x="1547813" y="3716338"/>
            <a:ext cx="215900" cy="215900"/>
          </a:xfrm>
          <a:prstGeom prst="star5">
            <a:avLst/>
          </a:prstGeom>
          <a:solidFill>
            <a:schemeClr val="accent1"/>
          </a:solidFill>
          <a:ln w="9525">
            <a:solidFill>
              <a:schemeClr val="tx1"/>
            </a:solidFill>
            <a:miter lim="800000"/>
            <a:headEnd/>
            <a:tailEnd/>
          </a:ln>
          <a:effectLst/>
        </p:spPr>
        <p:txBody>
          <a:bodyPr wrap="none" anchor="ctr"/>
          <a:lstStyle/>
          <a:p>
            <a:pPr>
              <a:defRPr/>
            </a:pPr>
            <a:endParaRPr lang="zh-TW" altLang="en-US">
              <a:ea typeface="新細明體" pitchFamily="18" charset="-120"/>
            </a:endParaRPr>
          </a:p>
        </p:txBody>
      </p:sp>
      <p:sp>
        <p:nvSpPr>
          <p:cNvPr id="104456" name="AutoShape 8"/>
          <p:cNvSpPr>
            <a:spLocks noChangeArrowheads="1"/>
          </p:cNvSpPr>
          <p:nvPr/>
        </p:nvSpPr>
        <p:spPr bwMode="auto">
          <a:xfrm>
            <a:off x="1547813" y="4508500"/>
            <a:ext cx="215900" cy="215900"/>
          </a:xfrm>
          <a:prstGeom prst="star5">
            <a:avLst/>
          </a:prstGeom>
          <a:solidFill>
            <a:schemeClr val="accent1"/>
          </a:solidFill>
          <a:ln w="9525">
            <a:solidFill>
              <a:schemeClr val="tx1"/>
            </a:solidFill>
            <a:miter lim="800000"/>
            <a:headEnd/>
            <a:tailEnd/>
          </a:ln>
          <a:effectLst/>
        </p:spPr>
        <p:txBody>
          <a:bodyPr wrap="none" anchor="ctr"/>
          <a:lstStyle/>
          <a:p>
            <a:pPr>
              <a:defRPr/>
            </a:pPr>
            <a:endParaRPr lang="zh-TW" altLang="en-US">
              <a:ea typeface="新細明體" pitchFamily="18" charset="-120"/>
            </a:endParaRPr>
          </a:p>
        </p:txBody>
      </p:sp>
      <p:sp>
        <p:nvSpPr>
          <p:cNvPr id="37897" name="Text Box 9"/>
          <p:cNvSpPr txBox="1">
            <a:spLocks noChangeArrowheads="1"/>
          </p:cNvSpPr>
          <p:nvPr/>
        </p:nvSpPr>
        <p:spPr bwMode="auto">
          <a:xfrm>
            <a:off x="3851275" y="3644900"/>
            <a:ext cx="2519363" cy="336550"/>
          </a:xfrm>
          <a:prstGeom prst="rect">
            <a:avLst/>
          </a:prstGeom>
          <a:noFill/>
          <a:ln w="9525">
            <a:noFill/>
            <a:miter lim="800000"/>
            <a:headEnd/>
            <a:tailEnd/>
          </a:ln>
        </p:spPr>
        <p:txBody>
          <a:bodyPr>
            <a:spAutoFit/>
          </a:bodyPr>
          <a:lstStyle/>
          <a:p>
            <a:pPr>
              <a:spcBef>
                <a:spcPct val="50000"/>
              </a:spcBef>
            </a:pPr>
            <a:r>
              <a:rPr lang="en-US" altLang="zh-TW" sz="1600"/>
              <a:t>~ </a:t>
            </a:r>
            <a:r>
              <a:rPr lang="en-US" altLang="zh-TW" sz="1600">
                <a:solidFill>
                  <a:srgbClr val="0000FF"/>
                </a:solidFill>
              </a:rPr>
              <a:t>Frequency shift</a:t>
            </a:r>
          </a:p>
        </p:txBody>
      </p:sp>
      <p:graphicFrame>
        <p:nvGraphicFramePr>
          <p:cNvPr id="37890" name="Object 10"/>
          <p:cNvGraphicFramePr>
            <a:graphicFrameLocks noChangeAspect="1"/>
          </p:cNvGraphicFramePr>
          <p:nvPr/>
        </p:nvGraphicFramePr>
        <p:xfrm>
          <a:off x="2339975" y="5048250"/>
          <a:ext cx="5164138" cy="325438"/>
        </p:xfrm>
        <a:graphic>
          <a:graphicData uri="http://schemas.openxmlformats.org/presentationml/2006/ole">
            <p:oleObj spid="_x0000_s63490" name="Equation" r:id="rId4" imgW="3644640" imgH="228600" progId="Equation.DSMT4">
              <p:embed/>
            </p:oleObj>
          </a:graphicData>
        </a:graphic>
      </p:graphicFrame>
      <p:graphicFrame>
        <p:nvGraphicFramePr>
          <p:cNvPr id="37891" name="Object 11"/>
          <p:cNvGraphicFramePr>
            <a:graphicFrameLocks noChangeAspect="1"/>
          </p:cNvGraphicFramePr>
          <p:nvPr/>
        </p:nvGraphicFramePr>
        <p:xfrm>
          <a:off x="2411413" y="5911850"/>
          <a:ext cx="1908175" cy="325438"/>
        </p:xfrm>
        <a:graphic>
          <a:graphicData uri="http://schemas.openxmlformats.org/presentationml/2006/ole">
            <p:oleObj spid="_x0000_s63491" name="Equation" r:id="rId5" imgW="1346040" imgH="228600" progId="Equation.DSMT4">
              <p:embed/>
            </p:oleObj>
          </a:graphicData>
        </a:graphic>
      </p:graphicFrame>
      <p:sp>
        <p:nvSpPr>
          <p:cNvPr id="37898" name="AutoShape 12"/>
          <p:cNvSpPr>
            <a:spLocks noChangeArrowheads="1"/>
          </p:cNvSpPr>
          <p:nvPr/>
        </p:nvSpPr>
        <p:spPr bwMode="auto">
          <a:xfrm>
            <a:off x="5867400" y="2995613"/>
            <a:ext cx="287338" cy="1512887"/>
          </a:xfrm>
          <a:prstGeom prst="curvedLeftArrow">
            <a:avLst>
              <a:gd name="adj1" fmla="val 105304"/>
              <a:gd name="adj2" fmla="val 210607"/>
              <a:gd name="adj3" fmla="val 33333"/>
            </a:avLst>
          </a:prstGeom>
          <a:solidFill>
            <a:schemeClr val="accent1"/>
          </a:solidFill>
          <a:ln w="9525">
            <a:solidFill>
              <a:schemeClr val="tx1"/>
            </a:solidFill>
            <a:miter lim="800000"/>
            <a:headEnd/>
            <a:tailEnd/>
          </a:ln>
        </p:spPr>
        <p:txBody>
          <a:bodyPr wrap="none" anchor="ctr"/>
          <a:lstStyle/>
          <a:p>
            <a:endParaRPr lang="zh-TW" altLang="en-US"/>
          </a:p>
        </p:txBody>
      </p:sp>
      <p:sp>
        <p:nvSpPr>
          <p:cNvPr id="37899" name="Text Box 13"/>
          <p:cNvSpPr txBox="1">
            <a:spLocks noChangeArrowheads="1"/>
          </p:cNvSpPr>
          <p:nvPr/>
        </p:nvSpPr>
        <p:spPr bwMode="auto">
          <a:xfrm>
            <a:off x="6156325" y="3452813"/>
            <a:ext cx="1008063" cy="336550"/>
          </a:xfrm>
          <a:prstGeom prst="rect">
            <a:avLst/>
          </a:prstGeom>
          <a:noFill/>
          <a:ln w="9525">
            <a:noFill/>
            <a:miter lim="800000"/>
            <a:headEnd/>
            <a:tailEnd/>
          </a:ln>
        </p:spPr>
        <p:txBody>
          <a:bodyPr>
            <a:spAutoFit/>
          </a:bodyPr>
          <a:lstStyle/>
          <a:p>
            <a:pPr>
              <a:spcBef>
                <a:spcPct val="50000"/>
              </a:spcBef>
            </a:pPr>
            <a:r>
              <a:rPr lang="en-US" altLang="zh-TW" sz="1600">
                <a:solidFill>
                  <a:srgbClr val="0000FF"/>
                </a:solidFill>
              </a:rPr>
              <a:t>dual</a:t>
            </a:r>
          </a:p>
        </p:txBody>
      </p:sp>
      <p:sp>
        <p:nvSpPr>
          <p:cNvPr id="14" name="投影片編號版面配置區 13"/>
          <p:cNvSpPr>
            <a:spLocks noGrp="1"/>
          </p:cNvSpPr>
          <p:nvPr>
            <p:ph type="sldNum" sz="quarter" idx="12"/>
          </p:nvPr>
        </p:nvSpPr>
        <p:spPr/>
        <p:txBody>
          <a:bodyPr/>
          <a:lstStyle/>
          <a:p>
            <a:fld id="{F0E44AF5-040C-4A77-9C07-FD1A8D25ABBD}" type="slidenum">
              <a:rPr lang="zh-TW" altLang="en-US" smtClean="0"/>
              <a:pPr/>
              <a:t>73</a:t>
            </a:fld>
            <a:endParaRPr lang="zh-TW" altLang="en-US"/>
          </a:p>
        </p:txBody>
      </p:sp>
    </p:spTree>
  </p:cSld>
  <p:clrMapOvr>
    <a:masterClrMapping/>
  </p:clrMapOvr>
  <p:transition>
    <p:zoom/>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4"/>
          <p:cNvPicPr>
            <a:picLocks noChangeAspect="1" noChangeArrowheads="1"/>
          </p:cNvPicPr>
          <p:nvPr/>
        </p:nvPicPr>
        <p:blipFill>
          <a:blip r:embed="rId2" cstate="print"/>
          <a:srcRect/>
          <a:stretch>
            <a:fillRect/>
          </a:stretch>
        </p:blipFill>
        <p:spPr bwMode="auto">
          <a:xfrm>
            <a:off x="1403350" y="2095500"/>
            <a:ext cx="5400675" cy="3494088"/>
          </a:xfrm>
          <a:prstGeom prst="rect">
            <a:avLst/>
          </a:prstGeom>
          <a:noFill/>
          <a:ln w="9525">
            <a:noFill/>
            <a:miter lim="800000"/>
            <a:headEnd/>
            <a:tailEnd/>
          </a:ln>
        </p:spPr>
      </p:pic>
      <p:sp>
        <p:nvSpPr>
          <p:cNvPr id="105477" name="AutoShape 5"/>
          <p:cNvSpPr>
            <a:spLocks noChangeArrowheads="1"/>
          </p:cNvSpPr>
          <p:nvPr/>
        </p:nvSpPr>
        <p:spPr bwMode="auto">
          <a:xfrm>
            <a:off x="1260475" y="3284538"/>
            <a:ext cx="215900" cy="215900"/>
          </a:xfrm>
          <a:prstGeom prst="star5">
            <a:avLst/>
          </a:prstGeom>
          <a:solidFill>
            <a:schemeClr val="accent1"/>
          </a:solidFill>
          <a:ln w="9525">
            <a:solidFill>
              <a:schemeClr val="tx1"/>
            </a:solidFill>
            <a:miter lim="800000"/>
            <a:headEnd/>
            <a:tailEnd/>
          </a:ln>
          <a:effectLst/>
        </p:spPr>
        <p:txBody>
          <a:bodyPr wrap="none" anchor="ctr"/>
          <a:lstStyle/>
          <a:p>
            <a:pPr>
              <a:defRPr/>
            </a:pPr>
            <a:endParaRPr lang="zh-TW" altLang="en-US">
              <a:ea typeface="新細明體" pitchFamily="18" charset="-120"/>
            </a:endParaRPr>
          </a:p>
        </p:txBody>
      </p:sp>
      <p:sp>
        <p:nvSpPr>
          <p:cNvPr id="105478" name="AutoShape 6"/>
          <p:cNvSpPr>
            <a:spLocks noChangeArrowheads="1"/>
          </p:cNvSpPr>
          <p:nvPr/>
        </p:nvSpPr>
        <p:spPr bwMode="auto">
          <a:xfrm>
            <a:off x="1258888" y="4292600"/>
            <a:ext cx="215900" cy="215900"/>
          </a:xfrm>
          <a:prstGeom prst="star5">
            <a:avLst/>
          </a:prstGeom>
          <a:solidFill>
            <a:schemeClr val="accent1"/>
          </a:solidFill>
          <a:ln w="9525">
            <a:solidFill>
              <a:schemeClr val="tx1"/>
            </a:solidFill>
            <a:miter lim="800000"/>
            <a:headEnd/>
            <a:tailEnd/>
          </a:ln>
          <a:effectLst/>
        </p:spPr>
        <p:txBody>
          <a:bodyPr wrap="none" anchor="ctr"/>
          <a:lstStyle/>
          <a:p>
            <a:pPr>
              <a:defRPr/>
            </a:pPr>
            <a:endParaRPr lang="zh-TW" altLang="en-US">
              <a:ea typeface="新細明體" pitchFamily="18" charset="-120"/>
            </a:endParaRPr>
          </a:p>
        </p:txBody>
      </p:sp>
      <p:sp>
        <p:nvSpPr>
          <p:cNvPr id="71685" name="Text Box 7"/>
          <p:cNvSpPr txBox="1">
            <a:spLocks noChangeArrowheads="1"/>
          </p:cNvSpPr>
          <p:nvPr/>
        </p:nvSpPr>
        <p:spPr bwMode="auto">
          <a:xfrm>
            <a:off x="2916238" y="4292600"/>
            <a:ext cx="2376487" cy="336550"/>
          </a:xfrm>
          <a:prstGeom prst="rect">
            <a:avLst/>
          </a:prstGeom>
          <a:noFill/>
          <a:ln w="9525">
            <a:noFill/>
            <a:miter lim="800000"/>
            <a:headEnd/>
            <a:tailEnd/>
          </a:ln>
        </p:spPr>
        <p:txBody>
          <a:bodyPr>
            <a:spAutoFit/>
          </a:bodyPr>
          <a:lstStyle/>
          <a:p>
            <a:pPr>
              <a:spcBef>
                <a:spcPct val="50000"/>
              </a:spcBef>
            </a:pPr>
            <a:r>
              <a:rPr lang="en-US" altLang="zh-TW" sz="1600"/>
              <a:t>~ </a:t>
            </a:r>
            <a:r>
              <a:rPr lang="en-US" altLang="zh-TW" sz="1600">
                <a:solidFill>
                  <a:srgbClr val="0000FF"/>
                </a:solidFill>
              </a:rPr>
              <a:t>Windowing</a:t>
            </a:r>
          </a:p>
        </p:txBody>
      </p:sp>
      <p:sp>
        <p:nvSpPr>
          <p:cNvPr id="71686" name="Text Box 8"/>
          <p:cNvSpPr txBox="1">
            <a:spLocks noChangeArrowheads="1"/>
          </p:cNvSpPr>
          <p:nvPr/>
        </p:nvSpPr>
        <p:spPr bwMode="auto">
          <a:xfrm>
            <a:off x="4427538" y="3916363"/>
            <a:ext cx="3097212" cy="304800"/>
          </a:xfrm>
          <a:prstGeom prst="rect">
            <a:avLst/>
          </a:prstGeom>
          <a:noFill/>
          <a:ln w="9525">
            <a:noFill/>
            <a:miter lim="800000"/>
            <a:headEnd/>
            <a:tailEnd/>
          </a:ln>
        </p:spPr>
        <p:txBody>
          <a:bodyPr>
            <a:spAutoFit/>
          </a:bodyPr>
          <a:lstStyle/>
          <a:p>
            <a:pPr>
              <a:spcBef>
                <a:spcPct val="50000"/>
              </a:spcBef>
            </a:pPr>
            <a:r>
              <a:rPr lang="en-US" altLang="zh-TW" sz="1400" dirty="0">
                <a:solidFill>
                  <a:srgbClr val="FF0000"/>
                </a:solidFill>
                <a:sym typeface="Wingdings" pitchFamily="2" charset="2"/>
              </a:rPr>
              <a:t> Computationally efficient</a:t>
            </a:r>
            <a:endParaRPr lang="en-US" altLang="zh-TW" sz="1400" dirty="0">
              <a:solidFill>
                <a:srgbClr val="FF0000"/>
              </a:solidFill>
            </a:endParaRPr>
          </a:p>
        </p:txBody>
      </p:sp>
      <p:sp>
        <p:nvSpPr>
          <p:cNvPr id="71687" name="AutoShape 10"/>
          <p:cNvSpPr>
            <a:spLocks noChangeArrowheads="1"/>
          </p:cNvSpPr>
          <p:nvPr/>
        </p:nvSpPr>
        <p:spPr bwMode="auto">
          <a:xfrm>
            <a:off x="6877050" y="3860800"/>
            <a:ext cx="287338" cy="1512888"/>
          </a:xfrm>
          <a:prstGeom prst="curvedLeftArrow">
            <a:avLst>
              <a:gd name="adj1" fmla="val 105304"/>
              <a:gd name="adj2" fmla="val 210607"/>
              <a:gd name="adj3" fmla="val 33333"/>
            </a:avLst>
          </a:prstGeom>
          <a:solidFill>
            <a:schemeClr val="accent1"/>
          </a:solidFill>
          <a:ln w="9525">
            <a:solidFill>
              <a:schemeClr val="tx1"/>
            </a:solidFill>
            <a:miter lim="800000"/>
            <a:headEnd/>
            <a:tailEnd/>
          </a:ln>
        </p:spPr>
        <p:txBody>
          <a:bodyPr wrap="none" anchor="ctr"/>
          <a:lstStyle/>
          <a:p>
            <a:endParaRPr lang="zh-TW" altLang="en-US"/>
          </a:p>
        </p:txBody>
      </p:sp>
      <p:sp>
        <p:nvSpPr>
          <p:cNvPr id="71688" name="Text Box 11"/>
          <p:cNvSpPr txBox="1">
            <a:spLocks noChangeArrowheads="1"/>
          </p:cNvSpPr>
          <p:nvPr/>
        </p:nvSpPr>
        <p:spPr bwMode="auto">
          <a:xfrm>
            <a:off x="7164388" y="4387850"/>
            <a:ext cx="1008062" cy="336550"/>
          </a:xfrm>
          <a:prstGeom prst="rect">
            <a:avLst/>
          </a:prstGeom>
          <a:noFill/>
          <a:ln w="9525">
            <a:noFill/>
            <a:miter lim="800000"/>
            <a:headEnd/>
            <a:tailEnd/>
          </a:ln>
        </p:spPr>
        <p:txBody>
          <a:bodyPr>
            <a:spAutoFit/>
          </a:bodyPr>
          <a:lstStyle/>
          <a:p>
            <a:pPr>
              <a:spcBef>
                <a:spcPct val="50000"/>
              </a:spcBef>
            </a:pPr>
            <a:r>
              <a:rPr lang="en-US" altLang="zh-TW" sz="1600">
                <a:solidFill>
                  <a:srgbClr val="0000FF"/>
                </a:solidFill>
              </a:rPr>
              <a:t>dual</a:t>
            </a:r>
          </a:p>
        </p:txBody>
      </p:sp>
      <p:sp>
        <p:nvSpPr>
          <p:cNvPr id="11" name="投影片編號版面配置區 10"/>
          <p:cNvSpPr>
            <a:spLocks noGrp="1"/>
          </p:cNvSpPr>
          <p:nvPr>
            <p:ph type="sldNum" sz="quarter" idx="12"/>
          </p:nvPr>
        </p:nvSpPr>
        <p:spPr/>
        <p:txBody>
          <a:bodyPr/>
          <a:lstStyle/>
          <a:p>
            <a:fld id="{F0E44AF5-040C-4A77-9C07-FD1A8D25ABBD}" type="slidenum">
              <a:rPr lang="zh-TW" altLang="en-US" smtClean="0"/>
              <a:pPr/>
              <a:t>74</a:t>
            </a:fld>
            <a:endParaRPr lang="zh-TW" altLang="en-US"/>
          </a:p>
        </p:txBody>
      </p:sp>
    </p:spTree>
  </p:cSld>
  <p:clrMapOvr>
    <a:masterClrMapping/>
  </p:clrMapOvr>
  <p:transition>
    <p:zoom/>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3"/>
          <p:cNvPicPr>
            <a:picLocks noChangeAspect="1" noChangeArrowheads="1"/>
          </p:cNvPicPr>
          <p:nvPr/>
        </p:nvPicPr>
        <p:blipFill>
          <a:blip r:embed="rId2" cstate="print"/>
          <a:srcRect/>
          <a:stretch>
            <a:fillRect/>
          </a:stretch>
        </p:blipFill>
        <p:spPr bwMode="auto">
          <a:xfrm>
            <a:off x="1547813" y="1916113"/>
            <a:ext cx="4824412" cy="3430587"/>
          </a:xfrm>
          <a:prstGeom prst="rect">
            <a:avLst/>
          </a:prstGeom>
          <a:noFill/>
          <a:ln w="9525">
            <a:noFill/>
            <a:miter lim="800000"/>
            <a:headEnd/>
            <a:tailEnd/>
          </a:ln>
        </p:spPr>
      </p:pic>
      <p:sp>
        <p:nvSpPr>
          <p:cNvPr id="106501" name="AutoShape 5"/>
          <p:cNvSpPr>
            <a:spLocks noChangeArrowheads="1"/>
          </p:cNvSpPr>
          <p:nvPr/>
        </p:nvSpPr>
        <p:spPr bwMode="auto">
          <a:xfrm>
            <a:off x="1403350" y="1989138"/>
            <a:ext cx="215900" cy="215900"/>
          </a:xfrm>
          <a:prstGeom prst="star5">
            <a:avLst/>
          </a:prstGeom>
          <a:solidFill>
            <a:schemeClr val="accent1"/>
          </a:solidFill>
          <a:ln w="9525">
            <a:solidFill>
              <a:schemeClr val="tx1"/>
            </a:solidFill>
            <a:miter lim="800000"/>
            <a:headEnd/>
            <a:tailEnd/>
          </a:ln>
          <a:effectLst/>
        </p:spPr>
        <p:txBody>
          <a:bodyPr wrap="none" anchor="ctr"/>
          <a:lstStyle/>
          <a:p>
            <a:pPr>
              <a:defRPr/>
            </a:pPr>
            <a:endParaRPr lang="zh-TW" altLang="en-US">
              <a:ea typeface="新細明體" pitchFamily="18" charset="-120"/>
            </a:endParaRPr>
          </a:p>
        </p:txBody>
      </p:sp>
      <p:sp>
        <p:nvSpPr>
          <p:cNvPr id="72708" name="Text Box 6"/>
          <p:cNvSpPr txBox="1">
            <a:spLocks noChangeArrowheads="1"/>
          </p:cNvSpPr>
          <p:nvPr/>
        </p:nvSpPr>
        <p:spPr bwMode="auto">
          <a:xfrm>
            <a:off x="3708400" y="1989138"/>
            <a:ext cx="2592388" cy="336550"/>
          </a:xfrm>
          <a:prstGeom prst="rect">
            <a:avLst/>
          </a:prstGeom>
          <a:noFill/>
          <a:ln w="9525">
            <a:noFill/>
            <a:miter lim="800000"/>
            <a:headEnd/>
            <a:tailEnd/>
          </a:ln>
        </p:spPr>
        <p:txBody>
          <a:bodyPr>
            <a:spAutoFit/>
          </a:bodyPr>
          <a:lstStyle/>
          <a:p>
            <a:pPr>
              <a:spcBef>
                <a:spcPct val="50000"/>
              </a:spcBef>
            </a:pPr>
            <a:r>
              <a:rPr lang="en-US" altLang="zh-TW" sz="1600">
                <a:sym typeface="Wingdings" pitchFamily="2" charset="2"/>
              </a:rPr>
              <a:t> </a:t>
            </a:r>
            <a:r>
              <a:rPr lang="en-US" altLang="zh-TW" sz="1600"/>
              <a:t>Conservation of </a:t>
            </a:r>
            <a:r>
              <a:rPr lang="en-US" altLang="zh-TW" sz="1600">
                <a:solidFill>
                  <a:schemeClr val="hlink"/>
                </a:solidFill>
              </a:rPr>
              <a:t>energy</a:t>
            </a:r>
          </a:p>
        </p:txBody>
      </p:sp>
      <p:sp>
        <p:nvSpPr>
          <p:cNvPr id="7" name="投影片編號版面配置區 6"/>
          <p:cNvSpPr>
            <a:spLocks noGrp="1"/>
          </p:cNvSpPr>
          <p:nvPr>
            <p:ph type="sldNum" sz="quarter" idx="12"/>
          </p:nvPr>
        </p:nvSpPr>
        <p:spPr/>
        <p:txBody>
          <a:bodyPr/>
          <a:lstStyle/>
          <a:p>
            <a:fld id="{F0E44AF5-040C-4A77-9C07-FD1A8D25ABBD}" type="slidenum">
              <a:rPr lang="zh-TW" altLang="en-US" smtClean="0"/>
              <a:pPr/>
              <a:t>75</a:t>
            </a:fld>
            <a:endParaRPr lang="zh-TW" altLang="en-US"/>
          </a:p>
        </p:txBody>
      </p:sp>
    </p:spTree>
  </p:cSld>
  <p:clrMapOvr>
    <a:masterClrMapping/>
  </p:clrMapOvr>
  <p:transition>
    <p:zoom/>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normAutofit fontScale="90000"/>
          </a:bodyPr>
          <a:lstStyle/>
          <a:p>
            <a:r>
              <a:rPr lang="en-US" altLang="zh-TW" b="1"/>
              <a:t>3.1 Z-Transform</a:t>
            </a:r>
            <a:r>
              <a:rPr lang="en-US" altLang="zh-TW"/>
              <a:t/>
            </a:r>
            <a:br>
              <a:rPr lang="en-US" altLang="zh-TW"/>
            </a:br>
            <a:endParaRPr lang="en-US" altLang="zh-TW"/>
          </a:p>
        </p:txBody>
      </p:sp>
      <p:sp>
        <p:nvSpPr>
          <p:cNvPr id="11267" name="Rectangle 3"/>
          <p:cNvSpPr>
            <a:spLocks noGrp="1" noChangeArrowheads="1"/>
          </p:cNvSpPr>
          <p:nvPr>
            <p:ph type="body" idx="1"/>
          </p:nvPr>
        </p:nvSpPr>
        <p:spPr/>
        <p:txBody>
          <a:bodyPr/>
          <a:lstStyle/>
          <a:p>
            <a:r>
              <a:rPr lang="en-US" altLang="zh-TW"/>
              <a:t>(</a:t>
            </a:r>
            <a:r>
              <a:rPr lang="en-US" altLang="zh-TW" b="1"/>
              <a:t>Two-sided) z-transform</a:t>
            </a:r>
            <a:endParaRPr lang="en-US" altLang="zh-TW"/>
          </a:p>
          <a:p>
            <a:endParaRPr lang="en-US" altLang="zh-TW"/>
          </a:p>
        </p:txBody>
      </p:sp>
      <p:pic>
        <p:nvPicPr>
          <p:cNvPr id="11268" name="Picture 4"/>
          <p:cNvPicPr>
            <a:picLocks noChangeAspect="1" noChangeArrowheads="1"/>
          </p:cNvPicPr>
          <p:nvPr/>
        </p:nvPicPr>
        <p:blipFill>
          <a:blip r:embed="rId3" cstate="print"/>
          <a:srcRect b="16742"/>
          <a:stretch>
            <a:fillRect/>
          </a:stretch>
        </p:blipFill>
        <p:spPr bwMode="auto">
          <a:xfrm>
            <a:off x="1331913" y="2420938"/>
            <a:ext cx="6600825" cy="3529012"/>
          </a:xfrm>
          <a:prstGeom prst="rect">
            <a:avLst/>
          </a:prstGeom>
          <a:noFill/>
          <a:ln w="9525">
            <a:noFill/>
            <a:miter lim="800000"/>
            <a:headEnd/>
            <a:tailEnd/>
          </a:ln>
          <a:effectLst/>
        </p:spPr>
      </p:pic>
      <p:graphicFrame>
        <p:nvGraphicFramePr>
          <p:cNvPr id="11269" name="Object 5"/>
          <p:cNvGraphicFramePr>
            <a:graphicFrameLocks noChangeAspect="1"/>
          </p:cNvGraphicFramePr>
          <p:nvPr/>
        </p:nvGraphicFramePr>
        <p:xfrm>
          <a:off x="1604963" y="5765800"/>
          <a:ext cx="6638925" cy="788988"/>
        </p:xfrm>
        <a:graphic>
          <a:graphicData uri="http://schemas.openxmlformats.org/presentationml/2006/ole">
            <p:oleObj spid="_x0000_s65538" name="Equation" r:id="rId4" imgW="3848040" imgH="457200" progId="Equation.DSMT4">
              <p:embed/>
            </p:oleObj>
          </a:graphicData>
        </a:graphic>
      </p:graphicFrame>
      <p:sp>
        <p:nvSpPr>
          <p:cNvPr id="8" name="投影片編號版面配置區 7"/>
          <p:cNvSpPr>
            <a:spLocks noGrp="1"/>
          </p:cNvSpPr>
          <p:nvPr>
            <p:ph type="sldNum" sz="quarter" idx="12"/>
          </p:nvPr>
        </p:nvSpPr>
        <p:spPr/>
        <p:txBody>
          <a:bodyPr/>
          <a:lstStyle/>
          <a:p>
            <a:fld id="{F0E44AF5-040C-4A77-9C07-FD1A8D25ABBD}" type="slidenum">
              <a:rPr lang="zh-TW" altLang="en-US" smtClean="0"/>
              <a:pPr/>
              <a:t>76</a:t>
            </a:fld>
            <a:endParaRPr lang="zh-TW" alt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p:txBody>
          <a:bodyPr/>
          <a:lstStyle/>
          <a:p>
            <a:r>
              <a:rPr lang="en-US" altLang="zh-TW" b="1"/>
              <a:t>Region of Convergence </a:t>
            </a:r>
            <a:r>
              <a:rPr lang="en-US" altLang="zh-TW"/>
              <a:t>(</a:t>
            </a:r>
            <a:r>
              <a:rPr lang="en-US" altLang="zh-TW">
                <a:solidFill>
                  <a:schemeClr val="hlink"/>
                </a:solidFill>
              </a:rPr>
              <a:t>ROC</a:t>
            </a:r>
            <a:r>
              <a:rPr lang="en-US" altLang="zh-TW"/>
              <a:t>)</a:t>
            </a:r>
          </a:p>
          <a:p>
            <a:pPr lvl="1">
              <a:buFont typeface="Wingdings" pitchFamily="2" charset="2"/>
              <a:buNone/>
            </a:pPr>
            <a:r>
              <a:rPr lang="en-US" altLang="zh-TW"/>
              <a:t>The set of values of </a:t>
            </a:r>
            <a:r>
              <a:rPr lang="en-US" altLang="zh-TW" i="1"/>
              <a:t>z  </a:t>
            </a:r>
            <a:r>
              <a:rPr lang="en-US" altLang="zh-TW"/>
              <a:t>for which the z-transform converges.</a:t>
            </a:r>
          </a:p>
          <a:p>
            <a:r>
              <a:rPr lang="en-US" altLang="zh-TW" i="1">
                <a:solidFill>
                  <a:srgbClr val="0000FF"/>
                </a:solidFill>
                <a:latin typeface="Arial" charset="0"/>
              </a:rPr>
              <a:t>Uniform convergence &amp; absolute summability</a:t>
            </a:r>
          </a:p>
          <a:p>
            <a:pPr>
              <a:buFont typeface="Wingdings" pitchFamily="2" charset="2"/>
              <a:buNone/>
            </a:pPr>
            <a:endParaRPr lang="en-US" altLang="zh-TW"/>
          </a:p>
          <a:p>
            <a:pPr lvl="1">
              <a:buFont typeface="Wingdings" pitchFamily="2" charset="2"/>
              <a:buNone/>
            </a:pPr>
            <a:endParaRPr lang="en-US" altLang="zh-TW"/>
          </a:p>
          <a:p>
            <a:pPr>
              <a:buFont typeface="Wingdings" pitchFamily="2" charset="2"/>
              <a:buNone/>
            </a:pPr>
            <a:endParaRPr lang="en-US" altLang="zh-TW"/>
          </a:p>
          <a:p>
            <a:endParaRPr lang="en-US" altLang="zh-TW"/>
          </a:p>
          <a:p>
            <a:endParaRPr lang="en-US" altLang="zh-TW"/>
          </a:p>
        </p:txBody>
      </p:sp>
      <p:pic>
        <p:nvPicPr>
          <p:cNvPr id="13316" name="Picture 4"/>
          <p:cNvPicPr>
            <a:picLocks noChangeAspect="1" noChangeArrowheads="1"/>
          </p:cNvPicPr>
          <p:nvPr/>
        </p:nvPicPr>
        <p:blipFill>
          <a:blip r:embed="rId2" cstate="print"/>
          <a:srcRect/>
          <a:stretch>
            <a:fillRect/>
          </a:stretch>
        </p:blipFill>
        <p:spPr bwMode="auto">
          <a:xfrm>
            <a:off x="1619250" y="3500438"/>
            <a:ext cx="6667500" cy="3019425"/>
          </a:xfrm>
          <a:prstGeom prst="rect">
            <a:avLst/>
          </a:prstGeom>
          <a:noFill/>
          <a:ln w="9525">
            <a:noFill/>
            <a:miter lim="800000"/>
            <a:headEnd/>
            <a:tailEnd/>
          </a:ln>
          <a:effectLst/>
        </p:spPr>
      </p:pic>
      <p:sp>
        <p:nvSpPr>
          <p:cNvPr id="13317" name="Text Box 5"/>
          <p:cNvSpPr txBox="1">
            <a:spLocks noChangeArrowheads="1"/>
          </p:cNvSpPr>
          <p:nvPr/>
        </p:nvSpPr>
        <p:spPr bwMode="auto">
          <a:xfrm>
            <a:off x="3779838" y="4430713"/>
            <a:ext cx="4032250" cy="366712"/>
          </a:xfrm>
          <a:prstGeom prst="rect">
            <a:avLst/>
          </a:prstGeom>
          <a:noFill/>
          <a:ln w="9525">
            <a:noFill/>
            <a:miter lim="800000"/>
            <a:headEnd/>
            <a:tailEnd/>
          </a:ln>
          <a:effectLst/>
        </p:spPr>
        <p:txBody>
          <a:bodyPr>
            <a:spAutoFit/>
          </a:bodyPr>
          <a:lstStyle/>
          <a:p>
            <a:pPr>
              <a:spcBef>
                <a:spcPct val="50000"/>
              </a:spcBef>
            </a:pPr>
            <a:r>
              <a:rPr lang="en-US" altLang="zh-TW">
                <a:sym typeface="Wingdings" pitchFamily="2" charset="2"/>
              </a:rPr>
              <a:t> </a:t>
            </a:r>
            <a:r>
              <a:rPr lang="en-US" altLang="zh-TW">
                <a:solidFill>
                  <a:srgbClr val="0000FF"/>
                </a:solidFill>
                <a:sym typeface="Wingdings" pitchFamily="2" charset="2"/>
              </a:rPr>
              <a:t>Exponentially weighted sequence</a:t>
            </a:r>
            <a:endParaRPr lang="en-US" altLang="zh-TW">
              <a:solidFill>
                <a:srgbClr val="0000FF"/>
              </a:solidFill>
            </a:endParaRPr>
          </a:p>
        </p:txBody>
      </p:sp>
      <p:sp>
        <p:nvSpPr>
          <p:cNvPr id="7" name="投影片編號版面配置區 6"/>
          <p:cNvSpPr>
            <a:spLocks noGrp="1"/>
          </p:cNvSpPr>
          <p:nvPr>
            <p:ph type="sldNum" sz="quarter" idx="12"/>
          </p:nvPr>
        </p:nvSpPr>
        <p:spPr/>
        <p:txBody>
          <a:bodyPr/>
          <a:lstStyle/>
          <a:p>
            <a:fld id="{F0E44AF5-040C-4A77-9C07-FD1A8D25ABBD}" type="slidenum">
              <a:rPr lang="zh-TW" altLang="en-US" smtClean="0"/>
              <a:pPr/>
              <a:t>77</a:t>
            </a:fld>
            <a:endParaRPr lang="zh-TW" alt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1" name="Picture 5"/>
          <p:cNvPicPr>
            <a:picLocks noChangeAspect="1" noChangeArrowheads="1"/>
          </p:cNvPicPr>
          <p:nvPr/>
        </p:nvPicPr>
        <p:blipFill>
          <a:blip r:embed="rId2" cstate="print"/>
          <a:srcRect/>
          <a:stretch>
            <a:fillRect/>
          </a:stretch>
        </p:blipFill>
        <p:spPr bwMode="auto">
          <a:xfrm>
            <a:off x="755650" y="2205038"/>
            <a:ext cx="8208963" cy="3508375"/>
          </a:xfrm>
          <a:prstGeom prst="rect">
            <a:avLst/>
          </a:prstGeom>
          <a:noFill/>
          <a:ln w="9525">
            <a:noFill/>
            <a:miter lim="800000"/>
            <a:headEnd/>
            <a:tailEnd/>
          </a:ln>
          <a:effectLst/>
        </p:spPr>
      </p:pic>
      <p:sp>
        <p:nvSpPr>
          <p:cNvPr id="14342" name="AutoShape 6"/>
          <p:cNvSpPr>
            <a:spLocks noChangeArrowheads="1"/>
          </p:cNvSpPr>
          <p:nvPr/>
        </p:nvSpPr>
        <p:spPr bwMode="auto">
          <a:xfrm>
            <a:off x="612775" y="3500438"/>
            <a:ext cx="287338" cy="288925"/>
          </a:xfrm>
          <a:prstGeom prst="star5">
            <a:avLst/>
          </a:prstGeom>
          <a:solidFill>
            <a:schemeClr val="accent1"/>
          </a:solidFill>
          <a:ln w="9525">
            <a:solidFill>
              <a:schemeClr val="tx1"/>
            </a:solidFill>
            <a:miter lim="800000"/>
            <a:headEnd/>
            <a:tailEnd/>
          </a:ln>
          <a:effectLst/>
        </p:spPr>
        <p:txBody>
          <a:bodyPr wrap="none" anchor="ctr"/>
          <a:lstStyle/>
          <a:p>
            <a:endParaRPr lang="zh-TW" altLang="en-US"/>
          </a:p>
        </p:txBody>
      </p:sp>
      <p:sp>
        <p:nvSpPr>
          <p:cNvPr id="14343" name="Text Box 7"/>
          <p:cNvSpPr txBox="1">
            <a:spLocks noChangeArrowheads="1"/>
          </p:cNvSpPr>
          <p:nvPr/>
        </p:nvSpPr>
        <p:spPr bwMode="auto">
          <a:xfrm>
            <a:off x="4067175" y="3933825"/>
            <a:ext cx="4826000" cy="366713"/>
          </a:xfrm>
          <a:prstGeom prst="rect">
            <a:avLst/>
          </a:prstGeom>
          <a:noFill/>
          <a:ln w="9525">
            <a:noFill/>
            <a:miter lim="800000"/>
            <a:headEnd/>
            <a:tailEnd/>
          </a:ln>
          <a:effectLst/>
        </p:spPr>
        <p:txBody>
          <a:bodyPr>
            <a:spAutoFit/>
          </a:bodyPr>
          <a:lstStyle/>
          <a:p>
            <a:pPr>
              <a:spcBef>
                <a:spcPct val="50000"/>
              </a:spcBef>
            </a:pPr>
            <a:r>
              <a:rPr lang="en-US" altLang="zh-TW">
                <a:sym typeface="Wingdings" pitchFamily="2" charset="2"/>
              </a:rPr>
              <a:t> </a:t>
            </a:r>
            <a:r>
              <a:rPr lang="en-US" altLang="zh-TW">
                <a:solidFill>
                  <a:schemeClr val="hlink"/>
                </a:solidFill>
                <a:sym typeface="Wingdings" pitchFamily="2" charset="2"/>
              </a:rPr>
              <a:t>Absolutely summable</a:t>
            </a:r>
            <a:r>
              <a:rPr lang="en-US" altLang="zh-TW">
                <a:sym typeface="Wingdings" pitchFamily="2" charset="2"/>
              </a:rPr>
              <a:t> &amp; </a:t>
            </a:r>
            <a:r>
              <a:rPr lang="en-US" altLang="zh-TW">
                <a:solidFill>
                  <a:schemeClr val="hlink"/>
                </a:solidFill>
                <a:sym typeface="Wingdings" pitchFamily="2" charset="2"/>
              </a:rPr>
              <a:t>stable</a:t>
            </a:r>
            <a:r>
              <a:rPr lang="en-US" altLang="zh-TW">
                <a:sym typeface="Wingdings" pitchFamily="2" charset="2"/>
              </a:rPr>
              <a:t> sequence</a:t>
            </a:r>
            <a:endParaRPr lang="en-US" altLang="zh-TW"/>
          </a:p>
        </p:txBody>
      </p:sp>
      <p:sp>
        <p:nvSpPr>
          <p:cNvPr id="14344" name="Text Box 8"/>
          <p:cNvSpPr txBox="1">
            <a:spLocks noChangeArrowheads="1"/>
          </p:cNvSpPr>
          <p:nvPr/>
        </p:nvSpPr>
        <p:spPr bwMode="auto">
          <a:xfrm>
            <a:off x="1042988" y="5751513"/>
            <a:ext cx="7561262" cy="701675"/>
          </a:xfrm>
          <a:prstGeom prst="rect">
            <a:avLst/>
          </a:prstGeom>
          <a:noFill/>
          <a:ln w="9525">
            <a:noFill/>
            <a:miter lim="800000"/>
            <a:headEnd/>
            <a:tailEnd/>
          </a:ln>
          <a:effectLst/>
        </p:spPr>
        <p:txBody>
          <a:bodyPr>
            <a:spAutoFit/>
          </a:bodyPr>
          <a:lstStyle/>
          <a:p>
            <a:pPr>
              <a:spcBef>
                <a:spcPct val="50000"/>
              </a:spcBef>
            </a:pPr>
            <a:r>
              <a:rPr lang="en-US" altLang="zh-TW" sz="2000" dirty="0">
                <a:solidFill>
                  <a:srgbClr val="FF0000"/>
                </a:solidFill>
                <a:latin typeface="Times New Roman" pitchFamily="18" charset="0"/>
              </a:rPr>
              <a:t>Analytic function</a:t>
            </a:r>
            <a:r>
              <a:rPr lang="en-US" altLang="zh-TW" sz="2000" dirty="0">
                <a:latin typeface="Times New Roman" pitchFamily="18" charset="0"/>
              </a:rPr>
              <a:t>: </a:t>
            </a:r>
            <a:r>
              <a:rPr lang="en-US" altLang="zh-TW" sz="2000" i="1" dirty="0">
                <a:latin typeface="Times New Roman" pitchFamily="18" charset="0"/>
              </a:rPr>
              <a:t>X</a:t>
            </a:r>
            <a:r>
              <a:rPr lang="en-US" altLang="zh-TW" sz="2000" dirty="0">
                <a:latin typeface="Times New Roman" pitchFamily="18" charset="0"/>
              </a:rPr>
              <a:t>(</a:t>
            </a:r>
            <a:r>
              <a:rPr lang="en-US" altLang="zh-TW" sz="2000" i="1" dirty="0">
                <a:latin typeface="Times New Roman" pitchFamily="18" charset="0"/>
              </a:rPr>
              <a:t>z</a:t>
            </a:r>
            <a:r>
              <a:rPr lang="en-US" altLang="zh-TW" sz="2000" dirty="0">
                <a:latin typeface="Times New Roman" pitchFamily="18" charset="0"/>
              </a:rPr>
              <a:t>) possesses a derivative and free of singularity at every point in a region </a:t>
            </a:r>
            <a:r>
              <a:rPr lang="en-US" altLang="zh-TW" sz="2000" i="1" dirty="0">
                <a:latin typeface="Times New Roman" pitchFamily="18" charset="0"/>
              </a:rPr>
              <a:t>R</a:t>
            </a:r>
            <a:r>
              <a:rPr lang="en-US" altLang="zh-TW" sz="2000" dirty="0">
                <a:latin typeface="Times New Roman" pitchFamily="18" charset="0"/>
              </a:rPr>
              <a:t>. </a:t>
            </a:r>
          </a:p>
        </p:txBody>
      </p:sp>
      <p:sp>
        <p:nvSpPr>
          <p:cNvPr id="8" name="投影片編號版面配置區 7"/>
          <p:cNvSpPr>
            <a:spLocks noGrp="1"/>
          </p:cNvSpPr>
          <p:nvPr>
            <p:ph type="sldNum" sz="quarter" idx="12"/>
          </p:nvPr>
        </p:nvSpPr>
        <p:spPr/>
        <p:txBody>
          <a:bodyPr/>
          <a:lstStyle/>
          <a:p>
            <a:fld id="{F0E44AF5-040C-4A77-9C07-FD1A8D25ABBD}" type="slidenum">
              <a:rPr lang="zh-TW" altLang="en-US" smtClean="0"/>
              <a:pPr/>
              <a:t>78</a:t>
            </a:fld>
            <a:endParaRPr lang="zh-TW" altLang="en-US"/>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body" idx="1"/>
          </p:nvPr>
        </p:nvSpPr>
        <p:spPr>
          <a:xfrm>
            <a:off x="1182688" y="1844675"/>
            <a:ext cx="7772400" cy="4287838"/>
          </a:xfrm>
        </p:spPr>
        <p:txBody>
          <a:bodyPr>
            <a:normAutofit/>
          </a:bodyPr>
          <a:lstStyle/>
          <a:p>
            <a:r>
              <a:rPr lang="en-US" altLang="zh-TW" sz="2400" dirty="0"/>
              <a:t>When the </a:t>
            </a:r>
            <a:r>
              <a:rPr lang="en-US" altLang="zh-TW" sz="2400" dirty="0">
                <a:latin typeface="Arial"/>
              </a:rPr>
              <a:t>“</a:t>
            </a:r>
            <a:r>
              <a:rPr lang="en-US" altLang="zh-TW" sz="2400" dirty="0"/>
              <a:t>unit circle</a:t>
            </a:r>
            <a:r>
              <a:rPr lang="en-US" altLang="zh-TW" sz="2400" dirty="0">
                <a:latin typeface="Arial"/>
              </a:rPr>
              <a:t>”</a:t>
            </a:r>
            <a:r>
              <a:rPr lang="en-US" altLang="zh-TW" sz="2400" dirty="0"/>
              <a:t>		      , the </a:t>
            </a:r>
            <a:r>
              <a:rPr lang="en-US" altLang="zh-TW" sz="2400" dirty="0">
                <a:solidFill>
                  <a:srgbClr val="0000FF"/>
                </a:solidFill>
              </a:rPr>
              <a:t>DTFT</a:t>
            </a:r>
            <a:r>
              <a:rPr lang="en-US" altLang="zh-TW" sz="2400" dirty="0"/>
              <a:t> can be obtained by evaluating the </a:t>
            </a:r>
            <a:r>
              <a:rPr lang="en-US" altLang="zh-TW" sz="2400" dirty="0">
                <a:solidFill>
                  <a:srgbClr val="0000FF"/>
                </a:solidFill>
              </a:rPr>
              <a:t>ZT </a:t>
            </a:r>
            <a:r>
              <a:rPr lang="en-US" altLang="zh-TW" sz="2400" dirty="0"/>
              <a:t>on the </a:t>
            </a:r>
            <a:r>
              <a:rPr lang="en-US" altLang="zh-TW" sz="2400" dirty="0">
                <a:solidFill>
                  <a:srgbClr val="0000FF"/>
                </a:solidFill>
              </a:rPr>
              <a:t>unit circle (BIBO stable)</a:t>
            </a:r>
            <a:r>
              <a:rPr lang="en-US" altLang="zh-TW" sz="2400" dirty="0"/>
              <a:t>.</a:t>
            </a:r>
          </a:p>
          <a:p>
            <a:r>
              <a:rPr lang="en-US" altLang="zh-TW" sz="2400" dirty="0">
                <a:solidFill>
                  <a:srgbClr val="0000FF"/>
                </a:solidFill>
              </a:rPr>
              <a:t>DC</a:t>
            </a:r>
            <a:r>
              <a:rPr lang="zh-TW" altLang="en-US" sz="2400" dirty="0"/>
              <a:t>：</a:t>
            </a:r>
            <a:r>
              <a:rPr lang="el-GR" altLang="zh-TW" sz="2400" dirty="0"/>
              <a:t>ω</a:t>
            </a:r>
            <a:r>
              <a:rPr lang="en-US" altLang="zh-TW" sz="2400" dirty="0"/>
              <a:t>= 0 at </a:t>
            </a:r>
            <a:r>
              <a:rPr lang="en-US" altLang="zh-TW" sz="2400" i="1" dirty="0"/>
              <a:t>z </a:t>
            </a:r>
            <a:r>
              <a:rPr lang="en-US" altLang="zh-TW" sz="2400" dirty="0"/>
              <a:t>= 1</a:t>
            </a:r>
          </a:p>
          <a:p>
            <a:pPr>
              <a:buFont typeface="Wingdings" pitchFamily="2" charset="2"/>
              <a:buNone/>
            </a:pPr>
            <a:r>
              <a:rPr lang="en-US" altLang="zh-TW" sz="2400" dirty="0"/>
              <a:t>	</a:t>
            </a:r>
            <a:r>
              <a:rPr lang="en-US" altLang="zh-TW" sz="2400" dirty="0">
                <a:solidFill>
                  <a:srgbClr val="0000FF"/>
                </a:solidFill>
              </a:rPr>
              <a:t>Fold-over</a:t>
            </a:r>
            <a:r>
              <a:rPr lang="en-US" altLang="zh-TW" sz="2400" dirty="0"/>
              <a:t>/Nyquist frequency</a:t>
            </a:r>
            <a:r>
              <a:rPr lang="zh-TW" altLang="en-US" sz="2400" dirty="0"/>
              <a:t>：</a:t>
            </a:r>
            <a:r>
              <a:rPr lang="el-GR" altLang="zh-TW" sz="2400" dirty="0"/>
              <a:t>ω</a:t>
            </a:r>
            <a:r>
              <a:rPr lang="en-US" altLang="zh-TW" sz="2400" dirty="0"/>
              <a:t>=    at </a:t>
            </a:r>
            <a:r>
              <a:rPr lang="en-US" altLang="zh-TW" sz="2400" i="1" dirty="0"/>
              <a:t>z </a:t>
            </a:r>
            <a:r>
              <a:rPr lang="en-US" altLang="zh-TW" sz="2400" dirty="0"/>
              <a:t>= -1</a:t>
            </a:r>
          </a:p>
          <a:p>
            <a:pPr>
              <a:buFont typeface="Wingdings" pitchFamily="2" charset="2"/>
              <a:buNone/>
            </a:pPr>
            <a:r>
              <a:rPr lang="en-US" altLang="zh-TW" sz="2400" dirty="0"/>
              <a:t>	</a:t>
            </a:r>
            <a:r>
              <a:rPr lang="en-US" altLang="zh-TW" sz="2400" dirty="0">
                <a:sym typeface="Wingdings" pitchFamily="2" charset="2"/>
              </a:rPr>
              <a:t> </a:t>
            </a:r>
            <a:r>
              <a:rPr lang="en-US" altLang="zh-TW" sz="2400" dirty="0"/>
              <a:t>Inherent </a:t>
            </a:r>
            <a:r>
              <a:rPr lang="en-US" altLang="zh-TW" sz="2400" dirty="0">
                <a:solidFill>
                  <a:srgbClr val="0000FF"/>
                </a:solidFill>
              </a:rPr>
              <a:t>periodicity</a:t>
            </a:r>
            <a:r>
              <a:rPr lang="en-US" altLang="zh-TW" sz="2400" dirty="0"/>
              <a:t> </a:t>
            </a:r>
          </a:p>
          <a:p>
            <a:pPr>
              <a:buFont typeface="Wingdings" pitchFamily="2" charset="2"/>
              <a:buNone/>
            </a:pPr>
            <a:r>
              <a:rPr lang="en-US" altLang="zh-TW" sz="2400" dirty="0"/>
              <a:t>        of DTFT</a:t>
            </a:r>
          </a:p>
        </p:txBody>
      </p:sp>
      <p:graphicFrame>
        <p:nvGraphicFramePr>
          <p:cNvPr id="51203" name="Object 3"/>
          <p:cNvGraphicFramePr>
            <a:graphicFrameLocks noChangeAspect="1"/>
          </p:cNvGraphicFramePr>
          <p:nvPr/>
        </p:nvGraphicFramePr>
        <p:xfrm>
          <a:off x="4572000" y="1773238"/>
          <a:ext cx="1747838" cy="514350"/>
        </p:xfrm>
        <a:graphic>
          <a:graphicData uri="http://schemas.openxmlformats.org/presentationml/2006/ole">
            <p:oleObj spid="_x0000_s66562" name="方程式" r:id="rId3" imgW="863280" imgH="253800" progId="Equation.3">
              <p:embed/>
            </p:oleObj>
          </a:graphicData>
        </a:graphic>
      </p:graphicFrame>
      <p:graphicFrame>
        <p:nvGraphicFramePr>
          <p:cNvPr id="51204" name="Object 4"/>
          <p:cNvGraphicFramePr>
            <a:graphicFrameLocks noChangeAspect="1"/>
          </p:cNvGraphicFramePr>
          <p:nvPr/>
        </p:nvGraphicFramePr>
        <p:xfrm>
          <a:off x="5796136" y="3574281"/>
          <a:ext cx="358775" cy="358775"/>
        </p:xfrm>
        <a:graphic>
          <a:graphicData uri="http://schemas.openxmlformats.org/presentationml/2006/ole">
            <p:oleObj spid="_x0000_s66563" name="方程式" r:id="rId4" imgW="139680" imgH="139680" progId="Equation.3">
              <p:embed/>
            </p:oleObj>
          </a:graphicData>
        </a:graphic>
      </p:graphicFrame>
      <p:pic>
        <p:nvPicPr>
          <p:cNvPr id="51205" name="Picture 5"/>
          <p:cNvPicPr>
            <a:picLocks noChangeAspect="1" noChangeArrowheads="1"/>
          </p:cNvPicPr>
          <p:nvPr/>
        </p:nvPicPr>
        <p:blipFill>
          <a:blip r:embed="rId5" cstate="print"/>
          <a:srcRect l="4048" t="5403" r="6163"/>
          <a:stretch>
            <a:fillRect/>
          </a:stretch>
        </p:blipFill>
        <p:spPr bwMode="auto">
          <a:xfrm>
            <a:off x="5292725" y="3933825"/>
            <a:ext cx="3455988" cy="2759075"/>
          </a:xfrm>
          <a:prstGeom prst="rect">
            <a:avLst/>
          </a:prstGeom>
          <a:noFill/>
          <a:ln w="9525">
            <a:noFill/>
            <a:miter lim="800000"/>
            <a:headEnd/>
            <a:tailEnd/>
          </a:ln>
          <a:effectLst/>
        </p:spPr>
      </p:pic>
      <p:graphicFrame>
        <p:nvGraphicFramePr>
          <p:cNvPr id="51206" name="Object 6"/>
          <p:cNvGraphicFramePr>
            <a:graphicFrameLocks noChangeAspect="1"/>
          </p:cNvGraphicFramePr>
          <p:nvPr/>
        </p:nvGraphicFramePr>
        <p:xfrm>
          <a:off x="1834952" y="5229200"/>
          <a:ext cx="3313112" cy="655637"/>
        </p:xfrm>
        <a:graphic>
          <a:graphicData uri="http://schemas.openxmlformats.org/presentationml/2006/ole">
            <p:oleObj spid="_x0000_s66564" name="方程式" r:id="rId6" imgW="1282680" imgH="253800" progId="Equation.3">
              <p:embed/>
            </p:oleObj>
          </a:graphicData>
        </a:graphic>
      </p:graphicFrame>
      <p:graphicFrame>
        <p:nvGraphicFramePr>
          <p:cNvPr id="51207" name="Object 7"/>
          <p:cNvGraphicFramePr>
            <a:graphicFrameLocks noChangeAspect="1"/>
          </p:cNvGraphicFramePr>
          <p:nvPr/>
        </p:nvGraphicFramePr>
        <p:xfrm>
          <a:off x="4514850" y="3321050"/>
          <a:ext cx="114300" cy="215900"/>
        </p:xfrm>
        <a:graphic>
          <a:graphicData uri="http://schemas.openxmlformats.org/presentationml/2006/ole">
            <p:oleObj spid="_x0000_s66565" name="方程式" r:id="rId7" imgW="114120" imgH="215640" progId="Equation.3">
              <p:embed/>
            </p:oleObj>
          </a:graphicData>
        </a:graphic>
      </p:graphicFrame>
      <p:sp>
        <p:nvSpPr>
          <p:cNvPr id="51208" name="Text Box 8"/>
          <p:cNvSpPr txBox="1">
            <a:spLocks noChangeArrowheads="1"/>
          </p:cNvSpPr>
          <p:nvPr/>
        </p:nvSpPr>
        <p:spPr bwMode="auto">
          <a:xfrm>
            <a:off x="6010275" y="5284788"/>
            <a:ext cx="433388" cy="304800"/>
          </a:xfrm>
          <a:prstGeom prst="rect">
            <a:avLst/>
          </a:prstGeom>
          <a:noFill/>
          <a:ln w="9525">
            <a:noFill/>
            <a:miter lim="800000"/>
            <a:headEnd/>
            <a:tailEnd/>
          </a:ln>
          <a:effectLst/>
        </p:spPr>
        <p:txBody>
          <a:bodyPr>
            <a:spAutoFit/>
          </a:bodyPr>
          <a:lstStyle/>
          <a:p>
            <a:pPr>
              <a:spcBef>
                <a:spcPct val="50000"/>
              </a:spcBef>
            </a:pPr>
            <a:r>
              <a:rPr lang="en-US" altLang="zh-TW" sz="1400"/>
              <a:t>-1</a:t>
            </a:r>
          </a:p>
        </p:txBody>
      </p:sp>
      <p:sp>
        <p:nvSpPr>
          <p:cNvPr id="51209" name="Text Box 9"/>
          <p:cNvSpPr txBox="1">
            <a:spLocks noChangeArrowheads="1"/>
          </p:cNvSpPr>
          <p:nvPr/>
        </p:nvSpPr>
        <p:spPr bwMode="auto">
          <a:xfrm>
            <a:off x="7740650" y="5445125"/>
            <a:ext cx="431800" cy="304800"/>
          </a:xfrm>
          <a:prstGeom prst="rect">
            <a:avLst/>
          </a:prstGeom>
          <a:noFill/>
          <a:ln w="9525">
            <a:noFill/>
            <a:miter lim="800000"/>
            <a:headEnd/>
            <a:tailEnd/>
          </a:ln>
          <a:effectLst/>
        </p:spPr>
        <p:txBody>
          <a:bodyPr>
            <a:spAutoFit/>
          </a:bodyPr>
          <a:lstStyle/>
          <a:p>
            <a:pPr>
              <a:spcBef>
                <a:spcPct val="50000"/>
              </a:spcBef>
            </a:pPr>
            <a:r>
              <a:rPr lang="en-US" altLang="zh-TW" sz="1400">
                <a:solidFill>
                  <a:srgbClr val="0000FF"/>
                </a:solidFill>
              </a:rPr>
              <a:t>DC</a:t>
            </a:r>
          </a:p>
        </p:txBody>
      </p:sp>
      <p:sp>
        <p:nvSpPr>
          <p:cNvPr id="51210" name="Text Box 10"/>
          <p:cNvSpPr txBox="1">
            <a:spLocks noChangeArrowheads="1"/>
          </p:cNvSpPr>
          <p:nvPr/>
        </p:nvSpPr>
        <p:spPr bwMode="auto">
          <a:xfrm>
            <a:off x="5508625" y="5445125"/>
            <a:ext cx="1295400" cy="304800"/>
          </a:xfrm>
          <a:prstGeom prst="rect">
            <a:avLst/>
          </a:prstGeom>
          <a:noFill/>
          <a:ln w="9525">
            <a:noFill/>
            <a:miter lim="800000"/>
            <a:headEnd/>
            <a:tailEnd/>
          </a:ln>
          <a:effectLst/>
        </p:spPr>
        <p:txBody>
          <a:bodyPr>
            <a:spAutoFit/>
          </a:bodyPr>
          <a:lstStyle/>
          <a:p>
            <a:pPr>
              <a:spcBef>
                <a:spcPct val="50000"/>
              </a:spcBef>
            </a:pPr>
            <a:r>
              <a:rPr lang="en-US" altLang="zh-TW" sz="1400">
                <a:solidFill>
                  <a:schemeClr val="hlink"/>
                </a:solidFill>
              </a:rPr>
              <a:t>Fold-over</a:t>
            </a:r>
          </a:p>
        </p:txBody>
      </p:sp>
      <p:sp>
        <p:nvSpPr>
          <p:cNvPr id="51211" name="Text Box 11"/>
          <p:cNvSpPr txBox="1">
            <a:spLocks noChangeArrowheads="1"/>
          </p:cNvSpPr>
          <p:nvPr/>
        </p:nvSpPr>
        <p:spPr bwMode="auto">
          <a:xfrm>
            <a:off x="1403350" y="1316038"/>
            <a:ext cx="5543550" cy="457200"/>
          </a:xfrm>
          <a:prstGeom prst="rect">
            <a:avLst/>
          </a:prstGeom>
          <a:noFill/>
          <a:ln w="9525">
            <a:noFill/>
            <a:miter lim="800000"/>
            <a:headEnd/>
            <a:tailEnd/>
          </a:ln>
          <a:effectLst/>
        </p:spPr>
        <p:txBody>
          <a:bodyPr>
            <a:spAutoFit/>
          </a:bodyPr>
          <a:lstStyle/>
          <a:p>
            <a:pPr>
              <a:spcBef>
                <a:spcPct val="50000"/>
              </a:spcBef>
            </a:pPr>
            <a:r>
              <a:rPr lang="en-US" altLang="zh-TW" sz="2400">
                <a:solidFill>
                  <a:srgbClr val="0000FF"/>
                </a:solidFill>
              </a:rPr>
              <a:t>Complex z-plane</a:t>
            </a:r>
          </a:p>
        </p:txBody>
      </p:sp>
      <p:sp>
        <p:nvSpPr>
          <p:cNvPr id="14" name="投影片編號版面配置區 13"/>
          <p:cNvSpPr>
            <a:spLocks noGrp="1"/>
          </p:cNvSpPr>
          <p:nvPr>
            <p:ph type="sldNum" sz="quarter" idx="12"/>
          </p:nvPr>
        </p:nvSpPr>
        <p:spPr/>
        <p:txBody>
          <a:bodyPr/>
          <a:lstStyle/>
          <a:p>
            <a:fld id="{F0E44AF5-040C-4A77-9C07-FD1A8D25ABBD}" type="slidenum">
              <a:rPr lang="zh-TW" altLang="en-US" smtClean="0"/>
              <a:pPr/>
              <a:t>79</a:t>
            </a:fld>
            <a:endParaRPr lang="zh-TW"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投影片編號版面配置區 5"/>
          <p:cNvSpPr>
            <a:spLocks noGrp="1"/>
          </p:cNvSpPr>
          <p:nvPr>
            <p:ph type="sldNum" sz="quarter" idx="12"/>
          </p:nvPr>
        </p:nvSpPr>
        <p:spPr>
          <a:noFill/>
        </p:spPr>
        <p:txBody>
          <a:bodyPr/>
          <a:lstStyle/>
          <a:p>
            <a:fld id="{3BBE98D3-523D-415C-97FA-55357A016FBD}" type="slidenum">
              <a:rPr lang="zh-TW" altLang="en-US" smtClean="0">
                <a:ea typeface="新細明體" charset="-120"/>
              </a:rPr>
              <a:pPr/>
              <a:t>8</a:t>
            </a:fld>
            <a:endParaRPr lang="en-US" altLang="zh-TW" smtClean="0">
              <a:ea typeface="新細明體" charset="-120"/>
            </a:endParaRPr>
          </a:p>
        </p:txBody>
      </p:sp>
      <p:sp>
        <p:nvSpPr>
          <p:cNvPr id="27652"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graphicFrame>
        <p:nvGraphicFramePr>
          <p:cNvPr id="27650" name="Object 4"/>
          <p:cNvGraphicFramePr>
            <a:graphicFrameLocks noChangeAspect="1"/>
          </p:cNvGraphicFramePr>
          <p:nvPr/>
        </p:nvGraphicFramePr>
        <p:xfrm>
          <a:off x="468313" y="1095375"/>
          <a:ext cx="8496300" cy="3054350"/>
        </p:xfrm>
        <a:graphic>
          <a:graphicData uri="http://schemas.openxmlformats.org/presentationml/2006/ole">
            <p:oleObj spid="_x0000_s6146" name="Equation" r:id="rId3" imgW="4508280" imgH="1638000" progId="Equation.DSMT4">
              <p:embed/>
            </p:oleObj>
          </a:graphicData>
        </a:graphic>
      </p:graphicFrame>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body" idx="1"/>
          </p:nvPr>
        </p:nvSpPr>
        <p:spPr>
          <a:xfrm>
            <a:off x="971550" y="1341438"/>
            <a:ext cx="7772400" cy="4114800"/>
          </a:xfrm>
        </p:spPr>
        <p:txBody>
          <a:bodyPr/>
          <a:lstStyle/>
          <a:p>
            <a:r>
              <a:rPr lang="en-US" altLang="zh-TW" sz="2000"/>
              <a:t>Ex. 3.1 Right-sided exponential sequence</a:t>
            </a:r>
          </a:p>
          <a:p>
            <a:pPr>
              <a:buFont typeface="Wingdings" pitchFamily="2" charset="2"/>
              <a:buNone/>
            </a:pPr>
            <a:r>
              <a:rPr lang="en-US" altLang="zh-TW"/>
              <a:t>		</a:t>
            </a:r>
          </a:p>
          <a:p>
            <a:pPr>
              <a:buFont typeface="Wingdings" pitchFamily="2" charset="2"/>
              <a:buNone/>
            </a:pPr>
            <a:endParaRPr lang="en-US" altLang="zh-TW"/>
          </a:p>
          <a:p>
            <a:pPr>
              <a:buFont typeface="Wingdings" pitchFamily="2" charset="2"/>
              <a:buNone/>
            </a:pPr>
            <a:endParaRPr lang="en-US" altLang="zh-TW"/>
          </a:p>
          <a:p>
            <a:pPr>
              <a:buFont typeface="Wingdings" pitchFamily="2" charset="2"/>
              <a:buNone/>
            </a:pPr>
            <a:endParaRPr lang="en-US" altLang="zh-TW"/>
          </a:p>
          <a:p>
            <a:pPr>
              <a:buFont typeface="Wingdings" pitchFamily="2" charset="2"/>
              <a:buNone/>
            </a:pPr>
            <a:r>
              <a:rPr lang="en-US" altLang="zh-TW"/>
              <a:t>					     					</a:t>
            </a:r>
          </a:p>
        </p:txBody>
      </p:sp>
      <p:graphicFrame>
        <p:nvGraphicFramePr>
          <p:cNvPr id="78851" name="Object 3"/>
          <p:cNvGraphicFramePr>
            <a:graphicFrameLocks noChangeAspect="1"/>
          </p:cNvGraphicFramePr>
          <p:nvPr/>
        </p:nvGraphicFramePr>
        <p:xfrm>
          <a:off x="611188" y="2309813"/>
          <a:ext cx="7161212" cy="3375025"/>
        </p:xfrm>
        <a:graphic>
          <a:graphicData uri="http://schemas.openxmlformats.org/presentationml/2006/ole">
            <p:oleObj spid="_x0000_s68610" name="Equation" r:id="rId3" imgW="3936960" imgH="1854000" progId="Equation.DSMT4">
              <p:embed/>
            </p:oleObj>
          </a:graphicData>
        </a:graphic>
      </p:graphicFrame>
      <p:pic>
        <p:nvPicPr>
          <p:cNvPr id="78852" name="Picture 4"/>
          <p:cNvPicPr>
            <a:picLocks noChangeAspect="1" noChangeArrowheads="1"/>
          </p:cNvPicPr>
          <p:nvPr/>
        </p:nvPicPr>
        <p:blipFill>
          <a:blip r:embed="rId4" cstate="print"/>
          <a:srcRect t="2562" b="4008"/>
          <a:stretch>
            <a:fillRect/>
          </a:stretch>
        </p:blipFill>
        <p:spPr bwMode="auto">
          <a:xfrm>
            <a:off x="4819650" y="2205038"/>
            <a:ext cx="3713163" cy="2346325"/>
          </a:xfrm>
          <a:prstGeom prst="rect">
            <a:avLst/>
          </a:prstGeom>
          <a:noFill/>
          <a:ln w="9525">
            <a:noFill/>
            <a:miter lim="800000"/>
            <a:headEnd/>
            <a:tailEnd/>
          </a:ln>
          <a:effectLst/>
        </p:spPr>
      </p:pic>
      <p:sp>
        <p:nvSpPr>
          <p:cNvPr id="7" name="投影片編號版面配置區 6"/>
          <p:cNvSpPr>
            <a:spLocks noGrp="1"/>
          </p:cNvSpPr>
          <p:nvPr>
            <p:ph type="sldNum" sz="quarter" idx="12"/>
          </p:nvPr>
        </p:nvSpPr>
        <p:spPr/>
        <p:txBody>
          <a:bodyPr/>
          <a:lstStyle/>
          <a:p>
            <a:fld id="{F0E44AF5-040C-4A77-9C07-FD1A8D25ABBD}" type="slidenum">
              <a:rPr lang="zh-TW" altLang="en-US" smtClean="0"/>
              <a:pPr/>
              <a:t>80</a:t>
            </a:fld>
            <a:endParaRPr lang="zh-TW" altLang="en-US"/>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body" idx="1"/>
          </p:nvPr>
        </p:nvSpPr>
        <p:spPr>
          <a:xfrm>
            <a:off x="1114425" y="1196975"/>
            <a:ext cx="7273925" cy="431800"/>
          </a:xfrm>
        </p:spPr>
        <p:txBody>
          <a:bodyPr>
            <a:normAutofit fontScale="25000" lnSpcReduction="20000"/>
          </a:bodyPr>
          <a:lstStyle/>
          <a:p>
            <a:pPr>
              <a:buFont typeface="Wingdings" pitchFamily="2" charset="2"/>
              <a:buNone/>
            </a:pPr>
            <a:r>
              <a:rPr lang="en-US" altLang="zh-TW">
                <a:solidFill>
                  <a:srgbClr val="0000FF"/>
                </a:solidFill>
                <a:latin typeface="Arial" charset="0"/>
              </a:rPr>
              <a:t>Equivalent I/O descriptions for stable LTI systems</a:t>
            </a:r>
            <a:r>
              <a:rPr lang="en-US" altLang="zh-TW"/>
              <a:t>    </a:t>
            </a:r>
          </a:p>
          <a:p>
            <a:pPr>
              <a:buFont typeface="Wingdings" pitchFamily="2" charset="2"/>
              <a:buNone/>
            </a:pPr>
            <a:r>
              <a:rPr lang="en-US" altLang="zh-TW"/>
              <a:t>		</a:t>
            </a:r>
          </a:p>
          <a:p>
            <a:pPr>
              <a:buFont typeface="Wingdings" pitchFamily="2" charset="2"/>
              <a:buNone/>
            </a:pPr>
            <a:endParaRPr lang="en-US" altLang="zh-TW"/>
          </a:p>
          <a:p>
            <a:pPr>
              <a:buFont typeface="Wingdings" pitchFamily="2" charset="2"/>
              <a:buNone/>
            </a:pPr>
            <a:endParaRPr lang="en-US" altLang="zh-TW"/>
          </a:p>
          <a:p>
            <a:pPr>
              <a:buFont typeface="Wingdings" pitchFamily="2" charset="2"/>
              <a:buNone/>
            </a:pPr>
            <a:endParaRPr lang="en-US" altLang="zh-TW"/>
          </a:p>
          <a:p>
            <a:pPr>
              <a:buFont typeface="Wingdings" pitchFamily="2" charset="2"/>
              <a:buNone/>
            </a:pPr>
            <a:r>
              <a:rPr lang="en-US" altLang="zh-TW"/>
              <a:t>					     					</a:t>
            </a:r>
          </a:p>
        </p:txBody>
      </p:sp>
      <p:graphicFrame>
        <p:nvGraphicFramePr>
          <p:cNvPr id="49162" name="Object 10"/>
          <p:cNvGraphicFramePr>
            <a:graphicFrameLocks noChangeAspect="1"/>
          </p:cNvGraphicFramePr>
          <p:nvPr/>
        </p:nvGraphicFramePr>
        <p:xfrm>
          <a:off x="2554288" y="3584575"/>
          <a:ext cx="969962" cy="358775"/>
        </p:xfrm>
        <a:graphic>
          <a:graphicData uri="http://schemas.openxmlformats.org/presentationml/2006/ole">
            <p:oleObj spid="_x0000_s67586" name="方程式" r:id="rId3" imgW="495000" imgH="228600" progId="Equation.3">
              <p:embed/>
            </p:oleObj>
          </a:graphicData>
        </a:graphic>
      </p:graphicFrame>
      <p:graphicFrame>
        <p:nvGraphicFramePr>
          <p:cNvPr id="49163" name="Object 11"/>
          <p:cNvGraphicFramePr>
            <a:graphicFrameLocks noChangeAspect="1"/>
          </p:cNvGraphicFramePr>
          <p:nvPr/>
        </p:nvGraphicFramePr>
        <p:xfrm>
          <a:off x="5722938" y="3584575"/>
          <a:ext cx="720725" cy="320675"/>
        </p:xfrm>
        <a:graphic>
          <a:graphicData uri="http://schemas.openxmlformats.org/presentationml/2006/ole">
            <p:oleObj spid="_x0000_s67587" name="方程式" r:id="rId4" imgW="368280" imgH="203040" progId="Equation.3">
              <p:embed/>
            </p:oleObj>
          </a:graphicData>
        </a:graphic>
      </p:graphicFrame>
      <p:graphicFrame>
        <p:nvGraphicFramePr>
          <p:cNvPr id="49164" name="Object 12"/>
          <p:cNvGraphicFramePr>
            <a:graphicFrameLocks noChangeAspect="1"/>
          </p:cNvGraphicFramePr>
          <p:nvPr/>
        </p:nvGraphicFramePr>
        <p:xfrm>
          <a:off x="4062413" y="1916113"/>
          <a:ext cx="622300" cy="320675"/>
        </p:xfrm>
        <a:graphic>
          <a:graphicData uri="http://schemas.openxmlformats.org/presentationml/2006/ole">
            <p:oleObj spid="_x0000_s67588" name="方程式" r:id="rId5" imgW="317160" imgH="203040" progId="Equation.3">
              <p:embed/>
            </p:oleObj>
          </a:graphicData>
        </a:graphic>
      </p:graphicFrame>
      <p:sp>
        <p:nvSpPr>
          <p:cNvPr id="49167" name="Line 15"/>
          <p:cNvSpPr>
            <a:spLocks noChangeShapeType="1"/>
          </p:cNvSpPr>
          <p:nvPr/>
        </p:nvSpPr>
        <p:spPr bwMode="auto">
          <a:xfrm flipV="1">
            <a:off x="3046413" y="2355850"/>
            <a:ext cx="982662" cy="1096963"/>
          </a:xfrm>
          <a:prstGeom prst="line">
            <a:avLst/>
          </a:prstGeom>
          <a:noFill/>
          <a:ln w="28575">
            <a:solidFill>
              <a:srgbClr val="0000FF"/>
            </a:solidFill>
            <a:round/>
            <a:headEnd type="triangle" w="med" len="med"/>
            <a:tailEnd type="triangle" w="med" len="med"/>
          </a:ln>
          <a:effectLst/>
        </p:spPr>
        <p:txBody>
          <a:bodyPr/>
          <a:lstStyle/>
          <a:p>
            <a:endParaRPr lang="zh-TW" altLang="en-US"/>
          </a:p>
        </p:txBody>
      </p:sp>
      <p:sp>
        <p:nvSpPr>
          <p:cNvPr id="49168" name="Line 16"/>
          <p:cNvSpPr>
            <a:spLocks noChangeShapeType="1"/>
          </p:cNvSpPr>
          <p:nvPr/>
        </p:nvSpPr>
        <p:spPr bwMode="auto">
          <a:xfrm>
            <a:off x="3592513" y="3760788"/>
            <a:ext cx="1965325" cy="0"/>
          </a:xfrm>
          <a:prstGeom prst="line">
            <a:avLst/>
          </a:prstGeom>
          <a:noFill/>
          <a:ln w="28575">
            <a:solidFill>
              <a:srgbClr val="0000FF"/>
            </a:solidFill>
            <a:round/>
            <a:headEnd type="triangle" w="med" len="med"/>
            <a:tailEnd type="triangle" w="med" len="med"/>
          </a:ln>
          <a:effectLst/>
        </p:spPr>
        <p:txBody>
          <a:bodyPr/>
          <a:lstStyle/>
          <a:p>
            <a:endParaRPr lang="zh-TW" altLang="en-US"/>
          </a:p>
        </p:txBody>
      </p:sp>
      <p:sp>
        <p:nvSpPr>
          <p:cNvPr id="49169" name="Line 17"/>
          <p:cNvSpPr>
            <a:spLocks noChangeShapeType="1"/>
          </p:cNvSpPr>
          <p:nvPr/>
        </p:nvSpPr>
        <p:spPr bwMode="auto">
          <a:xfrm>
            <a:off x="4684713" y="2311400"/>
            <a:ext cx="1257300" cy="1228725"/>
          </a:xfrm>
          <a:prstGeom prst="line">
            <a:avLst/>
          </a:prstGeom>
          <a:noFill/>
          <a:ln w="28575">
            <a:solidFill>
              <a:srgbClr val="0000FF"/>
            </a:solidFill>
            <a:round/>
            <a:headEnd type="triangle" w="med" len="med"/>
            <a:tailEnd type="triangle" w="med" len="med"/>
          </a:ln>
          <a:effectLst/>
        </p:spPr>
        <p:txBody>
          <a:bodyPr/>
          <a:lstStyle/>
          <a:p>
            <a:endParaRPr lang="zh-TW" altLang="en-US"/>
          </a:p>
        </p:txBody>
      </p:sp>
      <p:sp>
        <p:nvSpPr>
          <p:cNvPr id="49170" name="Text Box 18"/>
          <p:cNvSpPr txBox="1">
            <a:spLocks noChangeArrowheads="1"/>
          </p:cNvSpPr>
          <p:nvPr/>
        </p:nvSpPr>
        <p:spPr bwMode="auto">
          <a:xfrm>
            <a:off x="2771775" y="2659063"/>
            <a:ext cx="928688" cy="366712"/>
          </a:xfrm>
          <a:prstGeom prst="rect">
            <a:avLst/>
          </a:prstGeom>
          <a:noFill/>
          <a:ln w="9525">
            <a:noFill/>
            <a:miter lim="800000"/>
            <a:headEnd/>
            <a:tailEnd/>
          </a:ln>
          <a:effectLst/>
        </p:spPr>
        <p:txBody>
          <a:bodyPr>
            <a:spAutoFit/>
          </a:bodyPr>
          <a:lstStyle/>
          <a:p>
            <a:pPr>
              <a:spcBef>
                <a:spcPct val="50000"/>
              </a:spcBef>
            </a:pPr>
            <a:r>
              <a:rPr lang="en-US" altLang="zh-TW" b="1" dirty="0">
                <a:solidFill>
                  <a:srgbClr val="FF0000"/>
                </a:solidFill>
                <a:latin typeface="Arial" charset="0"/>
              </a:rPr>
              <a:t>DTFT</a:t>
            </a:r>
          </a:p>
        </p:txBody>
      </p:sp>
      <p:sp>
        <p:nvSpPr>
          <p:cNvPr id="49171" name="Text Box 19"/>
          <p:cNvSpPr txBox="1">
            <a:spLocks noChangeArrowheads="1"/>
          </p:cNvSpPr>
          <p:nvPr/>
        </p:nvSpPr>
        <p:spPr bwMode="auto">
          <a:xfrm>
            <a:off x="5340350" y="2708275"/>
            <a:ext cx="928688" cy="366713"/>
          </a:xfrm>
          <a:prstGeom prst="rect">
            <a:avLst/>
          </a:prstGeom>
          <a:noFill/>
          <a:ln w="9525">
            <a:noFill/>
            <a:miter lim="800000"/>
            <a:headEnd/>
            <a:tailEnd/>
          </a:ln>
          <a:effectLst/>
        </p:spPr>
        <p:txBody>
          <a:bodyPr>
            <a:spAutoFit/>
          </a:bodyPr>
          <a:lstStyle/>
          <a:p>
            <a:pPr>
              <a:spcBef>
                <a:spcPct val="50000"/>
              </a:spcBef>
            </a:pPr>
            <a:r>
              <a:rPr lang="en-US" altLang="zh-TW" b="1" dirty="0">
                <a:solidFill>
                  <a:srgbClr val="FF0000"/>
                </a:solidFill>
                <a:latin typeface="Arial" charset="0"/>
              </a:rPr>
              <a:t>ZT</a:t>
            </a:r>
          </a:p>
        </p:txBody>
      </p:sp>
      <p:graphicFrame>
        <p:nvGraphicFramePr>
          <p:cNvPr id="49172" name="Object 20"/>
          <p:cNvGraphicFramePr>
            <a:graphicFrameLocks noChangeAspect="1"/>
          </p:cNvGraphicFramePr>
          <p:nvPr/>
        </p:nvGraphicFramePr>
        <p:xfrm>
          <a:off x="3563938" y="3860800"/>
          <a:ext cx="2155825" cy="290513"/>
        </p:xfrm>
        <a:graphic>
          <a:graphicData uri="http://schemas.openxmlformats.org/presentationml/2006/ole">
            <p:oleObj spid="_x0000_s67589" name="Equation" r:id="rId6" imgW="1371600" imgH="228600" progId="Equation.DSMT4">
              <p:embed/>
            </p:oleObj>
          </a:graphicData>
        </a:graphic>
      </p:graphicFrame>
      <p:graphicFrame>
        <p:nvGraphicFramePr>
          <p:cNvPr id="49230" name="Group 78"/>
          <p:cNvGraphicFramePr>
            <a:graphicFrameLocks noGrp="1"/>
          </p:cNvGraphicFramePr>
          <p:nvPr/>
        </p:nvGraphicFramePr>
        <p:xfrm>
          <a:off x="1331913" y="4508500"/>
          <a:ext cx="6765925" cy="1782128"/>
        </p:xfrm>
        <a:graphic>
          <a:graphicData uri="http://schemas.openxmlformats.org/drawingml/2006/table">
            <a:tbl>
              <a:tblPr/>
              <a:tblGrid>
                <a:gridCol w="1755775"/>
                <a:gridCol w="1670050"/>
                <a:gridCol w="1670050"/>
                <a:gridCol w="1670050"/>
              </a:tblGrid>
              <a:tr h="504825">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TW" sz="2000" b="0" i="0" u="none" strike="noStrike" cap="none" normalizeH="0" baseline="0" smtClean="0">
                          <a:ln>
                            <a:noFill/>
                          </a:ln>
                          <a:solidFill>
                            <a:schemeClr val="tx1"/>
                          </a:solidFill>
                          <a:effectLst/>
                          <a:latin typeface="Tahoma" pitchFamily="34" charset="0"/>
                          <a:ea typeface="新細明體" charset="-120"/>
                        </a:rPr>
                        <a:t>Eigenfunction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4A6"/>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1" lang="zh-TW" altLang="zh-TW" sz="2000" b="0" i="0" u="none" strike="noStrike" cap="none" normalizeH="0" baseline="0" smtClean="0">
                        <a:ln>
                          <a:noFill/>
                        </a:ln>
                        <a:solidFill>
                          <a:schemeClr val="tx1"/>
                        </a:solidFill>
                        <a:effectLst/>
                        <a:latin typeface="Tahoma" pitchFamily="34" charset="0"/>
                        <a:ea typeface="新細明體"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7FFCB"/>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1" lang="zh-TW" altLang="zh-TW" sz="2000" b="0" i="0" u="none" strike="noStrike" cap="none" normalizeH="0" baseline="0" smtClean="0">
                        <a:ln>
                          <a:noFill/>
                        </a:ln>
                        <a:solidFill>
                          <a:schemeClr val="tx1"/>
                        </a:solidFill>
                        <a:effectLst/>
                        <a:latin typeface="Tahoma" pitchFamily="34" charset="0"/>
                        <a:ea typeface="新細明體"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7FFCB"/>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1" lang="zh-TW" altLang="zh-TW" sz="2000" b="0" i="0" u="none" strike="noStrike" cap="none" normalizeH="0" baseline="0" smtClean="0">
                        <a:ln>
                          <a:noFill/>
                        </a:ln>
                        <a:solidFill>
                          <a:schemeClr val="tx1"/>
                        </a:solidFill>
                        <a:effectLst/>
                        <a:latin typeface="Tahoma" pitchFamily="34" charset="0"/>
                        <a:ea typeface="新細明體"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7FFCB"/>
                    </a:solidFill>
                  </a:tcPr>
                </a:tc>
              </a:tr>
              <a:tr h="57626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TW" sz="2000" b="0" i="0" u="none" strike="noStrike" cap="none" normalizeH="0" baseline="0" smtClean="0">
                          <a:ln>
                            <a:noFill/>
                          </a:ln>
                          <a:solidFill>
                            <a:schemeClr val="tx1"/>
                          </a:solidFill>
                          <a:effectLst/>
                          <a:latin typeface="Arial" charset="0"/>
                          <a:ea typeface="新細明體" charset="-120"/>
                        </a:rPr>
                        <a:t>Test input eigenvalue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4A6"/>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1" lang="zh-TW" altLang="zh-TW" sz="2000" b="0" i="0" u="none" strike="noStrike" cap="none" normalizeH="0" baseline="0" smtClean="0">
                        <a:ln>
                          <a:noFill/>
                        </a:ln>
                        <a:solidFill>
                          <a:schemeClr val="tx1"/>
                        </a:solidFill>
                        <a:effectLst/>
                        <a:latin typeface="Tahoma" pitchFamily="34" charset="0"/>
                        <a:ea typeface="新細明體"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1" lang="zh-TW" altLang="zh-TW" sz="2000" b="0" i="0" u="none" strike="noStrike" cap="none" normalizeH="0" baseline="0" smtClean="0">
                        <a:ln>
                          <a:noFill/>
                        </a:ln>
                        <a:solidFill>
                          <a:schemeClr val="tx1"/>
                        </a:solidFill>
                        <a:effectLst/>
                        <a:latin typeface="Tahoma" pitchFamily="34" charset="0"/>
                        <a:ea typeface="新細明體"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1" lang="zh-TW" altLang="zh-TW" sz="2000" b="0" i="0" u="none" strike="noStrike" cap="none" normalizeH="0" baseline="0" smtClean="0">
                        <a:ln>
                          <a:noFill/>
                        </a:ln>
                        <a:solidFill>
                          <a:schemeClr val="tx1"/>
                        </a:solidFill>
                        <a:effectLst/>
                        <a:latin typeface="Tahoma" pitchFamily="34" charset="0"/>
                        <a:ea typeface="新細明體"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626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TW" sz="2000" b="0" i="0" u="none" strike="noStrike" cap="none" normalizeH="0" baseline="0" smtClean="0">
                          <a:ln>
                            <a:noFill/>
                          </a:ln>
                          <a:solidFill>
                            <a:schemeClr val="tx1"/>
                          </a:solidFill>
                          <a:effectLst/>
                          <a:latin typeface="Arial" charset="0"/>
                          <a:ea typeface="新細明體" charset="-120"/>
                        </a:rPr>
                        <a:t>Domain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4A6"/>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TW" sz="2000" b="0" i="0" u="none" strike="noStrike" cap="none" normalizeH="0" baseline="0" smtClean="0">
                          <a:ln>
                            <a:noFill/>
                          </a:ln>
                          <a:solidFill>
                            <a:schemeClr val="tx1"/>
                          </a:solidFill>
                          <a:effectLst/>
                          <a:latin typeface="Tahoma" pitchFamily="34" charset="0"/>
                          <a:ea typeface="新細明體" charset="-120"/>
                        </a:rPr>
                        <a:t>  time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TW" sz="2000" b="0" i="0" u="none" strike="noStrike" cap="none" normalizeH="0" baseline="0" smtClean="0">
                          <a:ln>
                            <a:noFill/>
                          </a:ln>
                          <a:solidFill>
                            <a:schemeClr val="tx1"/>
                          </a:solidFill>
                          <a:effectLst/>
                          <a:latin typeface="Tahoma" pitchFamily="34" charset="0"/>
                          <a:ea typeface="新細明體" charset="-120"/>
                        </a:rPr>
                        <a:t> frequency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TW" sz="2000" b="0" i="0" u="none" strike="noStrike" cap="none" normalizeH="0" baseline="0" smtClean="0">
                          <a:ln>
                            <a:noFill/>
                          </a:ln>
                          <a:solidFill>
                            <a:schemeClr val="tx1"/>
                          </a:solidFill>
                          <a:effectLst/>
                          <a:latin typeface="Tahoma" pitchFamily="34" charset="0"/>
                          <a:ea typeface="新細明體" charset="-120"/>
                        </a:rPr>
                        <a:t> complex z</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9209" name="Object 57"/>
          <p:cNvGraphicFramePr>
            <a:graphicFrameLocks noChangeAspect="1"/>
          </p:cNvGraphicFramePr>
          <p:nvPr/>
        </p:nvGraphicFramePr>
        <p:xfrm>
          <a:off x="3708400" y="4594225"/>
          <a:ext cx="647700" cy="414338"/>
        </p:xfrm>
        <a:graphic>
          <a:graphicData uri="http://schemas.openxmlformats.org/presentationml/2006/ole">
            <p:oleObj spid="_x0000_s67590" name="方程式" r:id="rId7" imgW="317160" imgH="203040" progId="Equation.3">
              <p:embed/>
            </p:oleObj>
          </a:graphicData>
        </a:graphic>
      </p:graphicFrame>
      <p:graphicFrame>
        <p:nvGraphicFramePr>
          <p:cNvPr id="49210" name="Object 58"/>
          <p:cNvGraphicFramePr>
            <a:graphicFrameLocks noChangeAspect="1"/>
          </p:cNvGraphicFramePr>
          <p:nvPr/>
        </p:nvGraphicFramePr>
        <p:xfrm>
          <a:off x="4932363" y="4508500"/>
          <a:ext cx="1079500" cy="496888"/>
        </p:xfrm>
        <a:graphic>
          <a:graphicData uri="http://schemas.openxmlformats.org/presentationml/2006/ole">
            <p:oleObj spid="_x0000_s67591" name="方程式" r:id="rId8" imgW="495000" imgH="228600" progId="Equation.3">
              <p:embed/>
            </p:oleObj>
          </a:graphicData>
        </a:graphic>
      </p:graphicFrame>
      <p:graphicFrame>
        <p:nvGraphicFramePr>
          <p:cNvPr id="49211" name="Object 59"/>
          <p:cNvGraphicFramePr>
            <a:graphicFrameLocks noChangeAspect="1"/>
          </p:cNvGraphicFramePr>
          <p:nvPr/>
        </p:nvGraphicFramePr>
        <p:xfrm>
          <a:off x="6804025" y="4581525"/>
          <a:ext cx="792163" cy="438150"/>
        </p:xfrm>
        <a:graphic>
          <a:graphicData uri="http://schemas.openxmlformats.org/presentationml/2006/ole">
            <p:oleObj spid="_x0000_s67592" name="方程式" r:id="rId9" imgW="368280" imgH="203040" progId="Equation.3">
              <p:embed/>
            </p:oleObj>
          </a:graphicData>
        </a:graphic>
      </p:graphicFrame>
      <p:graphicFrame>
        <p:nvGraphicFramePr>
          <p:cNvPr id="49215" name="Object 63"/>
          <p:cNvGraphicFramePr>
            <a:graphicFrameLocks noChangeAspect="1"/>
          </p:cNvGraphicFramePr>
          <p:nvPr/>
        </p:nvGraphicFramePr>
        <p:xfrm>
          <a:off x="3708400" y="5110163"/>
          <a:ext cx="647700" cy="431800"/>
        </p:xfrm>
        <a:graphic>
          <a:graphicData uri="http://schemas.openxmlformats.org/presentationml/2006/ole">
            <p:oleObj spid="_x0000_s67593" name="方程式" r:id="rId10" imgW="304560" imgH="203040" progId="Equation.3">
              <p:embed/>
            </p:oleObj>
          </a:graphicData>
        </a:graphic>
      </p:graphicFrame>
      <p:graphicFrame>
        <p:nvGraphicFramePr>
          <p:cNvPr id="49216" name="Object 64"/>
          <p:cNvGraphicFramePr>
            <a:graphicFrameLocks noChangeAspect="1"/>
          </p:cNvGraphicFramePr>
          <p:nvPr/>
        </p:nvGraphicFramePr>
        <p:xfrm>
          <a:off x="5080000" y="5043488"/>
          <a:ext cx="784225" cy="546100"/>
        </p:xfrm>
        <a:graphic>
          <a:graphicData uri="http://schemas.openxmlformats.org/presentationml/2006/ole">
            <p:oleObj spid="_x0000_s67594" name="方程式" r:id="rId11" imgW="291960" imgH="203040" progId="Equation.3">
              <p:embed/>
            </p:oleObj>
          </a:graphicData>
        </a:graphic>
      </p:graphicFrame>
      <p:graphicFrame>
        <p:nvGraphicFramePr>
          <p:cNvPr id="49217" name="Object 65"/>
          <p:cNvGraphicFramePr>
            <a:graphicFrameLocks noChangeAspect="1"/>
          </p:cNvGraphicFramePr>
          <p:nvPr/>
        </p:nvGraphicFramePr>
        <p:xfrm>
          <a:off x="6910388" y="5084763"/>
          <a:ext cx="403225" cy="431800"/>
        </p:xfrm>
        <a:graphic>
          <a:graphicData uri="http://schemas.openxmlformats.org/presentationml/2006/ole">
            <p:oleObj spid="_x0000_s67595" name="方程式" r:id="rId12" imgW="177480" imgH="190440" progId="Equation.3">
              <p:embed/>
            </p:oleObj>
          </a:graphicData>
        </a:graphic>
      </p:graphicFrame>
      <p:sp>
        <p:nvSpPr>
          <p:cNvPr id="49220" name="Text Box 68"/>
          <p:cNvSpPr txBox="1">
            <a:spLocks noChangeArrowheads="1"/>
          </p:cNvSpPr>
          <p:nvPr/>
        </p:nvSpPr>
        <p:spPr bwMode="auto">
          <a:xfrm>
            <a:off x="4787900" y="1916113"/>
            <a:ext cx="2087563" cy="304800"/>
          </a:xfrm>
          <a:prstGeom prst="rect">
            <a:avLst/>
          </a:prstGeom>
          <a:noFill/>
          <a:ln w="9525">
            <a:noFill/>
            <a:miter lim="800000"/>
            <a:headEnd/>
            <a:tailEnd/>
          </a:ln>
          <a:effectLst/>
        </p:spPr>
        <p:txBody>
          <a:bodyPr>
            <a:spAutoFit/>
          </a:bodyPr>
          <a:lstStyle/>
          <a:p>
            <a:pPr>
              <a:spcBef>
                <a:spcPct val="50000"/>
              </a:spcBef>
            </a:pPr>
            <a:r>
              <a:rPr lang="en-US" altLang="zh-TW" sz="1400">
                <a:latin typeface="Arial" charset="0"/>
              </a:rPr>
              <a:t>Impulse response</a:t>
            </a:r>
          </a:p>
        </p:txBody>
      </p:sp>
      <p:sp>
        <p:nvSpPr>
          <p:cNvPr id="49221" name="Text Box 69"/>
          <p:cNvSpPr txBox="1">
            <a:spLocks noChangeArrowheads="1"/>
          </p:cNvSpPr>
          <p:nvPr/>
        </p:nvSpPr>
        <p:spPr bwMode="auto">
          <a:xfrm>
            <a:off x="827088" y="3629025"/>
            <a:ext cx="2087562" cy="304800"/>
          </a:xfrm>
          <a:prstGeom prst="rect">
            <a:avLst/>
          </a:prstGeom>
          <a:noFill/>
          <a:ln w="9525">
            <a:noFill/>
            <a:miter lim="800000"/>
            <a:headEnd/>
            <a:tailEnd/>
          </a:ln>
          <a:effectLst/>
        </p:spPr>
        <p:txBody>
          <a:bodyPr>
            <a:spAutoFit/>
          </a:bodyPr>
          <a:lstStyle/>
          <a:p>
            <a:pPr>
              <a:spcBef>
                <a:spcPct val="50000"/>
              </a:spcBef>
            </a:pPr>
            <a:r>
              <a:rPr lang="en-US" altLang="zh-TW" sz="1400">
                <a:latin typeface="Arial" charset="0"/>
              </a:rPr>
              <a:t>Frequency response</a:t>
            </a:r>
          </a:p>
        </p:txBody>
      </p:sp>
      <p:sp>
        <p:nvSpPr>
          <p:cNvPr id="49222" name="Text Box 70"/>
          <p:cNvSpPr txBox="1">
            <a:spLocks noChangeArrowheads="1"/>
          </p:cNvSpPr>
          <p:nvPr/>
        </p:nvSpPr>
        <p:spPr bwMode="auto">
          <a:xfrm>
            <a:off x="6445250" y="3629025"/>
            <a:ext cx="2087563" cy="304800"/>
          </a:xfrm>
          <a:prstGeom prst="rect">
            <a:avLst/>
          </a:prstGeom>
          <a:noFill/>
          <a:ln w="9525">
            <a:noFill/>
            <a:miter lim="800000"/>
            <a:headEnd/>
            <a:tailEnd/>
          </a:ln>
          <a:effectLst/>
        </p:spPr>
        <p:txBody>
          <a:bodyPr>
            <a:spAutoFit/>
          </a:bodyPr>
          <a:lstStyle/>
          <a:p>
            <a:pPr>
              <a:spcBef>
                <a:spcPct val="50000"/>
              </a:spcBef>
            </a:pPr>
            <a:r>
              <a:rPr lang="en-US" altLang="zh-TW" sz="1400">
                <a:latin typeface="Arial" charset="0"/>
              </a:rPr>
              <a:t>Transfer function</a:t>
            </a:r>
          </a:p>
        </p:txBody>
      </p:sp>
      <p:sp>
        <p:nvSpPr>
          <p:cNvPr id="24" name="投影片編號版面配置區 23"/>
          <p:cNvSpPr>
            <a:spLocks noGrp="1"/>
          </p:cNvSpPr>
          <p:nvPr>
            <p:ph type="sldNum" sz="quarter" idx="12"/>
          </p:nvPr>
        </p:nvSpPr>
        <p:spPr/>
        <p:txBody>
          <a:bodyPr/>
          <a:lstStyle/>
          <a:p>
            <a:fld id="{F0E44AF5-040C-4A77-9C07-FD1A8D25ABBD}" type="slidenum">
              <a:rPr lang="zh-TW" altLang="en-US" smtClean="0"/>
              <a:pPr/>
              <a:t>81</a:t>
            </a:fld>
            <a:endParaRPr lang="zh-TW" altLang="en-US"/>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116013" y="1125538"/>
            <a:ext cx="7793037" cy="647700"/>
          </a:xfrm>
        </p:spPr>
        <p:txBody>
          <a:bodyPr/>
          <a:lstStyle/>
          <a:p>
            <a:r>
              <a:rPr lang="en-US" altLang="zh-TW" sz="2000" b="1">
                <a:solidFill>
                  <a:schemeClr val="hlink"/>
                </a:solidFill>
              </a:rPr>
              <a:t>Pole</a:t>
            </a:r>
            <a:r>
              <a:rPr lang="en-US" altLang="zh-TW" sz="2000" b="1"/>
              <a:t> Location and </a:t>
            </a:r>
            <a:r>
              <a:rPr lang="en-US" altLang="zh-TW" sz="2000" b="1">
                <a:solidFill>
                  <a:schemeClr val="hlink"/>
                </a:solidFill>
              </a:rPr>
              <a:t>Time</a:t>
            </a:r>
            <a:r>
              <a:rPr lang="en-US" altLang="zh-TW" sz="2000" b="1"/>
              <a:t>-Domain Behavior for </a:t>
            </a:r>
            <a:r>
              <a:rPr lang="en-US" altLang="zh-TW" sz="2000" b="1">
                <a:solidFill>
                  <a:schemeClr val="hlink"/>
                </a:solidFill>
              </a:rPr>
              <a:t>Causal</a:t>
            </a:r>
            <a:r>
              <a:rPr lang="en-US" altLang="zh-TW" sz="2000" b="1"/>
              <a:t> Signals</a:t>
            </a:r>
          </a:p>
        </p:txBody>
      </p:sp>
      <p:sp>
        <p:nvSpPr>
          <p:cNvPr id="24579" name="Rectangle 3"/>
          <p:cNvSpPr>
            <a:spLocks noGrp="1" noChangeArrowheads="1"/>
          </p:cNvSpPr>
          <p:nvPr>
            <p:ph type="body" idx="1"/>
          </p:nvPr>
        </p:nvSpPr>
        <p:spPr>
          <a:xfrm>
            <a:off x="1182688" y="1700213"/>
            <a:ext cx="7772400" cy="4432300"/>
          </a:xfrm>
        </p:spPr>
        <p:txBody>
          <a:bodyPr/>
          <a:lstStyle/>
          <a:p>
            <a:r>
              <a:rPr lang="en-US" altLang="zh-TW" sz="1600"/>
              <a:t>(Reference: Digital Signal Processing by Proakis &amp; Manolakis)</a:t>
            </a:r>
          </a:p>
          <a:p>
            <a:endParaRPr lang="en-US" altLang="zh-TW"/>
          </a:p>
          <a:p>
            <a:endParaRPr lang="en-US" altLang="zh-TW"/>
          </a:p>
        </p:txBody>
      </p:sp>
      <p:pic>
        <p:nvPicPr>
          <p:cNvPr id="24580" name="Picture 4"/>
          <p:cNvPicPr>
            <a:picLocks noChangeAspect="1" noChangeArrowheads="1"/>
          </p:cNvPicPr>
          <p:nvPr/>
        </p:nvPicPr>
        <p:blipFill>
          <a:blip r:embed="rId2" cstate="print"/>
          <a:srcRect/>
          <a:stretch>
            <a:fillRect/>
          </a:stretch>
        </p:blipFill>
        <p:spPr bwMode="auto">
          <a:xfrm>
            <a:off x="1260475" y="2060575"/>
            <a:ext cx="6696075" cy="4460875"/>
          </a:xfrm>
          <a:prstGeom prst="rect">
            <a:avLst/>
          </a:prstGeom>
          <a:noFill/>
          <a:ln w="9525">
            <a:noFill/>
            <a:miter lim="800000"/>
            <a:headEnd/>
            <a:tailEnd/>
          </a:ln>
          <a:effectLst/>
        </p:spPr>
      </p:pic>
      <p:sp>
        <p:nvSpPr>
          <p:cNvPr id="7" name="投影片編號版面配置區 6"/>
          <p:cNvSpPr>
            <a:spLocks noGrp="1"/>
          </p:cNvSpPr>
          <p:nvPr>
            <p:ph type="sldNum" sz="quarter" idx="12"/>
          </p:nvPr>
        </p:nvSpPr>
        <p:spPr/>
        <p:txBody>
          <a:bodyPr/>
          <a:lstStyle/>
          <a:p>
            <a:fld id="{F0E44AF5-040C-4A77-9C07-FD1A8D25ABBD}" type="slidenum">
              <a:rPr lang="zh-TW" altLang="en-US" smtClean="0"/>
              <a:pPr/>
              <a:t>82</a:t>
            </a:fld>
            <a:endParaRPr lang="zh-TW" altLang="en-US"/>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body" idx="1"/>
          </p:nvPr>
        </p:nvSpPr>
        <p:spPr>
          <a:xfrm>
            <a:off x="1116013" y="2017713"/>
            <a:ext cx="4535487" cy="547687"/>
          </a:xfrm>
        </p:spPr>
        <p:txBody>
          <a:bodyPr/>
          <a:lstStyle/>
          <a:p>
            <a:pPr>
              <a:buFont typeface="Wingdings" pitchFamily="2" charset="2"/>
              <a:buNone/>
            </a:pPr>
            <a:r>
              <a:rPr lang="en-US" altLang="zh-TW" sz="1800" b="1"/>
              <a:t>Proof</a:t>
            </a:r>
            <a:r>
              <a:rPr lang="en-US" altLang="zh-TW" sz="1800"/>
              <a:t> of </a:t>
            </a:r>
            <a:r>
              <a:rPr lang="en-US" altLang="zh-TW" sz="1800" b="1"/>
              <a:t>convolution</a:t>
            </a:r>
            <a:r>
              <a:rPr lang="en-US" altLang="zh-TW" sz="1800"/>
              <a:t> theorem</a:t>
            </a:r>
            <a:r>
              <a:rPr lang="zh-TW" altLang="en-US" sz="1800"/>
              <a:t>：</a:t>
            </a:r>
          </a:p>
          <a:p>
            <a:pPr>
              <a:buFont typeface="Wingdings" pitchFamily="2" charset="2"/>
              <a:buNone/>
            </a:pPr>
            <a:endParaRPr lang="en-US" altLang="zh-TW"/>
          </a:p>
        </p:txBody>
      </p:sp>
      <p:graphicFrame>
        <p:nvGraphicFramePr>
          <p:cNvPr id="77827" name="Object 3"/>
          <p:cNvGraphicFramePr>
            <a:graphicFrameLocks noChangeAspect="1"/>
          </p:cNvGraphicFramePr>
          <p:nvPr/>
        </p:nvGraphicFramePr>
        <p:xfrm>
          <a:off x="2165350" y="2298700"/>
          <a:ext cx="4670425" cy="2498725"/>
        </p:xfrm>
        <a:graphic>
          <a:graphicData uri="http://schemas.openxmlformats.org/presentationml/2006/ole">
            <p:oleObj spid="_x0000_s69634" name="Equation" r:id="rId3" imgW="2895480" imgH="1549080" progId="Equation.DSMT4">
              <p:embed/>
            </p:oleObj>
          </a:graphicData>
        </a:graphic>
      </p:graphicFrame>
      <p:graphicFrame>
        <p:nvGraphicFramePr>
          <p:cNvPr id="77828" name="Object 4"/>
          <p:cNvGraphicFramePr>
            <a:graphicFrameLocks noChangeAspect="1"/>
          </p:cNvGraphicFramePr>
          <p:nvPr/>
        </p:nvGraphicFramePr>
        <p:xfrm>
          <a:off x="2170113" y="5229225"/>
          <a:ext cx="4489450" cy="388938"/>
        </p:xfrm>
        <a:graphic>
          <a:graphicData uri="http://schemas.openxmlformats.org/presentationml/2006/ole">
            <p:oleObj spid="_x0000_s69635" name="Equation" r:id="rId4" imgW="2349360" imgH="203040" progId="Equation.DSMT4">
              <p:embed/>
            </p:oleObj>
          </a:graphicData>
        </a:graphic>
      </p:graphicFrame>
      <p:graphicFrame>
        <p:nvGraphicFramePr>
          <p:cNvPr id="77829" name="Object 5"/>
          <p:cNvGraphicFramePr>
            <a:graphicFrameLocks noChangeAspect="1"/>
          </p:cNvGraphicFramePr>
          <p:nvPr/>
        </p:nvGraphicFramePr>
        <p:xfrm>
          <a:off x="2179638" y="5641975"/>
          <a:ext cx="6226175" cy="739775"/>
        </p:xfrm>
        <a:graphic>
          <a:graphicData uri="http://schemas.openxmlformats.org/presentationml/2006/ole">
            <p:oleObj spid="_x0000_s69636" name="Equation" r:id="rId5" imgW="3530520" imgH="419040" progId="Equation.DSMT4">
              <p:embed/>
            </p:oleObj>
          </a:graphicData>
        </a:graphic>
      </p:graphicFrame>
      <p:pic>
        <p:nvPicPr>
          <p:cNvPr id="77830" name="Picture 6"/>
          <p:cNvPicPr>
            <a:picLocks noChangeAspect="1" noChangeArrowheads="1"/>
          </p:cNvPicPr>
          <p:nvPr/>
        </p:nvPicPr>
        <p:blipFill>
          <a:blip r:embed="rId6" cstate="print"/>
          <a:srcRect/>
          <a:stretch>
            <a:fillRect/>
          </a:stretch>
        </p:blipFill>
        <p:spPr bwMode="auto">
          <a:xfrm>
            <a:off x="1042988" y="765175"/>
            <a:ext cx="7199312" cy="1195388"/>
          </a:xfrm>
          <a:prstGeom prst="rect">
            <a:avLst/>
          </a:prstGeom>
          <a:noFill/>
          <a:ln w="9525">
            <a:noFill/>
            <a:miter lim="800000"/>
            <a:headEnd/>
            <a:tailEnd/>
          </a:ln>
          <a:effectLst/>
        </p:spPr>
      </p:pic>
      <p:sp>
        <p:nvSpPr>
          <p:cNvPr id="77831" name="Text Box 7"/>
          <p:cNvSpPr txBox="1">
            <a:spLocks noChangeArrowheads="1"/>
          </p:cNvSpPr>
          <p:nvPr/>
        </p:nvSpPr>
        <p:spPr bwMode="auto">
          <a:xfrm>
            <a:off x="1187450" y="4868863"/>
            <a:ext cx="7056438" cy="779462"/>
          </a:xfrm>
          <a:prstGeom prst="rect">
            <a:avLst/>
          </a:prstGeom>
          <a:noFill/>
          <a:ln w="9525">
            <a:noFill/>
            <a:miter lim="800000"/>
            <a:headEnd/>
            <a:tailEnd/>
          </a:ln>
          <a:effectLst/>
        </p:spPr>
        <p:txBody>
          <a:bodyPr>
            <a:spAutoFit/>
          </a:bodyPr>
          <a:lstStyle/>
          <a:p>
            <a:pPr>
              <a:spcBef>
                <a:spcPct val="50000"/>
              </a:spcBef>
            </a:pPr>
            <a:r>
              <a:rPr lang="en-US" altLang="zh-TW" b="1"/>
              <a:t>Note</a:t>
            </a:r>
            <a:r>
              <a:rPr lang="en-US" altLang="zh-TW"/>
              <a:t>: 1. </a:t>
            </a:r>
            <a:r>
              <a:rPr lang="en-US" altLang="zh-TW">
                <a:latin typeface="Arial" charset="0"/>
              </a:rPr>
              <a:t>Unlike DTFT, the convolution theorem in ZT has no dual.</a:t>
            </a:r>
          </a:p>
          <a:p>
            <a:pPr>
              <a:spcBef>
                <a:spcPct val="50000"/>
              </a:spcBef>
            </a:pPr>
            <a:r>
              <a:rPr lang="en-US" altLang="zh-TW">
                <a:latin typeface="Arial" charset="0"/>
              </a:rPr>
              <a:t>           2.</a:t>
            </a:r>
          </a:p>
        </p:txBody>
      </p:sp>
      <p:sp>
        <p:nvSpPr>
          <p:cNvPr id="77832" name="AutoShape 8"/>
          <p:cNvSpPr>
            <a:spLocks noChangeArrowheads="1"/>
          </p:cNvSpPr>
          <p:nvPr/>
        </p:nvSpPr>
        <p:spPr bwMode="auto">
          <a:xfrm>
            <a:off x="1042988" y="547688"/>
            <a:ext cx="360362" cy="288925"/>
          </a:xfrm>
          <a:prstGeom prst="star5">
            <a:avLst/>
          </a:prstGeom>
          <a:solidFill>
            <a:schemeClr val="accent1"/>
          </a:solidFill>
          <a:ln w="9525">
            <a:solidFill>
              <a:schemeClr val="tx1"/>
            </a:solidFill>
            <a:miter lim="800000"/>
            <a:headEnd/>
            <a:tailEnd/>
          </a:ln>
          <a:effectLst/>
        </p:spPr>
        <p:txBody>
          <a:bodyPr wrap="none" anchor="ctr"/>
          <a:lstStyle/>
          <a:p>
            <a:endParaRPr lang="zh-TW" altLang="en-US"/>
          </a:p>
        </p:txBody>
      </p:sp>
      <p:sp>
        <p:nvSpPr>
          <p:cNvPr id="11" name="投影片編號版面配置區 10"/>
          <p:cNvSpPr>
            <a:spLocks noGrp="1"/>
          </p:cNvSpPr>
          <p:nvPr>
            <p:ph type="sldNum" sz="quarter" idx="12"/>
          </p:nvPr>
        </p:nvSpPr>
        <p:spPr/>
        <p:txBody>
          <a:bodyPr/>
          <a:lstStyle/>
          <a:p>
            <a:fld id="{F0E44AF5-040C-4A77-9C07-FD1A8D25ABBD}" type="slidenum">
              <a:rPr lang="zh-TW" altLang="en-US" smtClean="0"/>
              <a:pPr/>
              <a:t>83</a:t>
            </a:fld>
            <a:endParaRPr lang="zh-TW" altLang="en-US"/>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投影片編號版面配置區 7"/>
          <p:cNvSpPr>
            <a:spLocks noGrp="1"/>
          </p:cNvSpPr>
          <p:nvPr>
            <p:ph type="sldNum" sz="quarter" idx="12"/>
          </p:nvPr>
        </p:nvSpPr>
        <p:spPr>
          <a:noFill/>
        </p:spPr>
        <p:txBody>
          <a:bodyPr/>
          <a:lstStyle/>
          <a:p>
            <a:fld id="{9D6E057B-8271-47C5-9054-F0217C05C241}" type="slidenum">
              <a:rPr lang="en-US" altLang="zh-TW" smtClean="0">
                <a:ea typeface="新細明體" charset="-120"/>
              </a:rPr>
              <a:pPr/>
              <a:t>84</a:t>
            </a:fld>
            <a:endParaRPr lang="en-US" altLang="zh-TW" smtClean="0">
              <a:ea typeface="新細明體" charset="-120"/>
            </a:endParaRPr>
          </a:p>
        </p:txBody>
      </p:sp>
      <p:sp>
        <p:nvSpPr>
          <p:cNvPr id="1030" name="Rectangle 2"/>
          <p:cNvSpPr>
            <a:spLocks noGrp="1" noChangeArrowheads="1"/>
          </p:cNvSpPr>
          <p:nvPr>
            <p:ph type="title"/>
          </p:nvPr>
        </p:nvSpPr>
        <p:spPr/>
        <p:txBody>
          <a:bodyPr/>
          <a:lstStyle/>
          <a:p>
            <a:pPr eaLnBrk="1" hangingPunct="1"/>
            <a:r>
              <a:rPr lang="en-US" altLang="zh-TW" dirty="0" smtClean="0"/>
              <a:t>4.1 Periodic Sampling</a:t>
            </a:r>
          </a:p>
        </p:txBody>
      </p:sp>
      <p:sp>
        <p:nvSpPr>
          <p:cNvPr id="1031" name="Rectangle 3"/>
          <p:cNvSpPr>
            <a:spLocks noGrp="1" noChangeArrowheads="1"/>
          </p:cNvSpPr>
          <p:nvPr>
            <p:ph type="body" sz="half" idx="1"/>
          </p:nvPr>
        </p:nvSpPr>
        <p:spPr>
          <a:xfrm>
            <a:off x="1182688" y="2017713"/>
            <a:ext cx="7637462" cy="4114800"/>
          </a:xfrm>
        </p:spPr>
        <p:txBody>
          <a:bodyPr>
            <a:normAutofit/>
          </a:bodyPr>
          <a:lstStyle/>
          <a:p>
            <a:pPr eaLnBrk="1" hangingPunct="1"/>
            <a:r>
              <a:rPr lang="en-US" altLang="zh-TW" sz="2000" dirty="0" smtClean="0"/>
              <a:t>Ideal </a:t>
            </a:r>
            <a:r>
              <a:rPr lang="en-US" altLang="zh-TW" sz="2000" dirty="0" smtClean="0">
                <a:solidFill>
                  <a:srgbClr val="0000FF"/>
                </a:solidFill>
              </a:rPr>
              <a:t>continuous</a:t>
            </a:r>
            <a:r>
              <a:rPr lang="en-US" altLang="zh-TW" sz="2000" dirty="0" smtClean="0"/>
              <a:t>-to-</a:t>
            </a:r>
            <a:r>
              <a:rPr lang="en-US" altLang="zh-TW" sz="2000" dirty="0" smtClean="0">
                <a:solidFill>
                  <a:srgbClr val="0000FF"/>
                </a:solidFill>
              </a:rPr>
              <a:t>discrete</a:t>
            </a:r>
            <a:r>
              <a:rPr lang="en-US" altLang="zh-TW" sz="2000" dirty="0" smtClean="0"/>
              <a:t>-time (</a:t>
            </a:r>
            <a:r>
              <a:rPr lang="en-US" altLang="zh-TW" sz="2000" dirty="0" smtClean="0">
                <a:solidFill>
                  <a:srgbClr val="FF0000"/>
                </a:solidFill>
              </a:rPr>
              <a:t>C/D</a:t>
            </a:r>
            <a:r>
              <a:rPr lang="en-US" altLang="zh-TW" sz="2000" dirty="0" smtClean="0"/>
              <a:t>) converter</a:t>
            </a:r>
          </a:p>
          <a:p>
            <a:pPr eaLnBrk="1" hangingPunct="1">
              <a:buFont typeface="Wingdings" pitchFamily="2" charset="2"/>
              <a:buNone/>
            </a:pPr>
            <a:r>
              <a:rPr lang="en-US" altLang="zh-TW" sz="2000" dirty="0" smtClean="0"/>
              <a:t>     </a:t>
            </a:r>
            <a:r>
              <a:rPr lang="en-US" altLang="zh-TW" sz="2000" dirty="0" smtClean="0">
                <a:sym typeface="Wingdings" pitchFamily="2" charset="2"/>
              </a:rPr>
              <a:t> </a:t>
            </a:r>
            <a:r>
              <a:rPr lang="en-US" altLang="zh-TW" sz="2000" dirty="0" smtClean="0"/>
              <a:t>Neglect the quantization effect</a:t>
            </a:r>
          </a:p>
          <a:p>
            <a:pPr eaLnBrk="1" hangingPunct="1"/>
            <a:endParaRPr lang="en-US" altLang="zh-TW" sz="2000" dirty="0" smtClean="0"/>
          </a:p>
          <a:p>
            <a:pPr eaLnBrk="1" hangingPunct="1"/>
            <a:endParaRPr lang="en-US" altLang="zh-TW" sz="2000" dirty="0" smtClean="0"/>
          </a:p>
          <a:p>
            <a:pPr eaLnBrk="1" hangingPunct="1">
              <a:buFont typeface="Wingdings" pitchFamily="2" charset="2"/>
              <a:buNone/>
            </a:pPr>
            <a:r>
              <a:rPr lang="en-US" altLang="zh-TW" sz="2000" dirty="0" smtClean="0"/>
              <a:t>                                                 </a:t>
            </a:r>
          </a:p>
        </p:txBody>
      </p:sp>
      <p:graphicFrame>
        <p:nvGraphicFramePr>
          <p:cNvPr id="1026" name="Object 20"/>
          <p:cNvGraphicFramePr>
            <a:graphicFrameLocks noChangeAspect="1"/>
          </p:cNvGraphicFramePr>
          <p:nvPr>
            <p:ph sz="quarter" idx="1"/>
          </p:nvPr>
        </p:nvGraphicFramePr>
        <p:xfrm>
          <a:off x="1547813" y="4508500"/>
          <a:ext cx="3024187" cy="384175"/>
        </p:xfrm>
        <a:graphic>
          <a:graphicData uri="http://schemas.openxmlformats.org/presentationml/2006/ole">
            <p:oleObj spid="_x0000_s70658" name="Equation" r:id="rId3" imgW="1600200" imgH="203040" progId="Equation.DSMT4">
              <p:embed/>
            </p:oleObj>
          </a:graphicData>
        </a:graphic>
      </p:graphicFrame>
      <p:graphicFrame>
        <p:nvGraphicFramePr>
          <p:cNvPr id="1027" name="Object 21"/>
          <p:cNvGraphicFramePr>
            <a:graphicFrameLocks noChangeAspect="1"/>
          </p:cNvGraphicFramePr>
          <p:nvPr>
            <p:ph sz="quarter" idx="2"/>
          </p:nvPr>
        </p:nvGraphicFramePr>
        <p:xfrm>
          <a:off x="1474788" y="5099050"/>
          <a:ext cx="7200900" cy="425450"/>
        </p:xfrm>
        <a:graphic>
          <a:graphicData uri="http://schemas.openxmlformats.org/presentationml/2006/ole">
            <p:oleObj spid="_x0000_s70659" name="Equation" r:id="rId4" imgW="3873240" imgH="228600" progId="Equation.DSMT4">
              <p:embed/>
            </p:oleObj>
          </a:graphicData>
        </a:graphic>
      </p:graphicFrame>
      <p:graphicFrame>
        <p:nvGraphicFramePr>
          <p:cNvPr id="1028" name="Object 22"/>
          <p:cNvGraphicFramePr>
            <a:graphicFrameLocks noChangeAspect="1"/>
          </p:cNvGraphicFramePr>
          <p:nvPr>
            <p:ph sz="quarter" idx="3"/>
          </p:nvPr>
        </p:nvGraphicFramePr>
        <p:xfrm>
          <a:off x="1476375" y="5645150"/>
          <a:ext cx="6264275" cy="409575"/>
        </p:xfrm>
        <a:graphic>
          <a:graphicData uri="http://schemas.openxmlformats.org/presentationml/2006/ole">
            <p:oleObj spid="_x0000_s70660" name="Equation" r:id="rId5" imgW="3504960" imgH="228600" progId="Equation.DSMT4">
              <p:embed/>
            </p:oleObj>
          </a:graphicData>
        </a:graphic>
      </p:graphicFrame>
      <p:pic>
        <p:nvPicPr>
          <p:cNvPr id="1032" name="Picture 23"/>
          <p:cNvPicPr>
            <a:picLocks noChangeAspect="1" noChangeArrowheads="1"/>
          </p:cNvPicPr>
          <p:nvPr/>
        </p:nvPicPr>
        <p:blipFill>
          <a:blip r:embed="rId6" cstate="print"/>
          <a:srcRect/>
          <a:stretch>
            <a:fillRect/>
          </a:stretch>
        </p:blipFill>
        <p:spPr bwMode="auto">
          <a:xfrm>
            <a:off x="2195513" y="2852738"/>
            <a:ext cx="4464050" cy="1597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投影片編號版面配置區 5"/>
          <p:cNvSpPr>
            <a:spLocks noGrp="1"/>
          </p:cNvSpPr>
          <p:nvPr>
            <p:ph type="sldNum" sz="quarter" idx="12"/>
          </p:nvPr>
        </p:nvSpPr>
        <p:spPr>
          <a:noFill/>
        </p:spPr>
        <p:txBody>
          <a:bodyPr/>
          <a:lstStyle/>
          <a:p>
            <a:fld id="{9777436B-6D05-4E03-B7FE-25A23A9067C5}" type="slidenum">
              <a:rPr lang="en-US" altLang="zh-TW" smtClean="0">
                <a:ea typeface="新細明體" charset="-120"/>
              </a:rPr>
              <a:pPr/>
              <a:t>85</a:t>
            </a:fld>
            <a:endParaRPr lang="en-US" altLang="zh-TW" smtClean="0">
              <a:ea typeface="新細明體" charset="-120"/>
            </a:endParaRPr>
          </a:p>
        </p:txBody>
      </p:sp>
      <p:sp>
        <p:nvSpPr>
          <p:cNvPr id="12292" name="Rectangle 3"/>
          <p:cNvSpPr>
            <a:spLocks noGrp="1" noChangeArrowheads="1"/>
          </p:cNvSpPr>
          <p:nvPr>
            <p:ph type="body" idx="1"/>
          </p:nvPr>
        </p:nvSpPr>
        <p:spPr/>
        <p:txBody>
          <a:bodyPr>
            <a:normAutofit/>
          </a:bodyPr>
          <a:lstStyle/>
          <a:p>
            <a:pPr eaLnBrk="1" hangingPunct="1">
              <a:buFont typeface="Wingdings" pitchFamily="2" charset="2"/>
              <a:buNone/>
            </a:pPr>
            <a:r>
              <a:rPr lang="en-US" altLang="zh-TW" sz="2000" dirty="0" smtClean="0"/>
              <a:t>In summary:</a:t>
            </a:r>
          </a:p>
          <a:p>
            <a:pPr eaLnBrk="1" hangingPunct="1">
              <a:buFont typeface="Wingdings" pitchFamily="2" charset="2"/>
              <a:buNone/>
            </a:pPr>
            <a:endParaRPr lang="en-US" altLang="zh-TW" sz="2000" dirty="0" smtClean="0"/>
          </a:p>
          <a:p>
            <a:pPr eaLnBrk="1" hangingPunct="1">
              <a:buFont typeface="Wingdings" pitchFamily="2" charset="2"/>
              <a:buNone/>
            </a:pPr>
            <a:r>
              <a:rPr lang="en-US" altLang="zh-TW" sz="2000" dirty="0" smtClean="0"/>
              <a:t>   1. </a:t>
            </a:r>
            <a:r>
              <a:rPr lang="en-US" altLang="zh-TW" sz="2000" i="1" dirty="0" smtClean="0"/>
              <a:t>X</a:t>
            </a:r>
            <a:r>
              <a:rPr lang="en-US" altLang="zh-TW" sz="2000" dirty="0" smtClean="0"/>
              <a:t>(</a:t>
            </a:r>
            <a:r>
              <a:rPr lang="en-US" altLang="zh-TW" sz="2000" i="1" dirty="0" err="1" smtClean="0"/>
              <a:t>e</a:t>
            </a:r>
            <a:r>
              <a:rPr lang="en-US" altLang="zh-TW" sz="2000" i="1" baseline="30000" dirty="0" err="1" smtClean="0"/>
              <a:t>j</a:t>
            </a:r>
            <a:r>
              <a:rPr lang="el-GR" altLang="zh-TW" sz="2000" i="1" baseline="30000" dirty="0" smtClean="0">
                <a:cs typeface="Times New Roman" pitchFamily="18" charset="0"/>
              </a:rPr>
              <a:t>ω</a:t>
            </a:r>
            <a:r>
              <a:rPr lang="en-US" altLang="zh-TW" sz="2000" dirty="0" smtClean="0">
                <a:cs typeface="Times New Roman" pitchFamily="18" charset="0"/>
              </a:rPr>
              <a:t>) is a “frequency-scaled” version of </a:t>
            </a:r>
            <a:r>
              <a:rPr lang="en-US" altLang="zh-TW" sz="2000" i="1" dirty="0" smtClean="0">
                <a:cs typeface="Times New Roman" pitchFamily="18" charset="0"/>
              </a:rPr>
              <a:t>X</a:t>
            </a:r>
            <a:r>
              <a:rPr lang="en-US" altLang="zh-TW" sz="2000" i="1" baseline="-25000" dirty="0" smtClean="0">
                <a:cs typeface="Times New Roman" pitchFamily="18" charset="0"/>
              </a:rPr>
              <a:t>s</a:t>
            </a:r>
            <a:r>
              <a:rPr lang="en-US" altLang="zh-TW" sz="2000" dirty="0" smtClean="0">
                <a:cs typeface="Times New Roman" pitchFamily="18" charset="0"/>
              </a:rPr>
              <a:t>(</a:t>
            </a:r>
            <a:r>
              <a:rPr lang="en-US" altLang="zh-TW" sz="2000" i="1" dirty="0" smtClean="0">
                <a:cs typeface="Times New Roman" pitchFamily="18" charset="0"/>
              </a:rPr>
              <a:t>j</a:t>
            </a:r>
            <a:r>
              <a:rPr lang="el-GR" altLang="zh-TW" sz="2000" dirty="0" smtClean="0">
                <a:cs typeface="Times New Roman" pitchFamily="18" charset="0"/>
              </a:rPr>
              <a:t>Ω</a:t>
            </a:r>
            <a:r>
              <a:rPr lang="en-US" altLang="zh-TW" sz="2000" dirty="0" smtClean="0">
                <a:cs typeface="Times New Roman" pitchFamily="18" charset="0"/>
              </a:rPr>
              <a:t>) with scaling </a:t>
            </a:r>
          </a:p>
          <a:p>
            <a:pPr eaLnBrk="1" hangingPunct="1">
              <a:buFont typeface="Wingdings" pitchFamily="2" charset="2"/>
              <a:buNone/>
            </a:pPr>
            <a:r>
              <a:rPr lang="en-US" altLang="zh-TW" sz="2000" dirty="0" smtClean="0">
                <a:cs typeface="Times New Roman" pitchFamily="18" charset="0"/>
              </a:rPr>
              <a:t>      </a:t>
            </a:r>
            <a:r>
              <a:rPr lang="el-GR" altLang="zh-TW" sz="2000" b="1" i="1" dirty="0" smtClean="0">
                <a:solidFill>
                  <a:srgbClr val="0000FF"/>
                </a:solidFill>
                <a:cs typeface="Times New Roman" pitchFamily="18" charset="0"/>
              </a:rPr>
              <a:t>ω</a:t>
            </a:r>
            <a:r>
              <a:rPr lang="en-US" altLang="zh-TW" sz="2000" b="1" i="1" dirty="0" smtClean="0">
                <a:solidFill>
                  <a:srgbClr val="0000FF"/>
                </a:solidFill>
                <a:cs typeface="Times New Roman" pitchFamily="18" charset="0"/>
              </a:rPr>
              <a:t>= </a:t>
            </a:r>
            <a:r>
              <a:rPr lang="el-GR" altLang="zh-TW" sz="2000" b="1" i="1" dirty="0" smtClean="0">
                <a:solidFill>
                  <a:srgbClr val="0000FF"/>
                </a:solidFill>
                <a:cs typeface="Times New Roman" pitchFamily="18" charset="0"/>
              </a:rPr>
              <a:t>Ω</a:t>
            </a:r>
            <a:r>
              <a:rPr lang="en-US" altLang="zh-TW" sz="2000" b="1" i="1" dirty="0" smtClean="0">
                <a:solidFill>
                  <a:srgbClr val="0000FF"/>
                </a:solidFill>
                <a:cs typeface="Times New Roman" pitchFamily="18" charset="0"/>
              </a:rPr>
              <a:t>T</a:t>
            </a:r>
            <a:r>
              <a:rPr lang="en-US" altLang="zh-TW" sz="2000" dirty="0" smtClean="0">
                <a:cs typeface="Times New Roman" pitchFamily="18" charset="0"/>
              </a:rPr>
              <a:t>.  (unit : rad/sample)</a:t>
            </a:r>
          </a:p>
          <a:p>
            <a:pPr eaLnBrk="1" hangingPunct="1">
              <a:buFont typeface="Wingdings" pitchFamily="2" charset="2"/>
              <a:buNone/>
            </a:pPr>
            <a:endParaRPr lang="en-US" altLang="zh-TW" sz="2000" dirty="0" smtClean="0">
              <a:cs typeface="Times New Roman" pitchFamily="18" charset="0"/>
            </a:endParaRPr>
          </a:p>
          <a:p>
            <a:pPr eaLnBrk="1" hangingPunct="1">
              <a:buFont typeface="Wingdings" pitchFamily="2" charset="2"/>
              <a:buNone/>
            </a:pPr>
            <a:r>
              <a:rPr lang="en-US" altLang="zh-TW" sz="2000" dirty="0" smtClean="0">
                <a:cs typeface="Times New Roman" pitchFamily="18" charset="0"/>
              </a:rPr>
              <a:t>   2. </a:t>
            </a:r>
            <a:r>
              <a:rPr lang="en-US" altLang="zh-TW" sz="2000" dirty="0" smtClean="0">
                <a:solidFill>
                  <a:schemeClr val="hlink"/>
                </a:solidFill>
                <a:cs typeface="Times New Roman" pitchFamily="18" charset="0"/>
              </a:rPr>
              <a:t>Frequency</a:t>
            </a:r>
            <a:r>
              <a:rPr lang="en-US" altLang="zh-TW" sz="2000" dirty="0" smtClean="0">
                <a:cs typeface="Times New Roman" pitchFamily="18" charset="0"/>
              </a:rPr>
              <a:t> normalization : </a:t>
            </a:r>
            <a:r>
              <a:rPr lang="el-GR" altLang="zh-TW" sz="2000" dirty="0" smtClean="0">
                <a:cs typeface="Times New Roman" pitchFamily="18" charset="0"/>
              </a:rPr>
              <a:t>Ω</a:t>
            </a:r>
            <a:r>
              <a:rPr lang="en-US" altLang="zh-TW" sz="2000" baseline="-25000" dirty="0" smtClean="0">
                <a:cs typeface="Times New Roman" pitchFamily="18" charset="0"/>
              </a:rPr>
              <a:t>s</a:t>
            </a:r>
            <a:r>
              <a:rPr lang="en-US" altLang="zh-TW" sz="2000" dirty="0" smtClean="0">
                <a:cs typeface="Times New Roman" pitchFamily="18" charset="0"/>
              </a:rPr>
              <a:t> ↔ 2</a:t>
            </a:r>
            <a:r>
              <a:rPr lang="el-GR" altLang="zh-TW" sz="2000" dirty="0" smtClean="0">
                <a:cs typeface="Times New Roman" pitchFamily="18" charset="0"/>
              </a:rPr>
              <a:t>π</a:t>
            </a:r>
            <a:r>
              <a:rPr lang="en-US" altLang="zh-TW" sz="2000" dirty="0" smtClean="0">
                <a:cs typeface="Times New Roman" pitchFamily="18" charset="0"/>
              </a:rPr>
              <a:t> or </a:t>
            </a:r>
            <a:r>
              <a:rPr lang="en-US" altLang="zh-TW" sz="2000" i="1" dirty="0" smtClean="0">
                <a:cs typeface="Times New Roman" pitchFamily="18" charset="0"/>
              </a:rPr>
              <a:t>F</a:t>
            </a:r>
            <a:r>
              <a:rPr lang="en-US" altLang="zh-TW" sz="2000" i="1" baseline="-25000" dirty="0" smtClean="0">
                <a:cs typeface="Times New Roman" pitchFamily="18" charset="0"/>
              </a:rPr>
              <a:t>s</a:t>
            </a:r>
            <a:r>
              <a:rPr lang="en-US" altLang="zh-TW" sz="2000" baseline="-25000" dirty="0" smtClean="0">
                <a:cs typeface="Times New Roman" pitchFamily="18" charset="0"/>
              </a:rPr>
              <a:t> </a:t>
            </a:r>
            <a:r>
              <a:rPr lang="en-US" altLang="zh-TW" sz="2000" dirty="0" smtClean="0">
                <a:cs typeface="Times New Roman" pitchFamily="18" charset="0"/>
              </a:rPr>
              <a:t>= 1/</a:t>
            </a:r>
            <a:r>
              <a:rPr lang="en-US" altLang="zh-TW" sz="2000" i="1" dirty="0" smtClean="0">
                <a:cs typeface="Times New Roman" pitchFamily="18" charset="0"/>
              </a:rPr>
              <a:t>T</a:t>
            </a:r>
            <a:r>
              <a:rPr lang="en-US" altLang="zh-TW" sz="2000" dirty="0" smtClean="0">
                <a:cs typeface="Times New Roman" pitchFamily="18" charset="0"/>
              </a:rPr>
              <a:t> ↔ 1</a:t>
            </a:r>
          </a:p>
          <a:p>
            <a:pPr eaLnBrk="1" hangingPunct="1">
              <a:buFont typeface="Wingdings" pitchFamily="2" charset="2"/>
              <a:buNone/>
            </a:pPr>
            <a:r>
              <a:rPr lang="en-US" altLang="zh-TW" sz="2000" dirty="0" smtClean="0">
                <a:cs typeface="Times New Roman" pitchFamily="18" charset="0"/>
              </a:rPr>
              <a:t>       </a:t>
            </a:r>
            <a:r>
              <a:rPr lang="en-US" altLang="zh-TW" sz="2000" dirty="0" smtClean="0">
                <a:solidFill>
                  <a:schemeClr val="hlink"/>
                </a:solidFill>
                <a:cs typeface="Times New Roman" pitchFamily="18" charset="0"/>
              </a:rPr>
              <a:t>Time</a:t>
            </a:r>
            <a:r>
              <a:rPr lang="en-US" altLang="zh-TW" sz="2000" dirty="0" smtClean="0">
                <a:cs typeface="Times New Roman" pitchFamily="18" charset="0"/>
              </a:rPr>
              <a:t> normalization : </a:t>
            </a:r>
            <a:r>
              <a:rPr lang="en-US" altLang="zh-TW" sz="2000" i="1" dirty="0" smtClean="0">
                <a:cs typeface="Times New Roman" pitchFamily="18" charset="0"/>
              </a:rPr>
              <a:t>T</a:t>
            </a:r>
            <a:r>
              <a:rPr lang="en-US" altLang="zh-TW" sz="2000" dirty="0" smtClean="0">
                <a:cs typeface="Times New Roman" pitchFamily="18" charset="0"/>
              </a:rPr>
              <a:t> ↔  1</a:t>
            </a:r>
          </a:p>
          <a:p>
            <a:pPr eaLnBrk="1" hangingPunct="1">
              <a:buFont typeface="Wingdings" pitchFamily="2" charset="2"/>
              <a:buNone/>
            </a:pPr>
            <a:endParaRPr lang="en-US" altLang="zh-TW" sz="2000" dirty="0" smtClean="0">
              <a:cs typeface="Times New Roman" pitchFamily="18" charset="0"/>
            </a:endParaRPr>
          </a:p>
          <a:p>
            <a:pPr eaLnBrk="1" hangingPunct="1">
              <a:buFont typeface="Wingdings" pitchFamily="2" charset="2"/>
              <a:buNone/>
            </a:pPr>
            <a:r>
              <a:rPr lang="en-US" altLang="zh-TW" sz="2000" dirty="0" smtClean="0">
                <a:cs typeface="Times New Roman" pitchFamily="18" charset="0"/>
              </a:rPr>
              <a:t>   3. </a:t>
            </a:r>
            <a:r>
              <a:rPr lang="en-US" altLang="zh-TW" sz="2000" i="1" dirty="0" smtClean="0"/>
              <a:t>X</a:t>
            </a:r>
            <a:r>
              <a:rPr lang="en-US" altLang="zh-TW" sz="2000" dirty="0" smtClean="0"/>
              <a:t>(</a:t>
            </a:r>
            <a:r>
              <a:rPr lang="en-US" altLang="zh-TW" sz="2000" i="1" dirty="0" err="1" smtClean="0"/>
              <a:t>e</a:t>
            </a:r>
            <a:r>
              <a:rPr lang="en-US" altLang="zh-TW" sz="2000" i="1" baseline="30000" dirty="0" err="1" smtClean="0"/>
              <a:t>j</a:t>
            </a:r>
            <a:r>
              <a:rPr lang="el-GR" altLang="zh-TW" sz="2000" i="1" baseline="30000" dirty="0" smtClean="0">
                <a:cs typeface="Times New Roman" pitchFamily="18" charset="0"/>
              </a:rPr>
              <a:t>ω</a:t>
            </a:r>
            <a:r>
              <a:rPr lang="en-US" altLang="zh-TW" sz="2000" dirty="0" smtClean="0">
                <a:cs typeface="Times New Roman" pitchFamily="18" charset="0"/>
              </a:rPr>
              <a:t>) is a </a:t>
            </a:r>
            <a:r>
              <a:rPr lang="en-US" altLang="zh-TW" sz="2000" dirty="0" smtClean="0">
                <a:solidFill>
                  <a:srgbClr val="0000FF"/>
                </a:solidFill>
                <a:cs typeface="Times New Roman" pitchFamily="18" charset="0"/>
              </a:rPr>
              <a:t>frequency scaled</a:t>
            </a:r>
            <a:r>
              <a:rPr lang="en-US" altLang="zh-TW" sz="2000" dirty="0" smtClean="0">
                <a:cs typeface="Times New Roman" pitchFamily="18" charset="0"/>
              </a:rPr>
              <a:t> (</a:t>
            </a:r>
            <a:r>
              <a:rPr lang="el-GR" altLang="zh-TW" sz="2000" i="1" dirty="0" smtClean="0">
                <a:cs typeface="Times New Roman" pitchFamily="18" charset="0"/>
              </a:rPr>
              <a:t>ω</a:t>
            </a:r>
            <a:r>
              <a:rPr lang="en-US" altLang="zh-TW" sz="2000" i="1" dirty="0" smtClean="0">
                <a:cs typeface="Times New Roman" pitchFamily="18" charset="0"/>
              </a:rPr>
              <a:t>= </a:t>
            </a:r>
            <a:r>
              <a:rPr lang="el-GR" altLang="zh-TW" sz="2000" dirty="0" smtClean="0">
                <a:cs typeface="Times New Roman" pitchFamily="18" charset="0"/>
              </a:rPr>
              <a:t>Ω</a:t>
            </a:r>
            <a:r>
              <a:rPr lang="en-US" altLang="zh-TW" sz="2000" i="1" dirty="0" smtClean="0">
                <a:cs typeface="Times New Roman" pitchFamily="18" charset="0"/>
              </a:rPr>
              <a:t>T</a:t>
            </a:r>
            <a:r>
              <a:rPr lang="en-US" altLang="zh-TW" sz="2000" dirty="0" smtClean="0">
                <a:cs typeface="Times New Roman" pitchFamily="18" charset="0"/>
              </a:rPr>
              <a:t>)</a:t>
            </a:r>
            <a:r>
              <a:rPr lang="en-US" altLang="zh-TW" sz="2000" i="1" dirty="0" smtClean="0">
                <a:cs typeface="Times New Roman" pitchFamily="18" charset="0"/>
              </a:rPr>
              <a:t>, </a:t>
            </a:r>
            <a:r>
              <a:rPr lang="en-US" altLang="zh-TW" sz="2000" dirty="0" smtClean="0">
                <a:solidFill>
                  <a:srgbClr val="0000FF"/>
                </a:solidFill>
                <a:cs typeface="Times New Roman" pitchFamily="18" charset="0"/>
              </a:rPr>
              <a:t>magnitude scaled</a:t>
            </a:r>
            <a:r>
              <a:rPr lang="en-US" altLang="zh-TW" sz="2000" dirty="0" smtClean="0">
                <a:cs typeface="Times New Roman" pitchFamily="18" charset="0"/>
              </a:rPr>
              <a:t> (1/</a:t>
            </a:r>
            <a:r>
              <a:rPr lang="en-US" altLang="zh-TW" sz="2000" i="1" dirty="0" smtClean="0">
                <a:cs typeface="Times New Roman" pitchFamily="18" charset="0"/>
              </a:rPr>
              <a:t>T</a:t>
            </a:r>
            <a:r>
              <a:rPr lang="en-US" altLang="zh-TW" sz="2000" dirty="0" smtClean="0">
                <a:cs typeface="Times New Roman" pitchFamily="18" charset="0"/>
              </a:rPr>
              <a:t>), and</a:t>
            </a:r>
          </a:p>
          <a:p>
            <a:pPr eaLnBrk="1" hangingPunct="1">
              <a:buFont typeface="Wingdings" pitchFamily="2" charset="2"/>
              <a:buNone/>
            </a:pPr>
            <a:r>
              <a:rPr lang="en-US" altLang="zh-TW" sz="2000" dirty="0" smtClean="0">
                <a:cs typeface="Times New Roman" pitchFamily="18" charset="0"/>
              </a:rPr>
              <a:t>       </a:t>
            </a:r>
            <a:r>
              <a:rPr lang="en-US" altLang="zh-TW" sz="2000" dirty="0" smtClean="0">
                <a:solidFill>
                  <a:srgbClr val="0000FF"/>
                </a:solidFill>
                <a:cs typeface="Times New Roman" pitchFamily="18" charset="0"/>
              </a:rPr>
              <a:t>periodic replica</a:t>
            </a:r>
            <a:r>
              <a:rPr lang="en-US" altLang="zh-TW" sz="2000" dirty="0" smtClean="0">
                <a:cs typeface="Times New Roman" pitchFamily="18" charset="0"/>
              </a:rPr>
              <a:t> with period </a:t>
            </a:r>
            <a:r>
              <a:rPr lang="el-GR" altLang="zh-TW" sz="2000" dirty="0" smtClean="0">
                <a:cs typeface="Times New Roman" pitchFamily="18" charset="0"/>
              </a:rPr>
              <a:t>Ω</a:t>
            </a:r>
            <a:r>
              <a:rPr lang="en-US" altLang="zh-TW" sz="2000" baseline="-25000" dirty="0" smtClean="0">
                <a:cs typeface="Times New Roman" pitchFamily="18" charset="0"/>
              </a:rPr>
              <a:t>s</a:t>
            </a:r>
            <a:r>
              <a:rPr lang="en-US" altLang="zh-TW" sz="2000" dirty="0" smtClean="0">
                <a:cs typeface="Times New Roman" pitchFamily="18" charset="0"/>
              </a:rPr>
              <a:t> of  </a:t>
            </a:r>
            <a:r>
              <a:rPr lang="en-US" altLang="zh-TW" sz="2000" i="1" dirty="0" err="1" smtClean="0">
                <a:cs typeface="Times New Roman" pitchFamily="18" charset="0"/>
              </a:rPr>
              <a:t>X</a:t>
            </a:r>
            <a:r>
              <a:rPr lang="en-US" altLang="zh-TW" sz="2000" i="1" baseline="-25000" dirty="0" err="1" smtClean="0">
                <a:cs typeface="Times New Roman" pitchFamily="18" charset="0"/>
              </a:rPr>
              <a:t>c</a:t>
            </a:r>
            <a:r>
              <a:rPr lang="en-US" altLang="zh-TW" sz="2000" dirty="0" smtClean="0">
                <a:cs typeface="Times New Roman" pitchFamily="18" charset="0"/>
              </a:rPr>
              <a:t>(</a:t>
            </a:r>
            <a:r>
              <a:rPr lang="en-US" altLang="zh-TW" sz="2000" i="1" dirty="0" smtClean="0">
                <a:cs typeface="Times New Roman" pitchFamily="18" charset="0"/>
              </a:rPr>
              <a:t>j</a:t>
            </a:r>
            <a:r>
              <a:rPr lang="el-GR" altLang="zh-TW" sz="2000" dirty="0" smtClean="0">
                <a:cs typeface="Times New Roman" pitchFamily="18" charset="0"/>
              </a:rPr>
              <a:t>Ω</a:t>
            </a:r>
            <a:r>
              <a:rPr lang="en-US" altLang="zh-TW" sz="2000" dirty="0" smtClean="0">
                <a:cs typeface="Times New Roman" pitchFamily="18" charset="0"/>
              </a:rPr>
              <a:t>).</a:t>
            </a:r>
          </a:p>
        </p:txBody>
      </p:sp>
      <p:graphicFrame>
        <p:nvGraphicFramePr>
          <p:cNvPr id="12290" name="Object 4"/>
          <p:cNvGraphicFramePr>
            <a:graphicFrameLocks noChangeAspect="1"/>
          </p:cNvGraphicFramePr>
          <p:nvPr/>
        </p:nvGraphicFramePr>
        <p:xfrm>
          <a:off x="3203351" y="1332756"/>
          <a:ext cx="3744913" cy="800100"/>
        </p:xfrm>
        <a:graphic>
          <a:graphicData uri="http://schemas.openxmlformats.org/presentationml/2006/ole">
            <p:oleObj spid="_x0000_s71682" name="Equation" r:id="rId3" imgW="2260440" imgH="482400" progId="Equation.DSMT4">
              <p:embed/>
            </p:oleObj>
          </a:graphicData>
        </a:graphic>
      </p:graphicFrame>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投影片編號版面配置區 7"/>
          <p:cNvSpPr>
            <a:spLocks noGrp="1"/>
          </p:cNvSpPr>
          <p:nvPr>
            <p:ph type="sldNum" sz="quarter" idx="12"/>
          </p:nvPr>
        </p:nvSpPr>
        <p:spPr>
          <a:noFill/>
        </p:spPr>
        <p:txBody>
          <a:bodyPr/>
          <a:lstStyle/>
          <a:p>
            <a:fld id="{6CF8901F-AEAD-4798-9349-9CAE7AD21D8E}" type="slidenum">
              <a:rPr lang="en-US" altLang="zh-TW" smtClean="0">
                <a:ea typeface="新細明體" charset="-120"/>
              </a:rPr>
              <a:pPr/>
              <a:t>86</a:t>
            </a:fld>
            <a:endParaRPr lang="en-US" altLang="zh-TW" smtClean="0">
              <a:ea typeface="新細明體" charset="-120"/>
            </a:endParaRPr>
          </a:p>
        </p:txBody>
      </p:sp>
      <p:sp>
        <p:nvSpPr>
          <p:cNvPr id="13317" name="Rectangle 2"/>
          <p:cNvSpPr>
            <a:spLocks noGrp="1" noChangeArrowheads="1"/>
          </p:cNvSpPr>
          <p:nvPr>
            <p:ph type="body" sz="half" idx="1"/>
          </p:nvPr>
        </p:nvSpPr>
        <p:spPr>
          <a:xfrm>
            <a:off x="1182688" y="2017713"/>
            <a:ext cx="7710487" cy="4114800"/>
          </a:xfrm>
        </p:spPr>
        <p:txBody>
          <a:bodyPr/>
          <a:lstStyle/>
          <a:p>
            <a:pPr eaLnBrk="1" hangingPunct="1">
              <a:buFont typeface="Wingdings" pitchFamily="2" charset="2"/>
              <a:buNone/>
            </a:pPr>
            <a:r>
              <a:rPr lang="en-US" altLang="zh-TW" sz="1600" i="1" smtClean="0"/>
              <a:t>   </a:t>
            </a:r>
            <a:r>
              <a:rPr lang="en-US" altLang="zh-TW" sz="2000" i="1" smtClean="0"/>
              <a:t>X</a:t>
            </a:r>
            <a:r>
              <a:rPr lang="en-US" altLang="zh-TW" sz="2000" i="1" baseline="-25000" smtClean="0"/>
              <a:t>s</a:t>
            </a:r>
            <a:r>
              <a:rPr lang="en-US" altLang="zh-TW" sz="2000" smtClean="0"/>
              <a:t>(</a:t>
            </a:r>
            <a:r>
              <a:rPr lang="en-US" altLang="zh-TW" sz="2000" i="1" smtClean="0"/>
              <a:t>j</a:t>
            </a:r>
            <a:r>
              <a:rPr lang="el-GR" altLang="zh-TW" sz="2000" smtClean="0">
                <a:cs typeface="Times New Roman" pitchFamily="18" charset="0"/>
              </a:rPr>
              <a:t>Ω</a:t>
            </a:r>
            <a:r>
              <a:rPr lang="en-US" altLang="zh-TW" sz="2000" smtClean="0">
                <a:cs typeface="Times New Roman" pitchFamily="18" charset="0"/>
              </a:rPr>
              <a:t>)</a:t>
            </a:r>
            <a:r>
              <a:rPr lang="en-US" altLang="zh-TW" sz="2000" i="1" smtClean="0">
                <a:cs typeface="Times New Roman" pitchFamily="18" charset="0"/>
              </a:rPr>
              <a:t> </a:t>
            </a:r>
            <a:r>
              <a:rPr lang="en-US" altLang="zh-TW" sz="2000" smtClean="0">
                <a:cs typeface="Times New Roman" pitchFamily="18" charset="0"/>
              </a:rPr>
              <a:t>consists of periodically repeated copies of</a:t>
            </a:r>
            <a:r>
              <a:rPr lang="en-US" altLang="zh-TW" sz="2000" i="1" smtClean="0">
                <a:cs typeface="Times New Roman" pitchFamily="18" charset="0"/>
              </a:rPr>
              <a:t> </a:t>
            </a:r>
            <a:r>
              <a:rPr lang="en-US" altLang="zh-TW" sz="2000" i="1" smtClean="0"/>
              <a:t>X</a:t>
            </a:r>
            <a:r>
              <a:rPr lang="en-US" altLang="zh-TW" sz="2000" i="1" baseline="-25000" smtClean="0"/>
              <a:t>c</a:t>
            </a:r>
            <a:r>
              <a:rPr lang="en-US" altLang="zh-TW" sz="2000" smtClean="0"/>
              <a:t>(</a:t>
            </a:r>
            <a:r>
              <a:rPr lang="en-US" altLang="zh-TW" sz="2000" i="1" smtClean="0"/>
              <a:t>j</a:t>
            </a:r>
            <a:r>
              <a:rPr lang="el-GR" altLang="zh-TW" sz="2000" smtClean="0">
                <a:cs typeface="Times New Roman" pitchFamily="18" charset="0"/>
              </a:rPr>
              <a:t>Ω</a:t>
            </a:r>
            <a:r>
              <a:rPr lang="en-US" altLang="zh-TW" sz="2000" smtClean="0">
                <a:cs typeface="Times New Roman" pitchFamily="18" charset="0"/>
              </a:rPr>
              <a:t>), shifted by </a:t>
            </a:r>
          </a:p>
          <a:p>
            <a:pPr eaLnBrk="1" hangingPunct="1">
              <a:buFont typeface="Wingdings" pitchFamily="2" charset="2"/>
              <a:buNone/>
            </a:pPr>
            <a:r>
              <a:rPr lang="en-US" altLang="zh-TW" sz="2000" smtClean="0">
                <a:cs typeface="Times New Roman" pitchFamily="18" charset="0"/>
              </a:rPr>
              <a:t>   </a:t>
            </a:r>
            <a:r>
              <a:rPr lang="en-US" altLang="zh-TW" sz="2000" smtClean="0">
                <a:solidFill>
                  <a:srgbClr val="0000FF"/>
                </a:solidFill>
                <a:cs typeface="Times New Roman" pitchFamily="18" charset="0"/>
              </a:rPr>
              <a:t>integer multiples</a:t>
            </a:r>
            <a:r>
              <a:rPr lang="en-US" altLang="zh-TW" sz="2000" smtClean="0">
                <a:cs typeface="Times New Roman" pitchFamily="18" charset="0"/>
              </a:rPr>
              <a:t> of </a:t>
            </a:r>
            <a:r>
              <a:rPr lang="el-GR" altLang="zh-TW" sz="2000" smtClean="0">
                <a:cs typeface="Times New Roman" pitchFamily="18" charset="0"/>
              </a:rPr>
              <a:t>Ω</a:t>
            </a:r>
            <a:r>
              <a:rPr lang="en-US" altLang="zh-TW" sz="2000" baseline="-25000" smtClean="0">
                <a:cs typeface="Times New Roman" pitchFamily="18" charset="0"/>
              </a:rPr>
              <a:t>s  , </a:t>
            </a:r>
            <a:r>
              <a:rPr lang="en-US" altLang="zh-TW" sz="2000" smtClean="0">
                <a:cs typeface="Times New Roman" pitchFamily="18" charset="0"/>
              </a:rPr>
              <a:t>and </a:t>
            </a:r>
            <a:r>
              <a:rPr lang="en-US" altLang="zh-TW" sz="2000" smtClean="0">
                <a:solidFill>
                  <a:srgbClr val="0000FF"/>
                </a:solidFill>
                <a:cs typeface="Times New Roman" pitchFamily="18" charset="0"/>
              </a:rPr>
              <a:t>scaled</a:t>
            </a:r>
            <a:r>
              <a:rPr lang="en-US" altLang="zh-TW" sz="2000" smtClean="0">
                <a:cs typeface="Times New Roman" pitchFamily="18" charset="0"/>
              </a:rPr>
              <a:t> by 1/</a:t>
            </a:r>
            <a:r>
              <a:rPr lang="en-US" altLang="zh-TW" sz="2000" i="1" smtClean="0">
                <a:cs typeface="Times New Roman" pitchFamily="18" charset="0"/>
              </a:rPr>
              <a:t>T</a:t>
            </a:r>
            <a:r>
              <a:rPr lang="en-US" altLang="zh-TW" sz="2000" smtClean="0">
                <a:cs typeface="Times New Roman" pitchFamily="18" charset="0"/>
              </a:rPr>
              <a:t>.</a:t>
            </a:r>
            <a:endParaRPr lang="el-GR" altLang="zh-TW" sz="2000" smtClean="0">
              <a:cs typeface="Times New Roman" pitchFamily="18" charset="0"/>
            </a:endParaRPr>
          </a:p>
        </p:txBody>
      </p:sp>
      <p:pic>
        <p:nvPicPr>
          <p:cNvPr id="13318" name="Picture 3"/>
          <p:cNvPicPr>
            <a:picLocks noGrp="1" noChangeAspect="1" noChangeArrowheads="1"/>
          </p:cNvPicPr>
          <p:nvPr>
            <p:ph sz="quarter" idx="2"/>
          </p:nvPr>
        </p:nvPicPr>
        <p:blipFill>
          <a:blip r:embed="rId3" cstate="print"/>
          <a:srcRect/>
          <a:stretch>
            <a:fillRect/>
          </a:stretch>
        </p:blipFill>
        <p:spPr>
          <a:xfrm>
            <a:off x="1835150" y="2874963"/>
            <a:ext cx="2232025" cy="1201737"/>
          </a:xfrm>
          <a:noFill/>
        </p:spPr>
      </p:pic>
      <p:pic>
        <p:nvPicPr>
          <p:cNvPr id="13319" name="Picture 4"/>
          <p:cNvPicPr>
            <a:picLocks noGrp="1" noChangeAspect="1" noChangeArrowheads="1"/>
          </p:cNvPicPr>
          <p:nvPr>
            <p:ph sz="quarter" idx="3"/>
          </p:nvPr>
        </p:nvPicPr>
        <p:blipFill>
          <a:blip r:embed="rId4" cstate="print"/>
          <a:srcRect/>
          <a:stretch>
            <a:fillRect/>
          </a:stretch>
        </p:blipFill>
        <p:spPr>
          <a:xfrm>
            <a:off x="1331913" y="4152900"/>
            <a:ext cx="3744912" cy="2371725"/>
          </a:xfrm>
          <a:noFill/>
        </p:spPr>
      </p:pic>
      <p:pic>
        <p:nvPicPr>
          <p:cNvPr id="13320" name="Picture 5"/>
          <p:cNvPicPr>
            <a:picLocks noChangeAspect="1" noChangeArrowheads="1"/>
          </p:cNvPicPr>
          <p:nvPr/>
        </p:nvPicPr>
        <p:blipFill>
          <a:blip r:embed="rId5" cstate="print"/>
          <a:srcRect b="47639"/>
          <a:stretch>
            <a:fillRect/>
          </a:stretch>
        </p:blipFill>
        <p:spPr bwMode="auto">
          <a:xfrm>
            <a:off x="5148263" y="3140075"/>
            <a:ext cx="3600450" cy="1584325"/>
          </a:xfrm>
          <a:prstGeom prst="rect">
            <a:avLst/>
          </a:prstGeom>
          <a:noFill/>
          <a:ln w="9525">
            <a:noFill/>
            <a:miter lim="800000"/>
            <a:headEnd/>
            <a:tailEnd/>
          </a:ln>
        </p:spPr>
      </p:pic>
      <p:graphicFrame>
        <p:nvGraphicFramePr>
          <p:cNvPr id="13314" name="Object 6"/>
          <p:cNvGraphicFramePr>
            <a:graphicFrameLocks noChangeAspect="1"/>
          </p:cNvGraphicFramePr>
          <p:nvPr/>
        </p:nvGraphicFramePr>
        <p:xfrm>
          <a:off x="6011863" y="5516563"/>
          <a:ext cx="2305050" cy="368300"/>
        </p:xfrm>
        <a:graphic>
          <a:graphicData uri="http://schemas.openxmlformats.org/presentationml/2006/ole">
            <p:oleObj spid="_x0000_s72706" name="Equation" r:id="rId6" imgW="1434960" imgH="228600" progId="Equation.DSMT4">
              <p:embed/>
            </p:oleObj>
          </a:graphicData>
        </a:graphic>
      </p:graphicFrame>
      <p:graphicFrame>
        <p:nvGraphicFramePr>
          <p:cNvPr id="13315" name="Object 7"/>
          <p:cNvGraphicFramePr>
            <a:graphicFrameLocks noChangeAspect="1"/>
          </p:cNvGraphicFramePr>
          <p:nvPr/>
        </p:nvGraphicFramePr>
        <p:xfrm>
          <a:off x="6013450" y="4652963"/>
          <a:ext cx="2087563" cy="384175"/>
        </p:xfrm>
        <a:graphic>
          <a:graphicData uri="http://schemas.openxmlformats.org/presentationml/2006/ole">
            <p:oleObj spid="_x0000_s72707" name="Equation" r:id="rId7" imgW="1244520" imgH="228600" progId="Equation.DSMT4">
              <p:embed/>
            </p:oleObj>
          </a:graphicData>
        </a:graphic>
      </p:graphicFrame>
      <p:sp>
        <p:nvSpPr>
          <p:cNvPr id="13321" name="Line 8"/>
          <p:cNvSpPr>
            <a:spLocks noChangeShapeType="1"/>
          </p:cNvSpPr>
          <p:nvPr/>
        </p:nvSpPr>
        <p:spPr bwMode="auto">
          <a:xfrm flipH="1">
            <a:off x="5148263" y="5661025"/>
            <a:ext cx="792162" cy="288925"/>
          </a:xfrm>
          <a:prstGeom prst="line">
            <a:avLst/>
          </a:prstGeom>
          <a:noFill/>
          <a:ln w="9525">
            <a:solidFill>
              <a:schemeClr val="hlink"/>
            </a:solidFill>
            <a:round/>
            <a:headEnd/>
            <a:tailEnd type="triangle" w="med" len="med"/>
          </a:ln>
        </p:spPr>
        <p:txBody>
          <a:bodyPr/>
          <a:lstStyle/>
          <a:p>
            <a:endParaRPr lang="zh-TW" altLang="en-US"/>
          </a:p>
        </p:txBody>
      </p:sp>
      <p:sp>
        <p:nvSpPr>
          <p:cNvPr id="13322" name="Line 9"/>
          <p:cNvSpPr>
            <a:spLocks noChangeShapeType="1"/>
          </p:cNvSpPr>
          <p:nvPr/>
        </p:nvSpPr>
        <p:spPr bwMode="auto">
          <a:xfrm flipH="1" flipV="1">
            <a:off x="5867400" y="4149725"/>
            <a:ext cx="144463" cy="431800"/>
          </a:xfrm>
          <a:prstGeom prst="line">
            <a:avLst/>
          </a:prstGeom>
          <a:noFill/>
          <a:ln w="9525">
            <a:solidFill>
              <a:schemeClr val="hlink"/>
            </a:solidFill>
            <a:round/>
            <a:headEnd/>
            <a:tailEnd type="triangle" w="med" len="med"/>
          </a:ln>
        </p:spPr>
        <p:txBody>
          <a:bodyPr/>
          <a:lstStyle/>
          <a:p>
            <a:endParaRPr lang="zh-TW" altLang="en-US"/>
          </a:p>
        </p:txBody>
      </p:sp>
      <p:sp>
        <p:nvSpPr>
          <p:cNvPr id="13323" name="Line 10"/>
          <p:cNvSpPr>
            <a:spLocks noChangeShapeType="1"/>
          </p:cNvSpPr>
          <p:nvPr/>
        </p:nvSpPr>
        <p:spPr bwMode="auto">
          <a:xfrm flipH="1">
            <a:off x="3203575" y="3213100"/>
            <a:ext cx="504825" cy="215900"/>
          </a:xfrm>
          <a:prstGeom prst="line">
            <a:avLst/>
          </a:prstGeom>
          <a:noFill/>
          <a:ln w="9525">
            <a:solidFill>
              <a:schemeClr val="hlink"/>
            </a:solidFill>
            <a:round/>
            <a:headEnd/>
            <a:tailEnd type="triangle" w="med" len="med"/>
          </a:ln>
        </p:spPr>
        <p:txBody>
          <a:bodyPr/>
          <a:lstStyle/>
          <a:p>
            <a:endParaRPr lang="zh-TW" altLang="en-US"/>
          </a:p>
        </p:txBody>
      </p:sp>
      <p:sp>
        <p:nvSpPr>
          <p:cNvPr id="13324" name="Text Box 11"/>
          <p:cNvSpPr txBox="1">
            <a:spLocks noChangeArrowheads="1"/>
          </p:cNvSpPr>
          <p:nvPr/>
        </p:nvSpPr>
        <p:spPr bwMode="auto">
          <a:xfrm>
            <a:off x="3708400" y="3052763"/>
            <a:ext cx="1944688" cy="304800"/>
          </a:xfrm>
          <a:prstGeom prst="rect">
            <a:avLst/>
          </a:prstGeom>
          <a:noFill/>
          <a:ln w="9525">
            <a:noFill/>
            <a:miter lim="800000"/>
            <a:headEnd/>
            <a:tailEnd/>
          </a:ln>
        </p:spPr>
        <p:txBody>
          <a:bodyPr>
            <a:spAutoFit/>
          </a:bodyPr>
          <a:lstStyle/>
          <a:p>
            <a:pPr>
              <a:spcBef>
                <a:spcPct val="50000"/>
              </a:spcBef>
            </a:pPr>
            <a:r>
              <a:rPr lang="en-US" altLang="zh-TW" sz="1400"/>
              <a:t>Bandlimited signal</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投影片編號版面配置區 7"/>
          <p:cNvSpPr>
            <a:spLocks noGrp="1"/>
          </p:cNvSpPr>
          <p:nvPr>
            <p:ph type="sldNum" sz="quarter" idx="12"/>
          </p:nvPr>
        </p:nvSpPr>
        <p:spPr>
          <a:noFill/>
        </p:spPr>
        <p:txBody>
          <a:bodyPr/>
          <a:lstStyle/>
          <a:p>
            <a:fld id="{017259E5-D38E-45A7-AD46-761D4F3DBD8C}" type="slidenum">
              <a:rPr lang="en-US" altLang="zh-TW" smtClean="0">
                <a:ea typeface="新細明體" charset="-120"/>
              </a:rPr>
              <a:pPr/>
              <a:t>87</a:t>
            </a:fld>
            <a:endParaRPr lang="en-US" altLang="zh-TW" smtClean="0">
              <a:ea typeface="新細明體" charset="-120"/>
            </a:endParaRPr>
          </a:p>
        </p:txBody>
      </p:sp>
      <p:sp>
        <p:nvSpPr>
          <p:cNvPr id="70659" name="Rectangle 2"/>
          <p:cNvSpPr>
            <a:spLocks noGrp="1" noChangeArrowheads="1"/>
          </p:cNvSpPr>
          <p:nvPr>
            <p:ph type="body" sz="half" idx="1"/>
          </p:nvPr>
        </p:nvSpPr>
        <p:spPr>
          <a:xfrm>
            <a:off x="1182688" y="2017713"/>
            <a:ext cx="7710487" cy="4114800"/>
          </a:xfrm>
        </p:spPr>
        <p:txBody>
          <a:bodyPr/>
          <a:lstStyle/>
          <a:p>
            <a:pPr eaLnBrk="1" hangingPunct="1">
              <a:buFont typeface="Wingdings" pitchFamily="2" charset="2"/>
              <a:buNone/>
            </a:pPr>
            <a:r>
              <a:rPr lang="en-US" altLang="zh-TW" sz="1600" dirty="0" smtClean="0"/>
              <a:t>   </a:t>
            </a:r>
            <a:r>
              <a:rPr lang="en-US" altLang="zh-TW" sz="2000" dirty="0" smtClean="0">
                <a:solidFill>
                  <a:srgbClr val="FF0000"/>
                </a:solidFill>
              </a:rPr>
              <a:t>Perfect reconstruction </a:t>
            </a:r>
            <a:r>
              <a:rPr lang="en-US" altLang="zh-TW" sz="2000" dirty="0" smtClean="0"/>
              <a:t>using an </a:t>
            </a:r>
            <a:r>
              <a:rPr lang="en-US" altLang="zh-TW" sz="2000" dirty="0" smtClean="0">
                <a:solidFill>
                  <a:srgbClr val="0000FF"/>
                </a:solidFill>
              </a:rPr>
              <a:t>ideal lowpass filter</a:t>
            </a:r>
            <a:r>
              <a:rPr lang="en-US" altLang="zh-TW" sz="2000" dirty="0" smtClean="0"/>
              <a:t>:</a:t>
            </a:r>
          </a:p>
        </p:txBody>
      </p:sp>
      <p:pic>
        <p:nvPicPr>
          <p:cNvPr id="70660" name="Picture 3"/>
          <p:cNvPicPr>
            <a:picLocks noGrp="1" noChangeAspect="1" noChangeArrowheads="1"/>
          </p:cNvPicPr>
          <p:nvPr>
            <p:ph sz="quarter" idx="2"/>
          </p:nvPr>
        </p:nvPicPr>
        <p:blipFill>
          <a:blip r:embed="rId2" cstate="print"/>
          <a:srcRect/>
          <a:stretch>
            <a:fillRect/>
          </a:stretch>
        </p:blipFill>
        <p:spPr>
          <a:xfrm>
            <a:off x="1350963" y="2636838"/>
            <a:ext cx="3292475" cy="3671887"/>
          </a:xfrm>
          <a:noFill/>
        </p:spPr>
      </p:pic>
      <p:pic>
        <p:nvPicPr>
          <p:cNvPr id="70661" name="Picture 4"/>
          <p:cNvPicPr>
            <a:picLocks noGrp="1" noChangeAspect="1" noChangeArrowheads="1"/>
          </p:cNvPicPr>
          <p:nvPr>
            <p:ph sz="quarter" idx="3"/>
          </p:nvPr>
        </p:nvPicPr>
        <p:blipFill>
          <a:blip r:embed="rId3" cstate="print"/>
          <a:srcRect/>
          <a:stretch>
            <a:fillRect/>
          </a:stretch>
        </p:blipFill>
        <p:spPr>
          <a:xfrm>
            <a:off x="4764088" y="2636838"/>
            <a:ext cx="2976562" cy="3600450"/>
          </a:xfrm>
          <a:noFill/>
        </p:spPr>
      </p:pic>
      <p:sp>
        <p:nvSpPr>
          <p:cNvPr id="70662" name="Oval 5"/>
          <p:cNvSpPr>
            <a:spLocks noChangeArrowheads="1"/>
          </p:cNvSpPr>
          <p:nvPr/>
        </p:nvSpPr>
        <p:spPr bwMode="auto">
          <a:xfrm>
            <a:off x="6083300" y="2997200"/>
            <a:ext cx="288925" cy="287338"/>
          </a:xfrm>
          <a:prstGeom prst="ellipse">
            <a:avLst/>
          </a:prstGeom>
          <a:noFill/>
          <a:ln w="9525">
            <a:solidFill>
              <a:schemeClr val="hlink"/>
            </a:solidFill>
            <a:round/>
            <a:headEnd/>
            <a:tailEnd/>
          </a:ln>
        </p:spPr>
        <p:txBody>
          <a:bodyPr wrap="none" anchor="ctr"/>
          <a:lstStyle/>
          <a:p>
            <a:endParaRPr lang="zh-TW" altLang="en-US"/>
          </a:p>
        </p:txBody>
      </p:sp>
      <p:sp>
        <p:nvSpPr>
          <p:cNvPr id="70663" name="Oval 6"/>
          <p:cNvSpPr>
            <a:spLocks noChangeArrowheads="1"/>
          </p:cNvSpPr>
          <p:nvPr/>
        </p:nvSpPr>
        <p:spPr bwMode="auto">
          <a:xfrm>
            <a:off x="6588125" y="3500438"/>
            <a:ext cx="431800" cy="360362"/>
          </a:xfrm>
          <a:prstGeom prst="ellipse">
            <a:avLst/>
          </a:prstGeom>
          <a:noFill/>
          <a:ln w="9525">
            <a:solidFill>
              <a:schemeClr val="hlink"/>
            </a:solidFill>
            <a:round/>
            <a:headEnd/>
            <a:tailEnd/>
          </a:ln>
        </p:spPr>
        <p:txBody>
          <a:bodyPr wrap="none" anchor="ctr"/>
          <a:lstStyle/>
          <a:p>
            <a:pPr algn="ctr"/>
            <a:endParaRPr lang="zh-TW" altLang="zh-TW">
              <a:solidFill>
                <a:srgbClr val="0000FF"/>
              </a:solidFill>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8" name="投影片編號版面配置區 7"/>
          <p:cNvSpPr>
            <a:spLocks noGrp="1"/>
          </p:cNvSpPr>
          <p:nvPr>
            <p:ph type="sldNum" sz="quarter" idx="12"/>
          </p:nvPr>
        </p:nvSpPr>
        <p:spPr>
          <a:noFill/>
        </p:spPr>
        <p:txBody>
          <a:bodyPr/>
          <a:lstStyle/>
          <a:p>
            <a:fld id="{F6514A89-33BB-4737-9528-A23462845E21}" type="slidenum">
              <a:rPr lang="en-US" altLang="zh-TW" smtClean="0">
                <a:ea typeface="新細明體" charset="-120"/>
              </a:rPr>
              <a:pPr/>
              <a:t>88</a:t>
            </a:fld>
            <a:endParaRPr lang="en-US" altLang="zh-TW" smtClean="0">
              <a:ea typeface="新細明體" charset="-120"/>
            </a:endParaRPr>
          </a:p>
        </p:txBody>
      </p:sp>
      <p:sp>
        <p:nvSpPr>
          <p:cNvPr id="14349" name="Rectangle 3"/>
          <p:cNvSpPr>
            <a:spLocks noGrp="1" noChangeArrowheads="1"/>
          </p:cNvSpPr>
          <p:nvPr>
            <p:ph type="body" sz="half" idx="1"/>
          </p:nvPr>
        </p:nvSpPr>
        <p:spPr>
          <a:xfrm>
            <a:off x="1182688" y="2017713"/>
            <a:ext cx="7781925" cy="4114800"/>
          </a:xfrm>
        </p:spPr>
        <p:txBody>
          <a:bodyPr>
            <a:normAutofit fontScale="92500"/>
          </a:bodyPr>
          <a:lstStyle/>
          <a:p>
            <a:pPr eaLnBrk="1" hangingPunct="1">
              <a:buFont typeface="Wingdings" pitchFamily="2" charset="2"/>
              <a:buNone/>
            </a:pPr>
            <a:r>
              <a:rPr lang="en-US" altLang="zh-TW" sz="2000" b="1" u="sng" dirty="0" smtClean="0">
                <a:solidFill>
                  <a:srgbClr val="0000FF"/>
                </a:solidFill>
              </a:rPr>
              <a:t>Nyquist Sampling Theorem</a:t>
            </a:r>
            <a:r>
              <a:rPr lang="en-US" altLang="zh-TW" sz="2000" dirty="0" smtClean="0"/>
              <a:t> Let </a:t>
            </a:r>
            <a:r>
              <a:rPr lang="en-US" altLang="zh-TW" sz="2000" i="1" dirty="0" err="1" smtClean="0"/>
              <a:t>x</a:t>
            </a:r>
            <a:r>
              <a:rPr lang="en-US" altLang="zh-TW" sz="2000" i="1" baseline="-25000" dirty="0" err="1" smtClean="0"/>
              <a:t>c</a:t>
            </a:r>
            <a:r>
              <a:rPr lang="en-US" altLang="zh-TW" sz="2000" dirty="0" smtClean="0"/>
              <a:t>(</a:t>
            </a:r>
            <a:r>
              <a:rPr lang="en-US" altLang="zh-TW" sz="2000" i="1" dirty="0" smtClean="0"/>
              <a:t>t</a:t>
            </a:r>
            <a:r>
              <a:rPr lang="en-US" altLang="zh-TW" sz="2000" dirty="0" smtClean="0"/>
              <a:t>) be a </a:t>
            </a:r>
            <a:r>
              <a:rPr lang="en-US" altLang="zh-TW" sz="2000" i="1" dirty="0" smtClean="0">
                <a:solidFill>
                  <a:srgbClr val="FF0000"/>
                </a:solidFill>
              </a:rPr>
              <a:t>bandlimited</a:t>
            </a:r>
            <a:r>
              <a:rPr lang="en-US" altLang="zh-TW" sz="2000" i="1" dirty="0" smtClean="0"/>
              <a:t> </a:t>
            </a:r>
            <a:r>
              <a:rPr lang="en-US" altLang="zh-TW" sz="2000" dirty="0" smtClean="0"/>
              <a:t>signal with</a:t>
            </a:r>
          </a:p>
          <a:p>
            <a:pPr eaLnBrk="1" hangingPunct="1">
              <a:buFont typeface="Wingdings" pitchFamily="2" charset="2"/>
              <a:buNone/>
            </a:pPr>
            <a:r>
              <a:rPr lang="en-US" altLang="zh-TW" sz="2000" dirty="0" smtClean="0"/>
              <a:t>                     for                 . (i.e., no components at frequencies greater</a:t>
            </a:r>
          </a:p>
          <a:p>
            <a:pPr eaLnBrk="1" hangingPunct="1">
              <a:buFont typeface="Wingdings" pitchFamily="2" charset="2"/>
              <a:buNone/>
            </a:pPr>
            <a:r>
              <a:rPr lang="en-US" altLang="zh-TW" sz="2000" dirty="0" smtClean="0"/>
              <a:t>than        )  Then,           is </a:t>
            </a:r>
            <a:r>
              <a:rPr lang="en-US" altLang="zh-TW" sz="2000" dirty="0" smtClean="0">
                <a:solidFill>
                  <a:schemeClr val="hlink"/>
                </a:solidFill>
              </a:rPr>
              <a:t>uniquely</a:t>
            </a:r>
            <a:r>
              <a:rPr lang="en-US" altLang="zh-TW" sz="2000" dirty="0" smtClean="0"/>
              <a:t> determined by its samples</a:t>
            </a:r>
          </a:p>
          <a:p>
            <a:pPr eaLnBrk="1" hangingPunct="1">
              <a:buFont typeface="Wingdings" pitchFamily="2" charset="2"/>
              <a:buNone/>
            </a:pPr>
            <a:r>
              <a:rPr lang="en-US" altLang="zh-TW" sz="2000" dirty="0" smtClean="0"/>
              <a:t>        </a:t>
            </a:r>
          </a:p>
          <a:p>
            <a:pPr eaLnBrk="1" hangingPunct="1">
              <a:buFont typeface="Wingdings" pitchFamily="2" charset="2"/>
              <a:buNone/>
            </a:pPr>
            <a:r>
              <a:rPr lang="en-US" altLang="zh-TW" sz="2000" dirty="0" smtClean="0"/>
              <a:t>                                                                                           </a:t>
            </a:r>
          </a:p>
          <a:p>
            <a:pPr eaLnBrk="1" hangingPunct="1">
              <a:buFont typeface="Wingdings" pitchFamily="2" charset="2"/>
              <a:buNone/>
            </a:pPr>
            <a:endParaRPr lang="en-US" altLang="zh-TW" sz="2000" dirty="0" smtClean="0"/>
          </a:p>
          <a:p>
            <a:pPr eaLnBrk="1" hangingPunct="1">
              <a:buFont typeface="Wingdings" pitchFamily="2" charset="2"/>
              <a:buNone/>
            </a:pPr>
            <a:r>
              <a:rPr lang="en-US" altLang="zh-TW" sz="2000" b="1" dirty="0" smtClean="0"/>
              <a:t>-- </a:t>
            </a:r>
            <a:r>
              <a:rPr lang="en-US" altLang="zh-TW" sz="2000" b="1" dirty="0" smtClean="0">
                <a:solidFill>
                  <a:srgbClr val="0000FF"/>
                </a:solidFill>
              </a:rPr>
              <a:t>Nyquist frequency</a:t>
            </a:r>
            <a:r>
              <a:rPr lang="en-US" altLang="zh-TW" sz="2000" b="1" dirty="0" smtClean="0"/>
              <a:t> </a:t>
            </a:r>
            <a:r>
              <a:rPr lang="en-US" altLang="zh-TW" sz="2000" dirty="0" smtClean="0"/>
              <a:t>=        , half the bandwidth of signal.</a:t>
            </a:r>
          </a:p>
          <a:p>
            <a:pPr eaLnBrk="1" hangingPunct="1">
              <a:buFont typeface="Wingdings" pitchFamily="2" charset="2"/>
              <a:buNone/>
            </a:pPr>
            <a:r>
              <a:rPr lang="en-US" altLang="zh-TW" sz="2000" b="1" dirty="0" smtClean="0"/>
              <a:t>-- Nyquist rate </a:t>
            </a:r>
            <a:r>
              <a:rPr lang="en-US" altLang="zh-TW" sz="2000" dirty="0" smtClean="0"/>
              <a:t>=           , the minimum sampling rate without distortion.</a:t>
            </a:r>
          </a:p>
          <a:p>
            <a:pPr eaLnBrk="1" hangingPunct="1">
              <a:buFont typeface="Wingdings" pitchFamily="2" charset="2"/>
              <a:buNone/>
            </a:pPr>
            <a:r>
              <a:rPr lang="en-US" altLang="zh-TW" sz="2000" dirty="0" smtClean="0"/>
              <a:t>    (In some books, Nyquist frequency is also called Nyquist rate.)</a:t>
            </a:r>
          </a:p>
          <a:p>
            <a:pPr eaLnBrk="1" hangingPunct="1">
              <a:buFont typeface="Wingdings" pitchFamily="2" charset="2"/>
              <a:buNone/>
            </a:pPr>
            <a:r>
              <a:rPr lang="en-US" altLang="zh-TW" sz="2000" b="1" dirty="0" smtClean="0"/>
              <a:t>-- </a:t>
            </a:r>
            <a:r>
              <a:rPr lang="en-US" altLang="zh-TW" sz="2000" b="1" dirty="0" err="1" smtClean="0"/>
              <a:t>Undersampling</a:t>
            </a:r>
            <a:r>
              <a:rPr lang="en-US" altLang="zh-TW" sz="2000" b="1" dirty="0" smtClean="0"/>
              <a:t>: </a:t>
            </a:r>
          </a:p>
          <a:p>
            <a:pPr eaLnBrk="1" hangingPunct="1">
              <a:buFont typeface="Wingdings" pitchFamily="2" charset="2"/>
              <a:buNone/>
            </a:pPr>
            <a:r>
              <a:rPr lang="en-US" altLang="zh-TW" sz="2000" b="1" dirty="0" smtClean="0"/>
              <a:t>-- </a:t>
            </a:r>
            <a:r>
              <a:rPr lang="en-US" altLang="zh-TW" sz="2000" b="1" dirty="0" err="1" smtClean="0"/>
              <a:t>Overdampling</a:t>
            </a:r>
            <a:r>
              <a:rPr lang="en-US" altLang="zh-TW" sz="2000" b="1" dirty="0" smtClean="0"/>
              <a:t>:</a:t>
            </a:r>
            <a:endParaRPr lang="en-US" altLang="zh-TW" sz="2000" dirty="0" smtClean="0"/>
          </a:p>
        </p:txBody>
      </p:sp>
      <p:graphicFrame>
        <p:nvGraphicFramePr>
          <p:cNvPr id="14338" name="Object 4"/>
          <p:cNvGraphicFramePr>
            <a:graphicFrameLocks noChangeAspect="1"/>
          </p:cNvGraphicFramePr>
          <p:nvPr>
            <p:ph sz="quarter" idx="2"/>
          </p:nvPr>
        </p:nvGraphicFramePr>
        <p:xfrm>
          <a:off x="2989263" y="2420938"/>
          <a:ext cx="935037" cy="423862"/>
        </p:xfrm>
        <a:graphic>
          <a:graphicData uri="http://schemas.openxmlformats.org/presentationml/2006/ole">
            <p:oleObj spid="_x0000_s73730" name="方程式" r:id="rId3" imgW="558720" imgH="253800" progId="Equation.3">
              <p:embed/>
            </p:oleObj>
          </a:graphicData>
        </a:graphic>
      </p:graphicFrame>
      <p:graphicFrame>
        <p:nvGraphicFramePr>
          <p:cNvPr id="14339" name="Object 7"/>
          <p:cNvGraphicFramePr>
            <a:graphicFrameLocks noChangeAspect="1"/>
          </p:cNvGraphicFramePr>
          <p:nvPr>
            <p:ph sz="quarter" idx="3"/>
          </p:nvPr>
        </p:nvGraphicFramePr>
        <p:xfrm>
          <a:off x="1258888" y="2420938"/>
          <a:ext cx="1225550" cy="373062"/>
        </p:xfrm>
        <a:graphic>
          <a:graphicData uri="http://schemas.openxmlformats.org/presentationml/2006/ole">
            <p:oleObj spid="_x0000_s73731" name="方程式" r:id="rId4" imgW="749160" imgH="228600" progId="Equation.3">
              <p:embed/>
            </p:oleObj>
          </a:graphicData>
        </a:graphic>
      </p:graphicFrame>
      <p:graphicFrame>
        <p:nvGraphicFramePr>
          <p:cNvPr id="14340" name="Object 10"/>
          <p:cNvGraphicFramePr>
            <a:graphicFrameLocks noChangeAspect="1"/>
          </p:cNvGraphicFramePr>
          <p:nvPr/>
        </p:nvGraphicFramePr>
        <p:xfrm>
          <a:off x="1763713" y="2801938"/>
          <a:ext cx="360362" cy="339725"/>
        </p:xfrm>
        <a:graphic>
          <a:graphicData uri="http://schemas.openxmlformats.org/presentationml/2006/ole">
            <p:oleObj spid="_x0000_s73732" name="方程式" r:id="rId5" imgW="241200" imgH="228600" progId="Equation.3">
              <p:embed/>
            </p:oleObj>
          </a:graphicData>
        </a:graphic>
      </p:graphicFrame>
      <p:graphicFrame>
        <p:nvGraphicFramePr>
          <p:cNvPr id="14341" name="Object 11"/>
          <p:cNvGraphicFramePr>
            <a:graphicFrameLocks noChangeAspect="1"/>
          </p:cNvGraphicFramePr>
          <p:nvPr/>
        </p:nvGraphicFramePr>
        <p:xfrm>
          <a:off x="3059113" y="2781300"/>
          <a:ext cx="576262" cy="398463"/>
        </p:xfrm>
        <a:graphic>
          <a:graphicData uri="http://schemas.openxmlformats.org/presentationml/2006/ole">
            <p:oleObj spid="_x0000_s73733" name="方程式" r:id="rId6" imgW="330120" imgH="228600" progId="Equation.3">
              <p:embed/>
            </p:oleObj>
          </a:graphicData>
        </a:graphic>
      </p:graphicFrame>
      <p:graphicFrame>
        <p:nvGraphicFramePr>
          <p:cNvPr id="14342" name="Object 12"/>
          <p:cNvGraphicFramePr>
            <a:graphicFrameLocks noChangeAspect="1"/>
          </p:cNvGraphicFramePr>
          <p:nvPr/>
        </p:nvGraphicFramePr>
        <p:xfrm>
          <a:off x="1479550" y="3114601"/>
          <a:ext cx="5826125" cy="1106487"/>
        </p:xfrm>
        <a:graphic>
          <a:graphicData uri="http://schemas.openxmlformats.org/presentationml/2006/ole">
            <p:oleObj spid="_x0000_s73734" name="Equation" r:id="rId7" imgW="3213000" imgH="609480" progId="Equation.DSMT4">
              <p:embed/>
            </p:oleObj>
          </a:graphicData>
        </a:graphic>
      </p:graphicFrame>
      <p:graphicFrame>
        <p:nvGraphicFramePr>
          <p:cNvPr id="14343" name="Object 13"/>
          <p:cNvGraphicFramePr>
            <a:graphicFrameLocks noChangeAspect="1"/>
          </p:cNvGraphicFramePr>
          <p:nvPr/>
        </p:nvGraphicFramePr>
        <p:xfrm>
          <a:off x="3779838" y="4292600"/>
          <a:ext cx="360362" cy="339725"/>
        </p:xfrm>
        <a:graphic>
          <a:graphicData uri="http://schemas.openxmlformats.org/presentationml/2006/ole">
            <p:oleObj spid="_x0000_s73735" name="方程式" r:id="rId8" imgW="241200" imgH="228600" progId="Equation.3">
              <p:embed/>
            </p:oleObj>
          </a:graphicData>
        </a:graphic>
      </p:graphicFrame>
      <p:graphicFrame>
        <p:nvGraphicFramePr>
          <p:cNvPr id="14344" name="Object 14"/>
          <p:cNvGraphicFramePr>
            <a:graphicFrameLocks noChangeAspect="1"/>
          </p:cNvGraphicFramePr>
          <p:nvPr/>
        </p:nvGraphicFramePr>
        <p:xfrm>
          <a:off x="3136900" y="4581525"/>
          <a:ext cx="493713" cy="339725"/>
        </p:xfrm>
        <a:graphic>
          <a:graphicData uri="http://schemas.openxmlformats.org/presentationml/2006/ole">
            <p:oleObj spid="_x0000_s73736" name="方程式" r:id="rId9" imgW="330120" imgH="228600" progId="Equation.3">
              <p:embed/>
            </p:oleObj>
          </a:graphicData>
        </a:graphic>
      </p:graphicFrame>
      <p:graphicFrame>
        <p:nvGraphicFramePr>
          <p:cNvPr id="14345" name="Object 15"/>
          <p:cNvGraphicFramePr>
            <a:graphicFrameLocks noChangeAspect="1"/>
          </p:cNvGraphicFramePr>
          <p:nvPr/>
        </p:nvGraphicFramePr>
        <p:xfrm>
          <a:off x="3348038" y="5373688"/>
          <a:ext cx="966787" cy="339725"/>
        </p:xfrm>
        <a:graphic>
          <a:graphicData uri="http://schemas.openxmlformats.org/presentationml/2006/ole">
            <p:oleObj spid="_x0000_s73737" name="方程式" r:id="rId10" imgW="647640" imgH="228600" progId="Equation.3">
              <p:embed/>
            </p:oleObj>
          </a:graphicData>
        </a:graphic>
      </p:graphicFrame>
      <p:graphicFrame>
        <p:nvGraphicFramePr>
          <p:cNvPr id="14346" name="Object 16"/>
          <p:cNvGraphicFramePr>
            <a:graphicFrameLocks noChangeAspect="1"/>
          </p:cNvGraphicFramePr>
          <p:nvPr/>
        </p:nvGraphicFramePr>
        <p:xfrm>
          <a:off x="3276600" y="5734050"/>
          <a:ext cx="985838" cy="339725"/>
        </p:xfrm>
        <a:graphic>
          <a:graphicData uri="http://schemas.openxmlformats.org/presentationml/2006/ole">
            <p:oleObj spid="_x0000_s73738" name="方程式" r:id="rId11" imgW="660240" imgH="228600" progId="Equation.3">
              <p:embed/>
            </p:oleObj>
          </a:graphicData>
        </a:graphic>
      </p:graphicFrame>
      <p:graphicFrame>
        <p:nvGraphicFramePr>
          <p:cNvPr id="14347" name="Object 17"/>
          <p:cNvGraphicFramePr>
            <a:graphicFrameLocks noChangeAspect="1"/>
          </p:cNvGraphicFramePr>
          <p:nvPr/>
        </p:nvGraphicFramePr>
        <p:xfrm>
          <a:off x="4572000" y="5445125"/>
          <a:ext cx="4103688" cy="746125"/>
        </p:xfrm>
        <a:graphic>
          <a:graphicData uri="http://schemas.openxmlformats.org/presentationml/2006/ole">
            <p:oleObj spid="_x0000_s73739" name="Equation" r:id="rId12" imgW="3632040" imgH="660240" progId="Equation.DSMT4">
              <p:embed/>
            </p:oleObj>
          </a:graphicData>
        </a:graphic>
      </p:graphicFrame>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投影片編號版面配置區 7"/>
          <p:cNvSpPr>
            <a:spLocks noGrp="1"/>
          </p:cNvSpPr>
          <p:nvPr>
            <p:ph type="sldNum" sz="quarter" idx="12"/>
          </p:nvPr>
        </p:nvSpPr>
        <p:spPr>
          <a:noFill/>
        </p:spPr>
        <p:txBody>
          <a:bodyPr/>
          <a:lstStyle/>
          <a:p>
            <a:fld id="{B59CD65A-5C35-4A32-98CA-FCA9E956ED24}" type="slidenum">
              <a:rPr lang="en-US" altLang="zh-TW" smtClean="0"/>
              <a:pPr/>
              <a:t>89</a:t>
            </a:fld>
            <a:endParaRPr lang="en-US" altLang="zh-TW" smtClean="0"/>
          </a:p>
        </p:txBody>
      </p:sp>
      <p:sp>
        <p:nvSpPr>
          <p:cNvPr id="22534" name="Rectangle 2"/>
          <p:cNvSpPr>
            <a:spLocks noGrp="1" noChangeArrowheads="1"/>
          </p:cNvSpPr>
          <p:nvPr>
            <p:ph type="title"/>
          </p:nvPr>
        </p:nvSpPr>
        <p:spPr/>
        <p:txBody>
          <a:bodyPr>
            <a:normAutofit/>
          </a:bodyPr>
          <a:lstStyle/>
          <a:p>
            <a:pPr eaLnBrk="1" hangingPunct="1"/>
            <a:r>
              <a:rPr lang="en-US" altLang="zh-TW" sz="3200" dirty="0" smtClean="0"/>
              <a:t>4.4 Discrete-Time Processing of Continuous-</a:t>
            </a:r>
            <a:br>
              <a:rPr lang="en-US" altLang="zh-TW" sz="3200" dirty="0" smtClean="0"/>
            </a:br>
            <a:r>
              <a:rPr lang="en-US" altLang="zh-TW" sz="3200" dirty="0" smtClean="0"/>
              <a:t>      Time Signals</a:t>
            </a:r>
          </a:p>
        </p:txBody>
      </p:sp>
      <p:pic>
        <p:nvPicPr>
          <p:cNvPr id="22535" name="Picture 4"/>
          <p:cNvPicPr>
            <a:picLocks noGrp="1" noChangeAspect="1" noChangeArrowheads="1"/>
          </p:cNvPicPr>
          <p:nvPr>
            <p:ph sz="quarter" idx="2"/>
          </p:nvPr>
        </p:nvPicPr>
        <p:blipFill>
          <a:blip r:embed="rId3" cstate="print"/>
          <a:srcRect/>
          <a:stretch>
            <a:fillRect/>
          </a:stretch>
        </p:blipFill>
        <p:spPr>
          <a:xfrm>
            <a:off x="2268538" y="1916113"/>
            <a:ext cx="5327650" cy="1804987"/>
          </a:xfrm>
          <a:noFill/>
        </p:spPr>
      </p:pic>
      <p:sp>
        <p:nvSpPr>
          <p:cNvPr id="22536" name="Rectangle 12"/>
          <p:cNvSpPr>
            <a:spLocks noChangeArrowheads="1"/>
          </p:cNvSpPr>
          <p:nvPr/>
        </p:nvSpPr>
        <p:spPr bwMode="auto">
          <a:xfrm>
            <a:off x="4284663" y="4941888"/>
            <a:ext cx="1150937" cy="719137"/>
          </a:xfrm>
          <a:prstGeom prst="rect">
            <a:avLst/>
          </a:prstGeom>
          <a:noFill/>
          <a:ln w="28575">
            <a:solidFill>
              <a:schemeClr val="tx1"/>
            </a:solidFill>
            <a:miter lim="800000"/>
            <a:headEnd/>
            <a:tailEnd/>
          </a:ln>
        </p:spPr>
        <p:txBody>
          <a:bodyPr wrap="none" anchor="ctr"/>
          <a:lstStyle/>
          <a:p>
            <a:endParaRPr lang="zh-TW" altLang="en-US"/>
          </a:p>
        </p:txBody>
      </p:sp>
      <p:sp>
        <p:nvSpPr>
          <p:cNvPr id="22537" name="Text Box 13"/>
          <p:cNvSpPr txBox="1">
            <a:spLocks noChangeArrowheads="1"/>
          </p:cNvSpPr>
          <p:nvPr/>
        </p:nvSpPr>
        <p:spPr bwMode="auto">
          <a:xfrm>
            <a:off x="4427538" y="5013325"/>
            <a:ext cx="1079500" cy="549275"/>
          </a:xfrm>
          <a:prstGeom prst="rect">
            <a:avLst/>
          </a:prstGeom>
          <a:noFill/>
          <a:ln w="9525">
            <a:noFill/>
            <a:miter lim="800000"/>
            <a:headEnd/>
            <a:tailEnd/>
          </a:ln>
        </p:spPr>
        <p:txBody>
          <a:bodyPr>
            <a:spAutoFit/>
          </a:bodyPr>
          <a:lstStyle/>
          <a:p>
            <a:pPr>
              <a:spcBef>
                <a:spcPct val="50000"/>
              </a:spcBef>
            </a:pPr>
            <a:r>
              <a:rPr lang="en-US" altLang="zh-TW" sz="1200"/>
              <a:t>Continuous-</a:t>
            </a:r>
          </a:p>
          <a:p>
            <a:pPr>
              <a:spcBef>
                <a:spcPct val="50000"/>
              </a:spcBef>
            </a:pPr>
            <a:r>
              <a:rPr lang="en-US" altLang="zh-TW" sz="1200"/>
              <a:t>time system</a:t>
            </a:r>
          </a:p>
        </p:txBody>
      </p:sp>
      <p:sp>
        <p:nvSpPr>
          <p:cNvPr id="22538" name="Line 14"/>
          <p:cNvSpPr>
            <a:spLocks noChangeShapeType="1"/>
          </p:cNvSpPr>
          <p:nvPr/>
        </p:nvSpPr>
        <p:spPr bwMode="auto">
          <a:xfrm>
            <a:off x="3492500" y="5300663"/>
            <a:ext cx="792163" cy="0"/>
          </a:xfrm>
          <a:prstGeom prst="line">
            <a:avLst/>
          </a:prstGeom>
          <a:noFill/>
          <a:ln w="28575">
            <a:solidFill>
              <a:schemeClr val="tx1"/>
            </a:solidFill>
            <a:round/>
            <a:headEnd/>
            <a:tailEnd type="triangle" w="med" len="med"/>
          </a:ln>
        </p:spPr>
        <p:txBody>
          <a:bodyPr/>
          <a:lstStyle/>
          <a:p>
            <a:endParaRPr lang="zh-TW" altLang="en-US"/>
          </a:p>
        </p:txBody>
      </p:sp>
      <p:sp>
        <p:nvSpPr>
          <p:cNvPr id="22539" name="Line 15"/>
          <p:cNvSpPr>
            <a:spLocks noChangeShapeType="1"/>
          </p:cNvSpPr>
          <p:nvPr/>
        </p:nvSpPr>
        <p:spPr bwMode="auto">
          <a:xfrm>
            <a:off x="5435600" y="5300663"/>
            <a:ext cx="720725" cy="0"/>
          </a:xfrm>
          <a:prstGeom prst="line">
            <a:avLst/>
          </a:prstGeom>
          <a:noFill/>
          <a:ln w="28575">
            <a:solidFill>
              <a:schemeClr val="tx1"/>
            </a:solidFill>
            <a:round/>
            <a:headEnd/>
            <a:tailEnd type="triangle" w="med" len="med"/>
          </a:ln>
        </p:spPr>
        <p:txBody>
          <a:bodyPr/>
          <a:lstStyle/>
          <a:p>
            <a:endParaRPr lang="zh-TW" altLang="en-US"/>
          </a:p>
        </p:txBody>
      </p:sp>
      <p:graphicFrame>
        <p:nvGraphicFramePr>
          <p:cNvPr id="22530" name="Object 16"/>
          <p:cNvGraphicFramePr>
            <a:graphicFrameLocks noChangeAspect="1"/>
          </p:cNvGraphicFramePr>
          <p:nvPr/>
        </p:nvGraphicFramePr>
        <p:xfrm>
          <a:off x="2914650" y="5108575"/>
          <a:ext cx="504825" cy="336550"/>
        </p:xfrm>
        <a:graphic>
          <a:graphicData uri="http://schemas.openxmlformats.org/presentationml/2006/ole">
            <p:oleObj spid="_x0000_s102402" name="方程式" r:id="rId4" imgW="342720" imgH="228600" progId="Equation.3">
              <p:embed/>
            </p:oleObj>
          </a:graphicData>
        </a:graphic>
      </p:graphicFrame>
      <p:graphicFrame>
        <p:nvGraphicFramePr>
          <p:cNvPr id="22531" name="Object 17"/>
          <p:cNvGraphicFramePr>
            <a:graphicFrameLocks noChangeAspect="1"/>
          </p:cNvGraphicFramePr>
          <p:nvPr/>
        </p:nvGraphicFramePr>
        <p:xfrm>
          <a:off x="6218238" y="5094288"/>
          <a:ext cx="523875" cy="317500"/>
        </p:xfrm>
        <a:graphic>
          <a:graphicData uri="http://schemas.openxmlformats.org/presentationml/2006/ole">
            <p:oleObj spid="_x0000_s102403" name="方程式" r:id="rId5" imgW="355320" imgH="215640" progId="Equation.3">
              <p:embed/>
            </p:oleObj>
          </a:graphicData>
        </a:graphic>
      </p:graphicFrame>
      <p:graphicFrame>
        <p:nvGraphicFramePr>
          <p:cNvPr id="22532" name="Object 18"/>
          <p:cNvGraphicFramePr>
            <a:graphicFrameLocks noChangeAspect="1"/>
          </p:cNvGraphicFramePr>
          <p:nvPr/>
        </p:nvGraphicFramePr>
        <p:xfrm>
          <a:off x="4429125" y="5734050"/>
          <a:ext cx="935038" cy="350838"/>
        </p:xfrm>
        <a:graphic>
          <a:graphicData uri="http://schemas.openxmlformats.org/presentationml/2006/ole">
            <p:oleObj spid="_x0000_s102404" name="方程式" r:id="rId6" imgW="609480" imgH="228600" progId="Equation.3">
              <p:embed/>
            </p:oleObj>
          </a:graphicData>
        </a:graphic>
      </p:graphicFrame>
      <p:sp>
        <p:nvSpPr>
          <p:cNvPr id="22540" name="AutoShape 19"/>
          <p:cNvSpPr>
            <a:spLocks noChangeArrowheads="1"/>
          </p:cNvSpPr>
          <p:nvPr/>
        </p:nvSpPr>
        <p:spPr bwMode="auto">
          <a:xfrm>
            <a:off x="4716463" y="3932238"/>
            <a:ext cx="215900" cy="720725"/>
          </a:xfrm>
          <a:prstGeom prst="upDownArrow">
            <a:avLst>
              <a:gd name="adj1" fmla="val 50000"/>
              <a:gd name="adj2" fmla="val 66765"/>
            </a:avLst>
          </a:prstGeom>
          <a:solidFill>
            <a:schemeClr val="accent1"/>
          </a:solidFill>
          <a:ln w="9525">
            <a:solidFill>
              <a:schemeClr val="tx1"/>
            </a:solidFill>
            <a:miter lim="800000"/>
            <a:headEnd/>
            <a:tailEnd/>
          </a:ln>
        </p:spPr>
        <p:txBody>
          <a:bodyPr vert="eaVert" wrap="none" anchor="ctr"/>
          <a:lstStyle/>
          <a:p>
            <a:endParaRPr lang="zh-TW" altLang="en-US"/>
          </a:p>
        </p:txBody>
      </p:sp>
      <p:sp>
        <p:nvSpPr>
          <p:cNvPr id="22541" name="Text Box 20"/>
          <p:cNvSpPr txBox="1">
            <a:spLocks noChangeArrowheads="1"/>
          </p:cNvSpPr>
          <p:nvPr/>
        </p:nvSpPr>
        <p:spPr bwMode="auto">
          <a:xfrm>
            <a:off x="900113" y="3798888"/>
            <a:ext cx="2592387" cy="1069975"/>
          </a:xfrm>
          <a:prstGeom prst="rect">
            <a:avLst/>
          </a:prstGeom>
          <a:noFill/>
          <a:ln w="9525">
            <a:noFill/>
            <a:miter lim="800000"/>
            <a:headEnd/>
            <a:tailEnd/>
          </a:ln>
        </p:spPr>
        <p:txBody>
          <a:bodyPr>
            <a:spAutoFit/>
          </a:bodyPr>
          <a:lstStyle/>
          <a:p>
            <a:pPr>
              <a:spcBef>
                <a:spcPct val="50000"/>
              </a:spcBef>
            </a:pPr>
            <a:r>
              <a:rPr lang="en-US" altLang="zh-TW" sz="1600"/>
              <a:t>This problem differs from the previous one in that a </a:t>
            </a:r>
            <a:r>
              <a:rPr lang="en-US" altLang="zh-TW" sz="1600">
                <a:solidFill>
                  <a:schemeClr val="hlink"/>
                </a:solidFill>
              </a:rPr>
              <a:t>digital</a:t>
            </a:r>
            <a:r>
              <a:rPr lang="en-US" altLang="zh-TW" sz="1600"/>
              <a:t> </a:t>
            </a:r>
            <a:r>
              <a:rPr lang="en-US" altLang="zh-TW" sz="1600">
                <a:solidFill>
                  <a:schemeClr val="hlink"/>
                </a:solidFill>
              </a:rPr>
              <a:t>filter</a:t>
            </a:r>
            <a:r>
              <a:rPr lang="en-US" altLang="zh-TW" sz="1600"/>
              <a:t> is inserted in the middle.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投影片編號版面配置區 5"/>
          <p:cNvSpPr>
            <a:spLocks noGrp="1"/>
          </p:cNvSpPr>
          <p:nvPr>
            <p:ph type="sldNum" sz="quarter" idx="12"/>
          </p:nvPr>
        </p:nvSpPr>
        <p:spPr>
          <a:noFill/>
        </p:spPr>
        <p:txBody>
          <a:bodyPr/>
          <a:lstStyle/>
          <a:p>
            <a:fld id="{6D5C3A73-567A-460B-9180-3A79E0FABB97}" type="slidenum">
              <a:rPr lang="zh-TW" altLang="en-US" smtClean="0">
                <a:ea typeface="新細明體" charset="-120"/>
              </a:rPr>
              <a:pPr/>
              <a:t>9</a:t>
            </a:fld>
            <a:endParaRPr lang="en-US" altLang="zh-TW" smtClean="0">
              <a:ea typeface="新細明體" charset="-120"/>
            </a:endParaRPr>
          </a:p>
        </p:txBody>
      </p:sp>
      <p:graphicFrame>
        <p:nvGraphicFramePr>
          <p:cNvPr id="45058" name="Object 9"/>
          <p:cNvGraphicFramePr>
            <a:graphicFrameLocks noChangeAspect="1"/>
          </p:cNvGraphicFramePr>
          <p:nvPr/>
        </p:nvGraphicFramePr>
        <p:xfrm>
          <a:off x="468313" y="344488"/>
          <a:ext cx="8496300" cy="6097587"/>
        </p:xfrm>
        <a:graphic>
          <a:graphicData uri="http://schemas.openxmlformats.org/presentationml/2006/ole">
            <p:oleObj spid="_x0000_s7170" name="Equation" r:id="rId3" imgW="5194080" imgH="3504960" progId="Equation.DSMT4">
              <p:embed/>
            </p:oleObj>
          </a:graphicData>
        </a:graphic>
      </p:graphicFrame>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投影片編號版面配置區 7"/>
          <p:cNvSpPr>
            <a:spLocks noGrp="1"/>
          </p:cNvSpPr>
          <p:nvPr>
            <p:ph type="sldNum" sz="quarter" idx="12"/>
          </p:nvPr>
        </p:nvSpPr>
        <p:spPr>
          <a:noFill/>
        </p:spPr>
        <p:txBody>
          <a:bodyPr/>
          <a:lstStyle/>
          <a:p>
            <a:fld id="{0AE2A7C6-DF13-42B2-9123-1541F4138252}" type="slidenum">
              <a:rPr lang="en-US" altLang="zh-TW" smtClean="0"/>
              <a:pPr/>
              <a:t>90</a:t>
            </a:fld>
            <a:endParaRPr lang="en-US" altLang="zh-TW" smtClean="0"/>
          </a:p>
        </p:txBody>
      </p:sp>
      <p:sp>
        <p:nvSpPr>
          <p:cNvPr id="23558" name="Rectangle 3"/>
          <p:cNvSpPr>
            <a:spLocks noGrp="1" noChangeArrowheads="1"/>
          </p:cNvSpPr>
          <p:nvPr>
            <p:ph type="body" sz="half" idx="1"/>
          </p:nvPr>
        </p:nvSpPr>
        <p:spPr>
          <a:xfrm>
            <a:off x="1182688" y="2017713"/>
            <a:ext cx="7781925" cy="4114800"/>
          </a:xfrm>
        </p:spPr>
        <p:txBody>
          <a:bodyPr>
            <a:normAutofit lnSpcReduction="10000"/>
          </a:bodyPr>
          <a:lstStyle/>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a:p>
            <a:pPr eaLnBrk="1" hangingPunct="1"/>
            <a:r>
              <a:rPr lang="en-US" altLang="zh-TW" sz="2000" smtClean="0"/>
              <a:t>If this is an </a:t>
            </a:r>
            <a:r>
              <a:rPr lang="en-US" altLang="zh-TW" sz="2000" smtClean="0">
                <a:solidFill>
                  <a:srgbClr val="0000FF"/>
                </a:solidFill>
              </a:rPr>
              <a:t>LTI</a:t>
            </a:r>
            <a:r>
              <a:rPr lang="en-US" altLang="zh-TW" sz="2000" smtClean="0"/>
              <a:t> system, then</a:t>
            </a:r>
          </a:p>
          <a:p>
            <a:pPr eaLnBrk="1" hangingPunct="1">
              <a:buFont typeface="Wingdings" pitchFamily="2" charset="2"/>
              <a:buNone/>
            </a:pPr>
            <a:r>
              <a:rPr lang="en-US" altLang="zh-TW" sz="2000" smtClean="0"/>
              <a:t>   (1)</a:t>
            </a:r>
          </a:p>
          <a:p>
            <a:pPr eaLnBrk="1" hangingPunct="1">
              <a:lnSpc>
                <a:spcPct val="80000"/>
              </a:lnSpc>
              <a:buFont typeface="Wingdings" pitchFamily="2" charset="2"/>
              <a:buNone/>
            </a:pPr>
            <a:endParaRPr lang="en-US" altLang="zh-TW" sz="2000" smtClean="0"/>
          </a:p>
          <a:p>
            <a:pPr eaLnBrk="1" hangingPunct="1">
              <a:buFont typeface="Wingdings" pitchFamily="2" charset="2"/>
              <a:buNone/>
            </a:pPr>
            <a:r>
              <a:rPr lang="en-US" altLang="zh-TW" sz="2000" smtClean="0"/>
              <a:t>   (2)</a:t>
            </a:r>
          </a:p>
          <a:p>
            <a:pPr eaLnBrk="1" hangingPunct="1">
              <a:buFont typeface="Wingdings" pitchFamily="2" charset="2"/>
              <a:buNone/>
            </a:pPr>
            <a:endParaRPr lang="en-US" altLang="zh-TW" sz="2000" smtClean="0"/>
          </a:p>
          <a:p>
            <a:pPr eaLnBrk="1" hangingPunct="1">
              <a:buFont typeface="Wingdings" pitchFamily="2" charset="2"/>
              <a:buNone/>
            </a:pPr>
            <a:r>
              <a:rPr lang="en-US" altLang="zh-TW" sz="2000" smtClean="0"/>
              <a:t>   (3)</a:t>
            </a:r>
          </a:p>
          <a:p>
            <a:pPr eaLnBrk="1" hangingPunct="1">
              <a:buFont typeface="Wingdings" pitchFamily="2" charset="2"/>
              <a:buNone/>
            </a:pPr>
            <a:r>
              <a:rPr lang="en-US" altLang="zh-TW" sz="2000" smtClean="0"/>
              <a:t> </a:t>
            </a:r>
          </a:p>
          <a:p>
            <a:pPr eaLnBrk="1" hangingPunct="1">
              <a:buFont typeface="Wingdings" pitchFamily="2" charset="2"/>
              <a:buNone/>
            </a:pPr>
            <a:endParaRPr lang="en-US" altLang="zh-TW" sz="2000" smtClean="0"/>
          </a:p>
        </p:txBody>
      </p:sp>
      <p:pic>
        <p:nvPicPr>
          <p:cNvPr id="23559" name="Picture 4"/>
          <p:cNvPicPr>
            <a:picLocks noGrp="1" noChangeAspect="1" noChangeArrowheads="1"/>
          </p:cNvPicPr>
          <p:nvPr>
            <p:ph sz="quarter" idx="2"/>
          </p:nvPr>
        </p:nvPicPr>
        <p:blipFill>
          <a:blip r:embed="rId3" cstate="print"/>
          <a:srcRect/>
          <a:stretch>
            <a:fillRect/>
          </a:stretch>
        </p:blipFill>
        <p:spPr>
          <a:xfrm>
            <a:off x="2195513" y="1954213"/>
            <a:ext cx="4429125" cy="1501775"/>
          </a:xfrm>
          <a:noFill/>
        </p:spPr>
      </p:pic>
      <p:graphicFrame>
        <p:nvGraphicFramePr>
          <p:cNvPr id="23554" name="Object 5"/>
          <p:cNvGraphicFramePr>
            <a:graphicFrameLocks noChangeAspect="1"/>
          </p:cNvGraphicFramePr>
          <p:nvPr>
            <p:ph sz="quarter" idx="3"/>
          </p:nvPr>
        </p:nvGraphicFramePr>
        <p:xfrm>
          <a:off x="1835150" y="3933825"/>
          <a:ext cx="3673475" cy="360363"/>
        </p:xfrm>
        <a:graphic>
          <a:graphicData uri="http://schemas.openxmlformats.org/presentationml/2006/ole">
            <p:oleObj spid="_x0000_s103426" name="方程式" r:id="rId4" imgW="2323800" imgH="228600" progId="Equation.3">
              <p:embed/>
            </p:oleObj>
          </a:graphicData>
        </a:graphic>
      </p:graphicFrame>
      <p:graphicFrame>
        <p:nvGraphicFramePr>
          <p:cNvPr id="23555" name="Object 6"/>
          <p:cNvGraphicFramePr>
            <a:graphicFrameLocks noChangeAspect="1"/>
          </p:cNvGraphicFramePr>
          <p:nvPr/>
        </p:nvGraphicFramePr>
        <p:xfrm>
          <a:off x="1835150" y="4437063"/>
          <a:ext cx="4319588" cy="666750"/>
        </p:xfrm>
        <a:graphic>
          <a:graphicData uri="http://schemas.openxmlformats.org/presentationml/2006/ole">
            <p:oleObj spid="_x0000_s103427" name="方程式" r:id="rId5" imgW="2958840" imgH="457200" progId="Equation.3">
              <p:embed/>
            </p:oleObj>
          </a:graphicData>
        </a:graphic>
      </p:graphicFrame>
      <p:graphicFrame>
        <p:nvGraphicFramePr>
          <p:cNvPr id="23556" name="Object 7"/>
          <p:cNvGraphicFramePr>
            <a:graphicFrameLocks noChangeAspect="1"/>
          </p:cNvGraphicFramePr>
          <p:nvPr/>
        </p:nvGraphicFramePr>
        <p:xfrm>
          <a:off x="1824038" y="5089525"/>
          <a:ext cx="6924675" cy="804863"/>
        </p:xfrm>
        <a:graphic>
          <a:graphicData uri="http://schemas.openxmlformats.org/presentationml/2006/ole">
            <p:oleObj spid="_x0000_s103428" name="Equation" r:id="rId6" imgW="4152600" imgH="482400" progId="Equation.DSMT4">
              <p:embed/>
            </p:oleObj>
          </a:graphicData>
        </a:graphic>
      </p:graphicFrame>
      <p:sp>
        <p:nvSpPr>
          <p:cNvPr id="23560" name="Text Box 9"/>
          <p:cNvSpPr txBox="1">
            <a:spLocks noChangeArrowheads="1"/>
          </p:cNvSpPr>
          <p:nvPr/>
        </p:nvSpPr>
        <p:spPr bwMode="auto">
          <a:xfrm>
            <a:off x="6588125" y="2979738"/>
            <a:ext cx="1439863" cy="304800"/>
          </a:xfrm>
          <a:prstGeom prst="rect">
            <a:avLst/>
          </a:prstGeom>
          <a:noFill/>
          <a:ln w="9525">
            <a:noFill/>
            <a:miter lim="800000"/>
            <a:headEnd/>
            <a:tailEnd/>
          </a:ln>
        </p:spPr>
        <p:txBody>
          <a:bodyPr>
            <a:spAutoFit/>
          </a:bodyPr>
          <a:lstStyle/>
          <a:p>
            <a:pPr>
              <a:spcBef>
                <a:spcPct val="50000"/>
              </a:spcBef>
            </a:pPr>
            <a:r>
              <a:rPr lang="en-US" altLang="zh-TW" sz="1400"/>
              <a:t>Fig. 4.11</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4" name="投影片編號版面配置區 7"/>
          <p:cNvSpPr>
            <a:spLocks noGrp="1"/>
          </p:cNvSpPr>
          <p:nvPr>
            <p:ph type="sldNum" sz="quarter" idx="12"/>
          </p:nvPr>
        </p:nvSpPr>
        <p:spPr>
          <a:noFill/>
        </p:spPr>
        <p:txBody>
          <a:bodyPr/>
          <a:lstStyle/>
          <a:p>
            <a:fld id="{3CBB7D44-D52F-40C2-B65A-48765C21EED7}" type="slidenum">
              <a:rPr lang="en-US" altLang="zh-TW" smtClean="0"/>
              <a:pPr/>
              <a:t>91</a:t>
            </a:fld>
            <a:endParaRPr lang="en-US" altLang="zh-TW" smtClean="0"/>
          </a:p>
        </p:txBody>
      </p:sp>
      <p:sp>
        <p:nvSpPr>
          <p:cNvPr id="24585" name="Rectangle 3"/>
          <p:cNvSpPr>
            <a:spLocks noGrp="1" noChangeArrowheads="1"/>
          </p:cNvSpPr>
          <p:nvPr>
            <p:ph type="body" sz="half" idx="1"/>
          </p:nvPr>
        </p:nvSpPr>
        <p:spPr>
          <a:xfrm>
            <a:off x="606425" y="2017713"/>
            <a:ext cx="7781925" cy="4114800"/>
          </a:xfrm>
        </p:spPr>
        <p:txBody>
          <a:bodyPr>
            <a:normAutofit/>
          </a:bodyPr>
          <a:lstStyle/>
          <a:p>
            <a:pPr eaLnBrk="1" hangingPunct="1">
              <a:buFont typeface="Wingdings" pitchFamily="2" charset="2"/>
              <a:buNone/>
            </a:pPr>
            <a:r>
              <a:rPr lang="en-US" altLang="zh-TW" sz="1800" dirty="0" smtClean="0"/>
              <a:t>   Note that the sampling period </a:t>
            </a:r>
            <a:r>
              <a:rPr lang="en-US" altLang="zh-TW" sz="1800" i="1" dirty="0" smtClean="0"/>
              <a:t>T</a:t>
            </a:r>
            <a:r>
              <a:rPr lang="en-US" altLang="zh-TW" sz="1800" dirty="0" smtClean="0"/>
              <a:t>  is implicit in the expression of                                  </a:t>
            </a:r>
          </a:p>
          <a:p>
            <a:pPr eaLnBrk="1" hangingPunct="1">
              <a:buFont typeface="Wingdings" pitchFamily="2" charset="2"/>
              <a:buNone/>
            </a:pPr>
            <a:endParaRPr lang="en-US" altLang="zh-TW" sz="1800" dirty="0" smtClean="0"/>
          </a:p>
          <a:p>
            <a:pPr eaLnBrk="1" hangingPunct="1">
              <a:buFont typeface="Wingdings" pitchFamily="2" charset="2"/>
              <a:buNone/>
            </a:pPr>
            <a:r>
              <a:rPr lang="en-US" altLang="zh-TW" sz="1800" dirty="0" smtClean="0"/>
              <a:t>   (4) </a:t>
            </a:r>
          </a:p>
          <a:p>
            <a:pPr eaLnBrk="1" hangingPunct="1">
              <a:buFont typeface="Wingdings" pitchFamily="2" charset="2"/>
              <a:buNone/>
            </a:pPr>
            <a:endParaRPr lang="en-US" altLang="zh-TW" sz="1800" dirty="0" smtClean="0"/>
          </a:p>
          <a:p>
            <a:pPr eaLnBrk="1" hangingPunct="1">
              <a:buFont typeface="Wingdings" pitchFamily="2" charset="2"/>
              <a:buNone/>
            </a:pPr>
            <a:endParaRPr lang="en-US" altLang="zh-TW" sz="1800" dirty="0" smtClean="0"/>
          </a:p>
          <a:p>
            <a:pPr eaLnBrk="1" hangingPunct="1">
              <a:buFont typeface="Wingdings" pitchFamily="2" charset="2"/>
              <a:buNone/>
            </a:pPr>
            <a:endParaRPr lang="en-US" altLang="zh-TW" sz="1800" dirty="0" smtClean="0"/>
          </a:p>
          <a:p>
            <a:pPr eaLnBrk="1" hangingPunct="1">
              <a:buFont typeface="Wingdings" pitchFamily="2" charset="2"/>
              <a:buNone/>
            </a:pPr>
            <a:endParaRPr lang="en-US" altLang="zh-TW" sz="1800" dirty="0" smtClean="0"/>
          </a:p>
          <a:p>
            <a:pPr eaLnBrk="1" hangingPunct="1">
              <a:buFont typeface="Wingdings" pitchFamily="2" charset="2"/>
              <a:buNone/>
            </a:pPr>
            <a:r>
              <a:rPr lang="en-US" altLang="zh-TW" sz="1800" dirty="0" smtClean="0"/>
              <a:t>       If                 is an </a:t>
            </a:r>
            <a:r>
              <a:rPr lang="en-US" altLang="zh-TW" sz="1800" dirty="0" smtClean="0">
                <a:solidFill>
                  <a:schemeClr val="hlink"/>
                </a:solidFill>
              </a:rPr>
              <a:t>ideal low-pass filter</a:t>
            </a:r>
            <a:r>
              <a:rPr lang="en-US" altLang="zh-TW" sz="1800" dirty="0" smtClean="0"/>
              <a:t> with gain </a:t>
            </a:r>
            <a:r>
              <a:rPr lang="en-US" altLang="zh-TW" sz="1800" i="1" dirty="0" smtClean="0"/>
              <a:t>T</a:t>
            </a:r>
            <a:r>
              <a:rPr lang="en-US" altLang="zh-TW" sz="1800" dirty="0" smtClean="0"/>
              <a:t>, then</a:t>
            </a:r>
          </a:p>
          <a:p>
            <a:pPr eaLnBrk="1" hangingPunct="1">
              <a:buFont typeface="Wingdings" pitchFamily="2" charset="2"/>
              <a:buNone/>
            </a:pPr>
            <a:endParaRPr lang="en-US" altLang="zh-TW" sz="1800" dirty="0" smtClean="0"/>
          </a:p>
          <a:p>
            <a:pPr eaLnBrk="1" hangingPunct="1">
              <a:buFont typeface="Wingdings" pitchFamily="2" charset="2"/>
              <a:buNone/>
            </a:pPr>
            <a:endParaRPr lang="en-US" altLang="zh-TW" sz="1800" dirty="0" smtClean="0"/>
          </a:p>
        </p:txBody>
      </p:sp>
      <p:graphicFrame>
        <p:nvGraphicFramePr>
          <p:cNvPr id="24578" name="Object 7"/>
          <p:cNvGraphicFramePr>
            <a:graphicFrameLocks noChangeAspect="1"/>
          </p:cNvGraphicFramePr>
          <p:nvPr>
            <p:ph sz="quarter" idx="3"/>
          </p:nvPr>
        </p:nvGraphicFramePr>
        <p:xfrm>
          <a:off x="6948264" y="2079625"/>
          <a:ext cx="1463675" cy="341313"/>
        </p:xfrm>
        <a:graphic>
          <a:graphicData uri="http://schemas.openxmlformats.org/presentationml/2006/ole">
            <p:oleObj spid="_x0000_s104450" name="Equation" r:id="rId3" imgW="977760" imgH="228600" progId="Equation.DSMT4">
              <p:embed/>
            </p:oleObj>
          </a:graphicData>
        </a:graphic>
      </p:graphicFrame>
      <p:graphicFrame>
        <p:nvGraphicFramePr>
          <p:cNvPr id="24579" name="Object 10"/>
          <p:cNvGraphicFramePr>
            <a:graphicFrameLocks noChangeAspect="1"/>
          </p:cNvGraphicFramePr>
          <p:nvPr/>
        </p:nvGraphicFramePr>
        <p:xfrm>
          <a:off x="1835150" y="2768600"/>
          <a:ext cx="2089150" cy="382588"/>
        </p:xfrm>
        <a:graphic>
          <a:graphicData uri="http://schemas.openxmlformats.org/presentationml/2006/ole">
            <p:oleObj spid="_x0000_s104451" name="方程式" r:id="rId4" imgW="1244520" imgH="228600" progId="Equation.3">
              <p:embed/>
            </p:oleObj>
          </a:graphicData>
        </a:graphic>
      </p:graphicFrame>
      <p:graphicFrame>
        <p:nvGraphicFramePr>
          <p:cNvPr id="24580" name="Object 11"/>
          <p:cNvGraphicFramePr>
            <a:graphicFrameLocks noChangeAspect="1"/>
          </p:cNvGraphicFramePr>
          <p:nvPr/>
        </p:nvGraphicFramePr>
        <p:xfrm>
          <a:off x="1547813" y="3284538"/>
          <a:ext cx="5211762" cy="1109662"/>
        </p:xfrm>
        <a:graphic>
          <a:graphicData uri="http://schemas.openxmlformats.org/presentationml/2006/ole">
            <p:oleObj spid="_x0000_s104452" name="Equation" r:id="rId5" imgW="3213000" imgH="685800" progId="Equation.DSMT4">
              <p:embed/>
            </p:oleObj>
          </a:graphicData>
        </a:graphic>
      </p:graphicFrame>
      <p:graphicFrame>
        <p:nvGraphicFramePr>
          <p:cNvPr id="24581" name="Object 12"/>
          <p:cNvGraphicFramePr>
            <a:graphicFrameLocks noChangeAspect="1"/>
          </p:cNvGraphicFramePr>
          <p:nvPr/>
        </p:nvGraphicFramePr>
        <p:xfrm>
          <a:off x="1476375" y="4581525"/>
          <a:ext cx="865188" cy="349250"/>
        </p:xfrm>
        <a:graphic>
          <a:graphicData uri="http://schemas.openxmlformats.org/presentationml/2006/ole">
            <p:oleObj spid="_x0000_s104453" name="方程式" r:id="rId6" imgW="533160" imgH="215640" progId="Equation.3">
              <p:embed/>
            </p:oleObj>
          </a:graphicData>
        </a:graphic>
      </p:graphicFrame>
      <p:graphicFrame>
        <p:nvGraphicFramePr>
          <p:cNvPr id="24582" name="Object 13"/>
          <p:cNvGraphicFramePr>
            <a:graphicFrameLocks noChangeAspect="1"/>
          </p:cNvGraphicFramePr>
          <p:nvPr/>
        </p:nvGraphicFramePr>
        <p:xfrm>
          <a:off x="1547813" y="5084763"/>
          <a:ext cx="4416425" cy="801687"/>
        </p:xfrm>
        <a:graphic>
          <a:graphicData uri="http://schemas.openxmlformats.org/presentationml/2006/ole">
            <p:oleObj spid="_x0000_s104454" name="Equation" r:id="rId7" imgW="2450880" imgH="482400" progId="Equation.DSMT4">
              <p:embed/>
            </p:oleObj>
          </a:graphicData>
        </a:graphic>
      </p:graphicFrame>
      <p:graphicFrame>
        <p:nvGraphicFramePr>
          <p:cNvPr id="24583" name="Object 9"/>
          <p:cNvGraphicFramePr>
            <a:graphicFrameLocks noChangeAspect="1"/>
          </p:cNvGraphicFramePr>
          <p:nvPr/>
        </p:nvGraphicFramePr>
        <p:xfrm>
          <a:off x="6156325" y="5138738"/>
          <a:ext cx="2697163" cy="1098550"/>
        </p:xfrm>
        <a:graphic>
          <a:graphicData uri="http://schemas.openxmlformats.org/presentationml/2006/ole">
            <p:oleObj spid="_x0000_s104455" name="Equation" r:id="rId8" imgW="2247840" imgH="914400" progId="Equation.DSMT4">
              <p:embed/>
            </p:oleObj>
          </a:graphicData>
        </a:graphic>
      </p:graphicFrame>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投影片編號版面配置區 7"/>
          <p:cNvSpPr>
            <a:spLocks noGrp="1"/>
          </p:cNvSpPr>
          <p:nvPr>
            <p:ph type="sldNum" sz="quarter" idx="12"/>
          </p:nvPr>
        </p:nvSpPr>
        <p:spPr>
          <a:noFill/>
        </p:spPr>
        <p:txBody>
          <a:bodyPr/>
          <a:lstStyle/>
          <a:p>
            <a:fld id="{191067FE-83E2-4540-BE50-1CDB00586AA5}" type="slidenum">
              <a:rPr lang="en-US" altLang="zh-TW" smtClean="0"/>
              <a:pPr/>
              <a:t>92</a:t>
            </a:fld>
            <a:endParaRPr lang="en-US" altLang="zh-TW" smtClean="0"/>
          </a:p>
        </p:txBody>
      </p:sp>
      <p:sp>
        <p:nvSpPr>
          <p:cNvPr id="25605" name="Rectangle 3"/>
          <p:cNvSpPr>
            <a:spLocks noGrp="1" noChangeArrowheads="1"/>
          </p:cNvSpPr>
          <p:nvPr>
            <p:ph type="body" sz="half" idx="1"/>
          </p:nvPr>
        </p:nvSpPr>
        <p:spPr>
          <a:xfrm>
            <a:off x="755650" y="2017713"/>
            <a:ext cx="8208963" cy="4114800"/>
          </a:xfrm>
        </p:spPr>
        <p:txBody>
          <a:bodyPr/>
          <a:lstStyle/>
          <a:p>
            <a:pPr marL="0" indent="0" algn="just" eaLnBrk="1" hangingPunct="1">
              <a:buFont typeface="Wingdings" pitchFamily="2" charset="2"/>
              <a:buNone/>
            </a:pPr>
            <a:r>
              <a:rPr lang="en-US" altLang="zh-TW" sz="2000" smtClean="0"/>
              <a:t>In other words, if </a:t>
            </a:r>
            <a:r>
              <a:rPr lang="en-US" altLang="zh-TW" sz="2000" i="1" smtClean="0"/>
              <a:t>x</a:t>
            </a:r>
            <a:r>
              <a:rPr lang="en-US" altLang="zh-TW" sz="2000" i="1" baseline="-25000" smtClean="0"/>
              <a:t>c</a:t>
            </a:r>
            <a:r>
              <a:rPr lang="en-US" altLang="zh-TW" sz="2000" i="1" smtClean="0"/>
              <a:t>(t) </a:t>
            </a:r>
            <a:r>
              <a:rPr lang="en-US" altLang="zh-TW" sz="2000" smtClean="0"/>
              <a:t>is </a:t>
            </a:r>
            <a:r>
              <a:rPr lang="en-US" altLang="zh-TW" sz="2000" i="1" smtClean="0">
                <a:solidFill>
                  <a:schemeClr val="hlink"/>
                </a:solidFill>
              </a:rPr>
              <a:t>bandlimited</a:t>
            </a:r>
            <a:r>
              <a:rPr lang="en-US" altLang="zh-TW" sz="2000" i="1" smtClean="0"/>
              <a:t> </a:t>
            </a:r>
            <a:r>
              <a:rPr lang="en-US" altLang="zh-TW" sz="2000" smtClean="0"/>
              <a:t>and is ideally sampled</a:t>
            </a:r>
            <a:r>
              <a:rPr lang="en-US" altLang="zh-TW" sz="2000" i="1" smtClean="0"/>
              <a:t> </a:t>
            </a:r>
            <a:r>
              <a:rPr lang="en-US" altLang="zh-TW" sz="2000" smtClean="0"/>
              <a:t>at a rate above the </a:t>
            </a:r>
            <a:r>
              <a:rPr lang="en-US" altLang="zh-TW" sz="2000" i="1" smtClean="0">
                <a:solidFill>
                  <a:srgbClr val="0000FF"/>
                </a:solidFill>
              </a:rPr>
              <a:t>Nyquist rate</a:t>
            </a:r>
            <a:r>
              <a:rPr lang="en-US" altLang="zh-TW" sz="2000" smtClean="0"/>
              <a:t>, and the reconstruction filter is the </a:t>
            </a:r>
            <a:r>
              <a:rPr lang="en-US" altLang="zh-TW" sz="2000" i="1" smtClean="0">
                <a:solidFill>
                  <a:srgbClr val="0000FF"/>
                </a:solidFill>
              </a:rPr>
              <a:t>ideal low-pass</a:t>
            </a:r>
            <a:r>
              <a:rPr lang="en-US" altLang="zh-TW" sz="2000" i="1" smtClean="0"/>
              <a:t> </a:t>
            </a:r>
            <a:r>
              <a:rPr lang="en-US" altLang="zh-TW" sz="2000" smtClean="0"/>
              <a:t>filter with a gain </a:t>
            </a:r>
            <a:r>
              <a:rPr lang="en-US" altLang="zh-TW" sz="2000" i="1" smtClean="0"/>
              <a:t>T</a:t>
            </a:r>
            <a:r>
              <a:rPr lang="en-US" altLang="zh-TW" sz="2000" smtClean="0"/>
              <a:t>, then the equivalent analog</a:t>
            </a:r>
            <a:r>
              <a:rPr lang="en-US" altLang="zh-TW" sz="2000" i="1" smtClean="0"/>
              <a:t> </a:t>
            </a:r>
            <a:r>
              <a:rPr lang="en-US" altLang="zh-TW" sz="2000" smtClean="0"/>
              <a:t>filter has the same FRF as the discrete-time filter within the band, |</a:t>
            </a:r>
            <a:r>
              <a:rPr lang="en-US" altLang="zh-TW" sz="2000" i="1" smtClean="0"/>
              <a:t>F</a:t>
            </a:r>
            <a:r>
              <a:rPr lang="en-US" altLang="zh-TW" sz="2000" smtClean="0"/>
              <a:t>|&lt;</a:t>
            </a:r>
            <a:r>
              <a:rPr lang="en-US" altLang="zh-TW" sz="2000" i="1" smtClean="0"/>
              <a:t>F</a:t>
            </a:r>
            <a:r>
              <a:rPr lang="en-US" altLang="zh-TW" sz="2000" baseline="-25000" smtClean="0"/>
              <a:t>s</a:t>
            </a:r>
            <a:r>
              <a:rPr lang="en-US" altLang="zh-TW" sz="2000" smtClean="0"/>
              <a:t>/2.</a:t>
            </a:r>
          </a:p>
          <a:p>
            <a:pPr marL="0" indent="0" eaLnBrk="1" hangingPunct="1">
              <a:buFont typeface="Wingdings" pitchFamily="2" charset="2"/>
              <a:buNone/>
            </a:pPr>
            <a:endParaRPr lang="en-US" altLang="zh-TW" sz="2000" smtClean="0"/>
          </a:p>
          <a:p>
            <a:pPr marL="0" indent="0" eaLnBrk="1" hangingPunct="1">
              <a:buFont typeface="Wingdings" pitchFamily="2" charset="2"/>
              <a:buNone/>
            </a:pPr>
            <a:endParaRPr lang="en-US" altLang="zh-TW" sz="1800" smtClean="0"/>
          </a:p>
          <a:p>
            <a:pPr marL="0" indent="0" eaLnBrk="1" hangingPunct="1">
              <a:lnSpc>
                <a:spcPct val="150000"/>
              </a:lnSpc>
              <a:buFont typeface="Wingdings" pitchFamily="2" charset="2"/>
              <a:buNone/>
            </a:pPr>
            <a:r>
              <a:rPr lang="en-US" altLang="zh-TW" sz="1800" i="1" smtClean="0"/>
              <a:t> </a:t>
            </a:r>
            <a:r>
              <a:rPr lang="en-US" altLang="zh-TW" sz="2000" smtClean="0"/>
              <a:t>  </a:t>
            </a:r>
          </a:p>
        </p:txBody>
      </p:sp>
      <p:graphicFrame>
        <p:nvGraphicFramePr>
          <p:cNvPr id="25602" name="Object 4"/>
          <p:cNvGraphicFramePr>
            <a:graphicFrameLocks noChangeAspect="1"/>
          </p:cNvGraphicFramePr>
          <p:nvPr>
            <p:ph sz="quarter" idx="2"/>
          </p:nvPr>
        </p:nvGraphicFramePr>
        <p:xfrm>
          <a:off x="2339975" y="3605213"/>
          <a:ext cx="3671888" cy="471487"/>
        </p:xfrm>
        <a:graphic>
          <a:graphicData uri="http://schemas.openxmlformats.org/presentationml/2006/ole">
            <p:oleObj spid="_x0000_s105474" name="Equation" r:id="rId3" imgW="1777680" imgH="228600" progId="Equation.DSMT4">
              <p:embed/>
            </p:oleObj>
          </a:graphicData>
        </a:graphic>
      </p:graphicFrame>
      <p:sp>
        <p:nvSpPr>
          <p:cNvPr id="25606" name="Text Box 12"/>
          <p:cNvSpPr txBox="1">
            <a:spLocks noChangeArrowheads="1"/>
          </p:cNvSpPr>
          <p:nvPr/>
        </p:nvSpPr>
        <p:spPr bwMode="auto">
          <a:xfrm>
            <a:off x="2339975" y="5805488"/>
            <a:ext cx="3240088" cy="366712"/>
          </a:xfrm>
          <a:prstGeom prst="rect">
            <a:avLst/>
          </a:prstGeom>
          <a:noFill/>
          <a:ln w="9525">
            <a:noFill/>
            <a:miter lim="800000"/>
            <a:headEnd/>
            <a:tailEnd/>
          </a:ln>
        </p:spPr>
        <p:txBody>
          <a:bodyPr>
            <a:spAutoFit/>
          </a:bodyPr>
          <a:lstStyle/>
          <a:p>
            <a:pPr>
              <a:spcBef>
                <a:spcPct val="50000"/>
              </a:spcBef>
            </a:pPr>
            <a:r>
              <a:rPr lang="en-US" altLang="zh-TW" b="1">
                <a:latin typeface="Times New Roman" pitchFamily="18" charset="0"/>
                <a:sym typeface="Wingdings" pitchFamily="2" charset="2"/>
              </a:rPr>
              <a:t> Bandlimited equivalence!</a:t>
            </a:r>
            <a:endParaRPr lang="en-US" altLang="zh-TW" b="1">
              <a:latin typeface="Times New Roman" pitchFamily="18" charset="0"/>
            </a:endParaRPr>
          </a:p>
        </p:txBody>
      </p:sp>
      <p:graphicFrame>
        <p:nvGraphicFramePr>
          <p:cNvPr id="25603" name="Object 13"/>
          <p:cNvGraphicFramePr>
            <a:graphicFrameLocks noChangeAspect="1"/>
          </p:cNvGraphicFramePr>
          <p:nvPr/>
        </p:nvGraphicFramePr>
        <p:xfrm>
          <a:off x="2216150" y="4581525"/>
          <a:ext cx="4194175" cy="949325"/>
        </p:xfrm>
        <a:graphic>
          <a:graphicData uri="http://schemas.openxmlformats.org/presentationml/2006/ole">
            <p:oleObj spid="_x0000_s105475" name="Equation" r:id="rId4" imgW="2133360" imgH="482400" progId="Equation.DSMT4">
              <p:embed/>
            </p:oleObj>
          </a:graphicData>
        </a:graphic>
      </p:graphicFrame>
      <p:sp>
        <p:nvSpPr>
          <p:cNvPr id="25607" name="Text Box 14"/>
          <p:cNvSpPr txBox="1">
            <a:spLocks noChangeArrowheads="1"/>
          </p:cNvSpPr>
          <p:nvPr/>
        </p:nvSpPr>
        <p:spPr bwMode="auto">
          <a:xfrm>
            <a:off x="1547813" y="4149725"/>
            <a:ext cx="1152525" cy="396875"/>
          </a:xfrm>
          <a:prstGeom prst="rect">
            <a:avLst/>
          </a:prstGeom>
          <a:noFill/>
          <a:ln w="9525">
            <a:noFill/>
            <a:miter lim="800000"/>
            <a:headEnd/>
            <a:tailEnd/>
          </a:ln>
        </p:spPr>
        <p:txBody>
          <a:bodyPr>
            <a:spAutoFit/>
          </a:bodyPr>
          <a:lstStyle/>
          <a:p>
            <a:pPr>
              <a:spcBef>
                <a:spcPct val="50000"/>
              </a:spcBef>
            </a:pPr>
            <a:r>
              <a:rPr lang="en-US" altLang="zh-TW" sz="2000">
                <a:latin typeface="Times New Roman" pitchFamily="18" charset="0"/>
              </a:rPr>
              <a:t>where</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投影片編號版面配置區 6"/>
          <p:cNvSpPr>
            <a:spLocks noGrp="1"/>
          </p:cNvSpPr>
          <p:nvPr>
            <p:ph type="sldNum" sz="quarter" idx="12"/>
          </p:nvPr>
        </p:nvSpPr>
        <p:spPr>
          <a:noFill/>
        </p:spPr>
        <p:txBody>
          <a:bodyPr/>
          <a:lstStyle/>
          <a:p>
            <a:fld id="{A01B6191-0034-47AF-BC95-9CA4C961BA55}" type="slidenum">
              <a:rPr lang="en-US" altLang="zh-TW" smtClean="0"/>
              <a:pPr/>
              <a:t>93</a:t>
            </a:fld>
            <a:endParaRPr lang="en-US" altLang="zh-TW" smtClean="0"/>
          </a:p>
        </p:txBody>
      </p:sp>
      <p:sp>
        <p:nvSpPr>
          <p:cNvPr id="31748" name="Rectangle 2"/>
          <p:cNvSpPr>
            <a:spLocks noGrp="1" noChangeArrowheads="1"/>
          </p:cNvSpPr>
          <p:nvPr>
            <p:ph type="title"/>
          </p:nvPr>
        </p:nvSpPr>
        <p:spPr/>
        <p:txBody>
          <a:bodyPr/>
          <a:lstStyle/>
          <a:p>
            <a:pPr eaLnBrk="1" hangingPunct="1"/>
            <a:endParaRPr lang="zh-TW" altLang="zh-TW" smtClean="0"/>
          </a:p>
        </p:txBody>
      </p:sp>
      <p:sp>
        <p:nvSpPr>
          <p:cNvPr id="31749" name="Rectangle 3"/>
          <p:cNvSpPr>
            <a:spLocks noGrp="1" noChangeArrowheads="1"/>
          </p:cNvSpPr>
          <p:nvPr>
            <p:ph type="body" sz="half" idx="1"/>
          </p:nvPr>
        </p:nvSpPr>
        <p:spPr>
          <a:xfrm>
            <a:off x="1182688" y="2017713"/>
            <a:ext cx="6557962" cy="547687"/>
          </a:xfrm>
        </p:spPr>
        <p:txBody>
          <a:bodyPr/>
          <a:lstStyle/>
          <a:p>
            <a:pPr eaLnBrk="1" hangingPunct="1">
              <a:buFont typeface="Wingdings" pitchFamily="2" charset="2"/>
              <a:buNone/>
            </a:pPr>
            <a:r>
              <a:rPr lang="en-US" altLang="zh-TW" sz="2000" smtClean="0"/>
              <a:t>Ex. 4.9  Noninteger delay, fractional delay </a:t>
            </a:r>
            <a:r>
              <a:rPr lang="en-US" altLang="zh-TW" sz="2000" smtClean="0">
                <a:sym typeface="Wingdings" pitchFamily="2" charset="2"/>
              </a:rPr>
              <a:t> interpolation</a:t>
            </a:r>
            <a:endParaRPr lang="en-US" altLang="zh-TW" sz="2000" smtClean="0"/>
          </a:p>
          <a:p>
            <a:pPr eaLnBrk="1" hangingPunct="1">
              <a:buFont typeface="Wingdings" pitchFamily="2" charset="2"/>
              <a:buNone/>
            </a:pPr>
            <a:endParaRPr lang="en-US" altLang="zh-TW" sz="2000" smtClean="0"/>
          </a:p>
        </p:txBody>
      </p:sp>
      <p:graphicFrame>
        <p:nvGraphicFramePr>
          <p:cNvPr id="31746" name="Object 4"/>
          <p:cNvGraphicFramePr>
            <a:graphicFrameLocks noChangeAspect="1"/>
          </p:cNvGraphicFramePr>
          <p:nvPr>
            <p:ph sz="half" idx="2"/>
          </p:nvPr>
        </p:nvGraphicFramePr>
        <p:xfrm>
          <a:off x="2205038" y="2439988"/>
          <a:ext cx="4527550" cy="4084637"/>
        </p:xfrm>
        <a:graphic>
          <a:graphicData uri="http://schemas.openxmlformats.org/presentationml/2006/ole">
            <p:oleObj spid="_x0000_s108546" name="Equation" r:id="rId3" imgW="3111480" imgH="2806560" progId="Equation.DSMT4">
              <p:embed/>
            </p:oleObj>
          </a:graphicData>
        </a:graphic>
      </p:graphicFrame>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投影片編號版面配置區 7"/>
          <p:cNvSpPr>
            <a:spLocks noGrp="1"/>
          </p:cNvSpPr>
          <p:nvPr>
            <p:ph type="sldNum" sz="quarter" idx="12"/>
          </p:nvPr>
        </p:nvSpPr>
        <p:spPr>
          <a:noFill/>
        </p:spPr>
        <p:txBody>
          <a:bodyPr/>
          <a:lstStyle/>
          <a:p>
            <a:fld id="{12383E16-1F5F-4B15-87BB-5CA26C2CA432}" type="slidenum">
              <a:rPr lang="en-US" altLang="zh-TW" smtClean="0"/>
              <a:pPr/>
              <a:t>94</a:t>
            </a:fld>
            <a:endParaRPr lang="en-US" altLang="zh-TW" smtClean="0"/>
          </a:p>
        </p:txBody>
      </p:sp>
      <p:sp>
        <p:nvSpPr>
          <p:cNvPr id="32772" name="Rectangle 2"/>
          <p:cNvSpPr>
            <a:spLocks noGrp="1" noChangeArrowheads="1"/>
          </p:cNvSpPr>
          <p:nvPr>
            <p:ph type="title"/>
          </p:nvPr>
        </p:nvSpPr>
        <p:spPr/>
        <p:txBody>
          <a:bodyPr/>
          <a:lstStyle/>
          <a:p>
            <a:pPr eaLnBrk="1" hangingPunct="1"/>
            <a:endParaRPr lang="zh-TW" altLang="zh-TW" smtClean="0"/>
          </a:p>
        </p:txBody>
      </p:sp>
      <p:sp>
        <p:nvSpPr>
          <p:cNvPr id="32773" name="Rectangle 3"/>
          <p:cNvSpPr>
            <a:spLocks noGrp="1" noChangeArrowheads="1"/>
          </p:cNvSpPr>
          <p:nvPr>
            <p:ph type="body" sz="half" idx="1"/>
          </p:nvPr>
        </p:nvSpPr>
        <p:spPr/>
        <p:txBody>
          <a:bodyPr/>
          <a:lstStyle/>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p:txBody>
      </p:sp>
      <p:pic>
        <p:nvPicPr>
          <p:cNvPr id="32774" name="Picture 7"/>
          <p:cNvPicPr>
            <a:picLocks noChangeAspect="1" noChangeArrowheads="1"/>
          </p:cNvPicPr>
          <p:nvPr/>
        </p:nvPicPr>
        <p:blipFill>
          <a:blip r:embed="rId3" cstate="print"/>
          <a:srcRect/>
          <a:stretch>
            <a:fillRect/>
          </a:stretch>
        </p:blipFill>
        <p:spPr bwMode="auto">
          <a:xfrm>
            <a:off x="2771775" y="3716338"/>
            <a:ext cx="4032250" cy="3024187"/>
          </a:xfrm>
          <a:prstGeom prst="rect">
            <a:avLst/>
          </a:prstGeom>
          <a:noFill/>
          <a:ln w="9525">
            <a:noFill/>
            <a:miter lim="800000"/>
            <a:headEnd/>
            <a:tailEnd/>
          </a:ln>
        </p:spPr>
      </p:pic>
      <p:graphicFrame>
        <p:nvGraphicFramePr>
          <p:cNvPr id="32770" name="Object 4"/>
          <p:cNvGraphicFramePr>
            <a:graphicFrameLocks noChangeAspect="1"/>
          </p:cNvGraphicFramePr>
          <p:nvPr>
            <p:ph sz="quarter" idx="2"/>
          </p:nvPr>
        </p:nvGraphicFramePr>
        <p:xfrm>
          <a:off x="1403350" y="1844675"/>
          <a:ext cx="6048375" cy="2187575"/>
        </p:xfrm>
        <a:graphic>
          <a:graphicData uri="http://schemas.openxmlformats.org/presentationml/2006/ole">
            <p:oleObj spid="_x0000_s109570" name="Equation" r:id="rId4" imgW="3682800" imgH="1333440" progId="Equation.DSMT4">
              <p:embed/>
            </p:oleObj>
          </a:graphicData>
        </a:graphic>
      </p:graphicFrame>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投影片編號版面配置區 6"/>
          <p:cNvSpPr>
            <a:spLocks noGrp="1"/>
          </p:cNvSpPr>
          <p:nvPr>
            <p:ph type="sldNum" sz="quarter" idx="12"/>
          </p:nvPr>
        </p:nvSpPr>
        <p:spPr>
          <a:noFill/>
        </p:spPr>
        <p:txBody>
          <a:bodyPr/>
          <a:lstStyle/>
          <a:p>
            <a:fld id="{42CA6A61-F2A2-4184-8F03-E2B3487E2316}" type="slidenum">
              <a:rPr lang="en-US" altLang="zh-TW" smtClean="0"/>
              <a:pPr/>
              <a:t>95</a:t>
            </a:fld>
            <a:endParaRPr lang="en-US" altLang="zh-TW" smtClean="0"/>
          </a:p>
        </p:txBody>
      </p:sp>
      <p:sp>
        <p:nvSpPr>
          <p:cNvPr id="91139" name="Rectangle 2"/>
          <p:cNvSpPr>
            <a:spLocks noGrp="1" noChangeArrowheads="1"/>
          </p:cNvSpPr>
          <p:nvPr>
            <p:ph type="title"/>
          </p:nvPr>
        </p:nvSpPr>
        <p:spPr/>
        <p:txBody>
          <a:bodyPr/>
          <a:lstStyle/>
          <a:p>
            <a:pPr eaLnBrk="1" hangingPunct="1"/>
            <a:r>
              <a:rPr lang="en-US" altLang="zh-TW" b="1" smtClean="0"/>
              <a:t>4.8 Digital Processing of Analog Signals</a:t>
            </a:r>
            <a:endParaRPr lang="en-US" altLang="zh-TW" smtClean="0"/>
          </a:p>
        </p:txBody>
      </p:sp>
      <p:sp>
        <p:nvSpPr>
          <p:cNvPr id="91140" name="Rectangle 3"/>
          <p:cNvSpPr>
            <a:spLocks noGrp="1" noChangeArrowheads="1"/>
          </p:cNvSpPr>
          <p:nvPr>
            <p:ph type="body" sz="half" idx="1"/>
          </p:nvPr>
        </p:nvSpPr>
        <p:spPr>
          <a:xfrm>
            <a:off x="1182688" y="2017713"/>
            <a:ext cx="7710487" cy="4114800"/>
          </a:xfrm>
        </p:spPr>
        <p:txBody>
          <a:bodyPr/>
          <a:lstStyle/>
          <a:p>
            <a:pPr eaLnBrk="1" hangingPunct="1">
              <a:buFont typeface="Wingdings" pitchFamily="2" charset="2"/>
              <a:buNone/>
            </a:pPr>
            <a:r>
              <a:rPr lang="en-US" altLang="zh-TW" sz="1800" smtClean="0"/>
              <a:t>   </a:t>
            </a:r>
            <a:r>
              <a:rPr lang="en-US" altLang="zh-TW" sz="2000" smtClean="0"/>
              <a:t>Ideal </a:t>
            </a:r>
            <a:r>
              <a:rPr lang="en-US" altLang="zh-TW" sz="2000" smtClean="0">
                <a:solidFill>
                  <a:srgbClr val="0000FF"/>
                </a:solidFill>
              </a:rPr>
              <a:t>C/D</a:t>
            </a:r>
            <a:r>
              <a:rPr lang="en-US" altLang="zh-TW" sz="2000" smtClean="0"/>
              <a:t> converter  </a:t>
            </a:r>
            <a:r>
              <a:rPr lang="en-US" altLang="zh-TW" sz="2000" smtClean="0">
                <a:sym typeface="Wingdings" pitchFamily="2" charset="2"/>
              </a:rPr>
              <a:t></a:t>
            </a:r>
            <a:r>
              <a:rPr lang="en-US" altLang="zh-TW" sz="2000" smtClean="0"/>
              <a:t> analog-to-digital (</a:t>
            </a:r>
            <a:r>
              <a:rPr lang="en-US" altLang="zh-TW" sz="2000" smtClean="0">
                <a:solidFill>
                  <a:schemeClr val="hlink"/>
                </a:solidFill>
              </a:rPr>
              <a:t>A/D</a:t>
            </a:r>
            <a:r>
              <a:rPr lang="en-US" altLang="zh-TW" sz="2000" smtClean="0"/>
              <a:t>) converter</a:t>
            </a:r>
          </a:p>
          <a:p>
            <a:pPr eaLnBrk="1" hangingPunct="1">
              <a:buFont typeface="Wingdings" pitchFamily="2" charset="2"/>
              <a:buNone/>
            </a:pPr>
            <a:r>
              <a:rPr lang="en-US" altLang="zh-TW" sz="2000" smtClean="0"/>
              <a:t>   Ideal </a:t>
            </a:r>
            <a:r>
              <a:rPr lang="en-US" altLang="zh-TW" sz="2000" smtClean="0">
                <a:solidFill>
                  <a:srgbClr val="0000FF"/>
                </a:solidFill>
              </a:rPr>
              <a:t>D/C </a:t>
            </a:r>
            <a:r>
              <a:rPr lang="en-US" altLang="zh-TW" sz="2000" smtClean="0"/>
              <a:t>converter  </a:t>
            </a:r>
            <a:r>
              <a:rPr lang="en-US" altLang="zh-TW" sz="2000" smtClean="0">
                <a:sym typeface="Wingdings" pitchFamily="2" charset="2"/>
              </a:rPr>
              <a:t></a:t>
            </a:r>
            <a:r>
              <a:rPr lang="en-US" altLang="zh-TW" sz="2000" smtClean="0"/>
              <a:t> digital-to-analog (</a:t>
            </a:r>
            <a:r>
              <a:rPr lang="en-US" altLang="zh-TW" sz="2000" smtClean="0">
                <a:solidFill>
                  <a:schemeClr val="hlink"/>
                </a:solidFill>
              </a:rPr>
              <a:t>D/A</a:t>
            </a:r>
            <a:r>
              <a:rPr lang="en-US" altLang="zh-TW" sz="2000" smtClean="0"/>
              <a:t>) converter</a:t>
            </a:r>
          </a:p>
          <a:p>
            <a:pPr eaLnBrk="1" hangingPunct="1"/>
            <a:endParaRPr lang="en-US" altLang="zh-TW" sz="2000" smtClean="0"/>
          </a:p>
        </p:txBody>
      </p:sp>
      <p:pic>
        <p:nvPicPr>
          <p:cNvPr id="91141" name="Picture 4"/>
          <p:cNvPicPr>
            <a:picLocks noGrp="1" noChangeAspect="1" noChangeArrowheads="1"/>
          </p:cNvPicPr>
          <p:nvPr>
            <p:ph sz="half" idx="2"/>
          </p:nvPr>
        </p:nvPicPr>
        <p:blipFill>
          <a:blip r:embed="rId2" cstate="print"/>
          <a:srcRect/>
          <a:stretch>
            <a:fillRect/>
          </a:stretch>
        </p:blipFill>
        <p:spPr>
          <a:xfrm>
            <a:off x="1042988" y="2997200"/>
            <a:ext cx="7561262" cy="3516313"/>
          </a:xfrm>
          <a:noFill/>
        </p:spPr>
      </p:pic>
      <p:sp>
        <p:nvSpPr>
          <p:cNvPr id="91142" name="Line 5"/>
          <p:cNvSpPr>
            <a:spLocks noChangeShapeType="1"/>
          </p:cNvSpPr>
          <p:nvPr/>
        </p:nvSpPr>
        <p:spPr bwMode="auto">
          <a:xfrm flipH="1">
            <a:off x="1763713" y="3860800"/>
            <a:ext cx="1512887" cy="792163"/>
          </a:xfrm>
          <a:prstGeom prst="line">
            <a:avLst/>
          </a:prstGeom>
          <a:noFill/>
          <a:ln w="9525">
            <a:solidFill>
              <a:schemeClr val="hlink"/>
            </a:solidFill>
            <a:round/>
            <a:headEnd/>
            <a:tailEnd/>
          </a:ln>
        </p:spPr>
        <p:txBody>
          <a:bodyPr/>
          <a:lstStyle/>
          <a:p>
            <a:endParaRPr lang="zh-TW" altLang="en-US"/>
          </a:p>
        </p:txBody>
      </p:sp>
      <p:sp>
        <p:nvSpPr>
          <p:cNvPr id="91143" name="Line 6"/>
          <p:cNvSpPr>
            <a:spLocks noChangeShapeType="1"/>
          </p:cNvSpPr>
          <p:nvPr/>
        </p:nvSpPr>
        <p:spPr bwMode="auto">
          <a:xfrm>
            <a:off x="3563938" y="4005263"/>
            <a:ext cx="431800" cy="576262"/>
          </a:xfrm>
          <a:prstGeom prst="line">
            <a:avLst/>
          </a:prstGeom>
          <a:noFill/>
          <a:ln w="9525">
            <a:solidFill>
              <a:schemeClr val="hlink"/>
            </a:solidFill>
            <a:round/>
            <a:headEnd/>
            <a:tailEnd/>
          </a:ln>
        </p:spPr>
        <p:txBody>
          <a:bodyPr/>
          <a:lstStyle/>
          <a:p>
            <a:endParaRPr lang="zh-TW" altLang="en-US"/>
          </a:p>
        </p:txBody>
      </p:sp>
      <p:sp>
        <p:nvSpPr>
          <p:cNvPr id="91144" name="Line 7"/>
          <p:cNvSpPr>
            <a:spLocks noChangeShapeType="1"/>
          </p:cNvSpPr>
          <p:nvPr/>
        </p:nvSpPr>
        <p:spPr bwMode="auto">
          <a:xfrm>
            <a:off x="6156325" y="3932238"/>
            <a:ext cx="71438" cy="720725"/>
          </a:xfrm>
          <a:prstGeom prst="line">
            <a:avLst/>
          </a:prstGeom>
          <a:noFill/>
          <a:ln w="9525">
            <a:solidFill>
              <a:schemeClr val="hlink"/>
            </a:solidFill>
            <a:round/>
            <a:headEnd/>
            <a:tailEnd/>
          </a:ln>
        </p:spPr>
        <p:txBody>
          <a:bodyPr/>
          <a:lstStyle/>
          <a:p>
            <a:endParaRPr lang="zh-TW" altLang="en-US"/>
          </a:p>
        </p:txBody>
      </p:sp>
      <p:sp>
        <p:nvSpPr>
          <p:cNvPr id="91145" name="Line 8"/>
          <p:cNvSpPr>
            <a:spLocks noChangeShapeType="1"/>
          </p:cNvSpPr>
          <p:nvPr/>
        </p:nvSpPr>
        <p:spPr bwMode="auto">
          <a:xfrm>
            <a:off x="6372225" y="4005263"/>
            <a:ext cx="1439863" cy="647700"/>
          </a:xfrm>
          <a:prstGeom prst="line">
            <a:avLst/>
          </a:prstGeom>
          <a:noFill/>
          <a:ln w="9525">
            <a:solidFill>
              <a:schemeClr val="hlink"/>
            </a:solidFill>
            <a:round/>
            <a:headEnd/>
            <a:tailEnd/>
          </a:ln>
        </p:spPr>
        <p:txBody>
          <a:bodyPr/>
          <a:lstStyle/>
          <a:p>
            <a:endParaRPr lang="zh-TW" altLang="en-US"/>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投影片編號版面配置區 7"/>
          <p:cNvSpPr>
            <a:spLocks noGrp="1"/>
          </p:cNvSpPr>
          <p:nvPr>
            <p:ph type="sldNum" sz="quarter" idx="12"/>
          </p:nvPr>
        </p:nvSpPr>
        <p:spPr>
          <a:noFill/>
        </p:spPr>
        <p:txBody>
          <a:bodyPr/>
          <a:lstStyle/>
          <a:p>
            <a:fld id="{22D23A3B-B7D8-4856-9AEA-839C698D1980}" type="slidenum">
              <a:rPr lang="en-US" altLang="zh-TW" smtClean="0"/>
              <a:pPr/>
              <a:t>96</a:t>
            </a:fld>
            <a:endParaRPr lang="en-US" altLang="zh-TW" smtClean="0"/>
          </a:p>
        </p:txBody>
      </p:sp>
      <p:sp>
        <p:nvSpPr>
          <p:cNvPr id="92163" name="Rectangle 3"/>
          <p:cNvSpPr>
            <a:spLocks noGrp="1" noChangeArrowheads="1"/>
          </p:cNvSpPr>
          <p:nvPr>
            <p:ph type="body" sz="half" idx="1"/>
          </p:nvPr>
        </p:nvSpPr>
        <p:spPr>
          <a:xfrm>
            <a:off x="1182688" y="2017713"/>
            <a:ext cx="7710487" cy="4114800"/>
          </a:xfrm>
        </p:spPr>
        <p:txBody>
          <a:bodyPr/>
          <a:lstStyle/>
          <a:p>
            <a:pPr eaLnBrk="1" hangingPunct="1"/>
            <a:r>
              <a:rPr lang="en-US" altLang="zh-TW" b="1" smtClean="0">
                <a:solidFill>
                  <a:srgbClr val="0000FF"/>
                </a:solidFill>
              </a:rPr>
              <a:t>Prefiltering</a:t>
            </a:r>
            <a:r>
              <a:rPr lang="en-US" altLang="zh-TW" b="1" smtClean="0"/>
              <a:t> to avoid </a:t>
            </a:r>
            <a:r>
              <a:rPr lang="en-US" altLang="zh-TW" b="1" smtClean="0">
                <a:solidFill>
                  <a:srgbClr val="0000FF"/>
                </a:solidFill>
              </a:rPr>
              <a:t>aliasing</a:t>
            </a:r>
            <a:endParaRPr lang="en-US" altLang="zh-TW" smtClean="0">
              <a:solidFill>
                <a:srgbClr val="0000FF"/>
              </a:solidFill>
            </a:endParaRPr>
          </a:p>
          <a:p>
            <a:pPr eaLnBrk="1" hangingPunct="1">
              <a:buFont typeface="Wingdings" pitchFamily="2" charset="2"/>
              <a:buNone/>
            </a:pPr>
            <a:r>
              <a:rPr lang="en-US" altLang="zh-TW" sz="1800" smtClean="0"/>
              <a:t>   </a:t>
            </a:r>
            <a:r>
              <a:rPr lang="en-US" altLang="zh-TW" sz="2000" smtClean="0"/>
              <a:t>Ideal </a:t>
            </a:r>
            <a:r>
              <a:rPr lang="en-US" altLang="zh-TW" sz="2000" smtClean="0">
                <a:solidFill>
                  <a:schemeClr val="hlink"/>
                </a:solidFill>
              </a:rPr>
              <a:t>antialiasing</a:t>
            </a:r>
            <a:r>
              <a:rPr lang="en-US" altLang="zh-TW" sz="2000" smtClean="0"/>
              <a:t> filter: ideal low-pass filter with </a:t>
            </a:r>
            <a:r>
              <a:rPr lang="en-US" altLang="zh-TW" sz="2000" smtClean="0">
                <a:solidFill>
                  <a:schemeClr val="hlink"/>
                </a:solidFill>
              </a:rPr>
              <a:t>sharp</a:t>
            </a:r>
            <a:r>
              <a:rPr lang="en-US" altLang="zh-TW" sz="2000" smtClean="0"/>
              <a:t> cut-off</a:t>
            </a:r>
          </a:p>
        </p:txBody>
      </p:sp>
      <p:pic>
        <p:nvPicPr>
          <p:cNvPr id="92164" name="Picture 4"/>
          <p:cNvPicPr>
            <a:picLocks noGrp="1" noChangeAspect="1" noChangeArrowheads="1"/>
          </p:cNvPicPr>
          <p:nvPr>
            <p:ph sz="quarter" idx="2"/>
          </p:nvPr>
        </p:nvPicPr>
        <p:blipFill>
          <a:blip r:embed="rId2" cstate="print"/>
          <a:srcRect/>
          <a:stretch>
            <a:fillRect/>
          </a:stretch>
        </p:blipFill>
        <p:spPr>
          <a:xfrm>
            <a:off x="900113" y="3357563"/>
            <a:ext cx="7848600" cy="1236662"/>
          </a:xfrm>
          <a:noFill/>
        </p:spPr>
      </p:pic>
      <p:sp>
        <p:nvSpPr>
          <p:cNvPr id="92165" name="Text Box 15"/>
          <p:cNvSpPr txBox="1">
            <a:spLocks noChangeArrowheads="1"/>
          </p:cNvSpPr>
          <p:nvPr/>
        </p:nvSpPr>
        <p:spPr bwMode="auto">
          <a:xfrm>
            <a:off x="1403350" y="4351338"/>
            <a:ext cx="1008063" cy="517525"/>
          </a:xfrm>
          <a:prstGeom prst="rect">
            <a:avLst/>
          </a:prstGeom>
          <a:noFill/>
          <a:ln w="9525">
            <a:noFill/>
            <a:miter lim="800000"/>
            <a:headEnd/>
            <a:tailEnd/>
          </a:ln>
        </p:spPr>
        <p:txBody>
          <a:bodyPr>
            <a:spAutoFit/>
          </a:bodyPr>
          <a:lstStyle/>
          <a:p>
            <a:pPr>
              <a:spcBef>
                <a:spcPct val="50000"/>
              </a:spcBef>
            </a:pPr>
            <a:r>
              <a:rPr lang="en-US" altLang="zh-TW" sz="1400">
                <a:solidFill>
                  <a:schemeClr val="hlink"/>
                </a:solidFill>
              </a:rPr>
              <a:t>Analog filter</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投影片編號版面配置區 7"/>
          <p:cNvSpPr>
            <a:spLocks noGrp="1"/>
          </p:cNvSpPr>
          <p:nvPr>
            <p:ph type="sldNum" sz="quarter" idx="12"/>
          </p:nvPr>
        </p:nvSpPr>
        <p:spPr>
          <a:noFill/>
        </p:spPr>
        <p:txBody>
          <a:bodyPr/>
          <a:lstStyle/>
          <a:p>
            <a:fld id="{2765E795-D1AF-4714-B221-6417FBD59FFA}" type="slidenum">
              <a:rPr lang="en-US" altLang="zh-TW" smtClean="0"/>
              <a:pPr/>
              <a:t>97</a:t>
            </a:fld>
            <a:endParaRPr lang="en-US" altLang="zh-TW" smtClean="0"/>
          </a:p>
        </p:txBody>
      </p:sp>
      <p:sp>
        <p:nvSpPr>
          <p:cNvPr id="93187" name="Rectangle 3"/>
          <p:cNvSpPr>
            <a:spLocks noGrp="1" noChangeArrowheads="1"/>
          </p:cNvSpPr>
          <p:nvPr>
            <p:ph type="body" sz="half" idx="1"/>
          </p:nvPr>
        </p:nvSpPr>
        <p:spPr>
          <a:xfrm>
            <a:off x="1182688" y="2017713"/>
            <a:ext cx="7781925" cy="4114800"/>
          </a:xfrm>
        </p:spPr>
        <p:txBody>
          <a:bodyPr/>
          <a:lstStyle/>
          <a:p>
            <a:pPr marL="174625" indent="-174625" eaLnBrk="1" hangingPunct="1"/>
            <a:r>
              <a:rPr lang="en-US" altLang="zh-TW" b="1" smtClean="0"/>
              <a:t>A/D Conversion</a:t>
            </a:r>
            <a:endParaRPr lang="en-US" altLang="zh-TW" smtClean="0"/>
          </a:p>
          <a:p>
            <a:pPr marL="174625" indent="-174625" eaLnBrk="1" hangingPunct="1">
              <a:buFont typeface="Wingdings" pitchFamily="2" charset="2"/>
              <a:buNone/>
            </a:pPr>
            <a:r>
              <a:rPr lang="en-US" altLang="zh-TW" sz="1800" smtClean="0"/>
              <a:t>   </a:t>
            </a:r>
            <a:r>
              <a:rPr lang="en-US" altLang="zh-TW" sz="2000" smtClean="0">
                <a:solidFill>
                  <a:srgbClr val="0000FF"/>
                </a:solidFill>
              </a:rPr>
              <a:t>Digital signal</a:t>
            </a:r>
            <a:r>
              <a:rPr lang="en-US" altLang="zh-TW" sz="2000" smtClean="0"/>
              <a:t>: discrete in </a:t>
            </a:r>
            <a:r>
              <a:rPr lang="en-US" altLang="zh-TW" sz="2000" i="1" smtClean="0">
                <a:solidFill>
                  <a:schemeClr val="hlink"/>
                </a:solidFill>
              </a:rPr>
              <a:t>time</a:t>
            </a:r>
            <a:r>
              <a:rPr lang="en-US" altLang="zh-TW" sz="2000" i="1" smtClean="0"/>
              <a:t> </a:t>
            </a:r>
            <a:r>
              <a:rPr lang="en-US" altLang="zh-TW" sz="2000" smtClean="0"/>
              <a:t>and discrete in </a:t>
            </a:r>
            <a:r>
              <a:rPr lang="en-US" altLang="zh-TW" sz="2000" i="1" smtClean="0">
                <a:solidFill>
                  <a:schemeClr val="hlink"/>
                </a:solidFill>
              </a:rPr>
              <a:t>amplitude</a:t>
            </a:r>
          </a:p>
          <a:p>
            <a:pPr marL="174625" indent="-174625" eaLnBrk="1" hangingPunct="1">
              <a:buFont typeface="Wingdings" pitchFamily="2" charset="2"/>
              <a:buNone/>
            </a:pPr>
            <a:r>
              <a:rPr lang="en-US" altLang="zh-TW" sz="2000" b="1" smtClean="0"/>
              <a:t>   Ideal sample-and-hold:</a:t>
            </a:r>
            <a:r>
              <a:rPr lang="en-US" altLang="zh-TW" sz="2000" smtClean="0"/>
              <a:t> Sample the (input) analog signal and hold its value for </a:t>
            </a:r>
            <a:r>
              <a:rPr lang="en-US" altLang="zh-TW" sz="2000" i="1" smtClean="0"/>
              <a:t>T </a:t>
            </a:r>
            <a:r>
              <a:rPr lang="en-US" altLang="zh-TW" sz="2000" smtClean="0"/>
              <a:t>seconds.</a:t>
            </a:r>
          </a:p>
          <a:p>
            <a:pPr marL="174625" indent="-174625" eaLnBrk="1" hangingPunct="1">
              <a:buFont typeface="Wingdings" pitchFamily="2" charset="2"/>
              <a:buNone/>
            </a:pPr>
            <a:endParaRPr lang="en-US" altLang="zh-TW" sz="2000" smtClean="0"/>
          </a:p>
        </p:txBody>
      </p:sp>
      <p:pic>
        <p:nvPicPr>
          <p:cNvPr id="93188" name="Picture 7"/>
          <p:cNvPicPr>
            <a:picLocks noGrp="1" noChangeAspect="1" noChangeArrowheads="1"/>
          </p:cNvPicPr>
          <p:nvPr>
            <p:ph sz="quarter" idx="3"/>
          </p:nvPr>
        </p:nvPicPr>
        <p:blipFill>
          <a:blip r:embed="rId2" cstate="print"/>
          <a:srcRect/>
          <a:stretch>
            <a:fillRect/>
          </a:stretch>
        </p:blipFill>
        <p:spPr>
          <a:xfrm>
            <a:off x="1403350" y="4076700"/>
            <a:ext cx="6985000" cy="1381125"/>
          </a:xfrm>
          <a:noFill/>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投影片編號版面配置區 6"/>
          <p:cNvSpPr>
            <a:spLocks noGrp="1"/>
          </p:cNvSpPr>
          <p:nvPr>
            <p:ph type="sldNum" sz="quarter" idx="12"/>
          </p:nvPr>
        </p:nvSpPr>
        <p:spPr>
          <a:noFill/>
        </p:spPr>
        <p:txBody>
          <a:bodyPr/>
          <a:lstStyle/>
          <a:p>
            <a:fld id="{2F894C70-4450-4703-8A4F-35F1F89C55FE}" type="slidenum">
              <a:rPr lang="en-US" altLang="zh-TW" smtClean="0"/>
              <a:pPr/>
              <a:t>98</a:t>
            </a:fld>
            <a:endParaRPr lang="en-US" altLang="zh-TW" smtClean="0"/>
          </a:p>
        </p:txBody>
      </p:sp>
      <p:sp>
        <p:nvSpPr>
          <p:cNvPr id="50181" name="Rectangle 2"/>
          <p:cNvSpPr>
            <a:spLocks noGrp="1" noChangeArrowheads="1"/>
          </p:cNvSpPr>
          <p:nvPr>
            <p:ph type="body" sz="half" idx="1"/>
          </p:nvPr>
        </p:nvSpPr>
        <p:spPr/>
        <p:txBody>
          <a:bodyPr/>
          <a:lstStyle/>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a:p>
            <a:pPr eaLnBrk="1" hangingPunct="1">
              <a:buFont typeface="Wingdings" pitchFamily="2" charset="2"/>
              <a:buNone/>
            </a:pPr>
            <a:endParaRPr lang="en-US" altLang="zh-TW" sz="2000" smtClean="0"/>
          </a:p>
        </p:txBody>
      </p:sp>
      <p:pic>
        <p:nvPicPr>
          <p:cNvPr id="50182" name="Picture 3"/>
          <p:cNvPicPr>
            <a:picLocks noGrp="1" noChangeAspect="1" noChangeArrowheads="1"/>
          </p:cNvPicPr>
          <p:nvPr>
            <p:ph sz="half" idx="2"/>
          </p:nvPr>
        </p:nvPicPr>
        <p:blipFill>
          <a:blip r:embed="rId3" cstate="print"/>
          <a:srcRect/>
          <a:stretch>
            <a:fillRect/>
          </a:stretch>
        </p:blipFill>
        <p:spPr>
          <a:xfrm>
            <a:off x="1116013" y="2060575"/>
            <a:ext cx="6985000" cy="4405313"/>
          </a:xfrm>
          <a:noFill/>
        </p:spPr>
      </p:pic>
      <p:graphicFrame>
        <p:nvGraphicFramePr>
          <p:cNvPr id="50178" name="Object 4"/>
          <p:cNvGraphicFramePr>
            <a:graphicFrameLocks noChangeAspect="1"/>
          </p:cNvGraphicFramePr>
          <p:nvPr/>
        </p:nvGraphicFramePr>
        <p:xfrm>
          <a:off x="5076825" y="2205038"/>
          <a:ext cx="3167063" cy="2017712"/>
        </p:xfrm>
        <a:graphic>
          <a:graphicData uri="http://schemas.openxmlformats.org/presentationml/2006/ole">
            <p:oleObj spid="_x0000_s110594" name="Equation" r:id="rId4" imgW="2133360" imgH="1358640" progId="Equation.DSMT4">
              <p:embed/>
            </p:oleObj>
          </a:graphicData>
        </a:graphic>
      </p:graphicFrame>
      <p:sp>
        <p:nvSpPr>
          <p:cNvPr id="50183" name="Text Box 5"/>
          <p:cNvSpPr txBox="1">
            <a:spLocks noChangeArrowheads="1"/>
          </p:cNvSpPr>
          <p:nvPr/>
        </p:nvSpPr>
        <p:spPr bwMode="auto">
          <a:xfrm>
            <a:off x="1403350" y="1341438"/>
            <a:ext cx="3313113" cy="366712"/>
          </a:xfrm>
          <a:prstGeom prst="rect">
            <a:avLst/>
          </a:prstGeom>
          <a:noFill/>
          <a:ln w="9525">
            <a:noFill/>
            <a:miter lim="800000"/>
            <a:headEnd/>
            <a:tailEnd/>
          </a:ln>
        </p:spPr>
        <p:txBody>
          <a:bodyPr>
            <a:spAutoFit/>
          </a:bodyPr>
          <a:lstStyle/>
          <a:p>
            <a:pPr>
              <a:spcBef>
                <a:spcPct val="50000"/>
              </a:spcBef>
            </a:pPr>
            <a:r>
              <a:rPr lang="en-US" altLang="zh-TW">
                <a:solidFill>
                  <a:srgbClr val="0000FF"/>
                </a:solidFill>
              </a:rPr>
              <a:t>Ideal sample and hold</a:t>
            </a:r>
          </a:p>
        </p:txBody>
      </p:sp>
      <p:sp>
        <p:nvSpPr>
          <p:cNvPr id="50184" name="Line 6"/>
          <p:cNvSpPr>
            <a:spLocks noChangeShapeType="1"/>
          </p:cNvSpPr>
          <p:nvPr/>
        </p:nvSpPr>
        <p:spPr bwMode="auto">
          <a:xfrm>
            <a:off x="6011863" y="5300663"/>
            <a:ext cx="1584325" cy="0"/>
          </a:xfrm>
          <a:prstGeom prst="line">
            <a:avLst/>
          </a:prstGeom>
          <a:noFill/>
          <a:ln w="9525">
            <a:solidFill>
              <a:schemeClr val="tx1"/>
            </a:solidFill>
            <a:round/>
            <a:headEnd/>
            <a:tailEnd type="triangle" w="med" len="med"/>
          </a:ln>
        </p:spPr>
        <p:txBody>
          <a:bodyPr/>
          <a:lstStyle/>
          <a:p>
            <a:endParaRPr lang="zh-TW" altLang="en-US"/>
          </a:p>
        </p:txBody>
      </p:sp>
      <p:sp>
        <p:nvSpPr>
          <p:cNvPr id="50185" name="Line 7"/>
          <p:cNvSpPr>
            <a:spLocks noChangeShapeType="1"/>
          </p:cNvSpPr>
          <p:nvPr/>
        </p:nvSpPr>
        <p:spPr bwMode="auto">
          <a:xfrm flipV="1">
            <a:off x="6372225" y="4365625"/>
            <a:ext cx="0" cy="1079500"/>
          </a:xfrm>
          <a:prstGeom prst="line">
            <a:avLst/>
          </a:prstGeom>
          <a:noFill/>
          <a:ln w="9525">
            <a:solidFill>
              <a:schemeClr val="tx1"/>
            </a:solidFill>
            <a:round/>
            <a:headEnd/>
            <a:tailEnd type="triangle" w="med" len="med"/>
          </a:ln>
        </p:spPr>
        <p:txBody>
          <a:bodyPr/>
          <a:lstStyle/>
          <a:p>
            <a:endParaRPr lang="zh-TW" altLang="en-US"/>
          </a:p>
        </p:txBody>
      </p:sp>
      <p:sp>
        <p:nvSpPr>
          <p:cNvPr id="50186" name="Freeform 9"/>
          <p:cNvSpPr>
            <a:spLocks/>
          </p:cNvSpPr>
          <p:nvPr/>
        </p:nvSpPr>
        <p:spPr bwMode="auto">
          <a:xfrm>
            <a:off x="6372225" y="4724400"/>
            <a:ext cx="431800" cy="576263"/>
          </a:xfrm>
          <a:custGeom>
            <a:avLst/>
            <a:gdLst>
              <a:gd name="T0" fmla="*/ 0 w 272"/>
              <a:gd name="T1" fmla="*/ 0 h 363"/>
              <a:gd name="T2" fmla="*/ 2147483647 w 272"/>
              <a:gd name="T3" fmla="*/ 0 h 363"/>
              <a:gd name="T4" fmla="*/ 2147483647 w 272"/>
              <a:gd name="T5" fmla="*/ 2147483647 h 363"/>
              <a:gd name="T6" fmla="*/ 0 60000 65536"/>
              <a:gd name="T7" fmla="*/ 0 60000 65536"/>
              <a:gd name="T8" fmla="*/ 0 60000 65536"/>
              <a:gd name="T9" fmla="*/ 0 w 272"/>
              <a:gd name="T10" fmla="*/ 0 h 363"/>
              <a:gd name="T11" fmla="*/ 272 w 272"/>
              <a:gd name="T12" fmla="*/ 363 h 363"/>
            </a:gdLst>
            <a:ahLst/>
            <a:cxnLst>
              <a:cxn ang="T6">
                <a:pos x="T0" y="T1"/>
              </a:cxn>
              <a:cxn ang="T7">
                <a:pos x="T2" y="T3"/>
              </a:cxn>
              <a:cxn ang="T8">
                <a:pos x="T4" y="T5"/>
              </a:cxn>
            </a:cxnLst>
            <a:rect l="T9" t="T10" r="T11" b="T12"/>
            <a:pathLst>
              <a:path w="272" h="363">
                <a:moveTo>
                  <a:pt x="0" y="0"/>
                </a:moveTo>
                <a:lnTo>
                  <a:pt x="272" y="0"/>
                </a:lnTo>
                <a:lnTo>
                  <a:pt x="272" y="363"/>
                </a:lnTo>
              </a:path>
            </a:pathLst>
          </a:custGeom>
          <a:noFill/>
          <a:ln w="9525">
            <a:solidFill>
              <a:schemeClr val="tx1"/>
            </a:solidFill>
            <a:round/>
            <a:headEnd/>
            <a:tailEnd/>
          </a:ln>
        </p:spPr>
        <p:txBody>
          <a:bodyPr/>
          <a:lstStyle/>
          <a:p>
            <a:endParaRPr lang="zh-TW" altLang="en-US"/>
          </a:p>
        </p:txBody>
      </p:sp>
      <p:sp>
        <p:nvSpPr>
          <p:cNvPr id="50187" name="Text Box 10"/>
          <p:cNvSpPr txBox="1">
            <a:spLocks noChangeArrowheads="1"/>
          </p:cNvSpPr>
          <p:nvPr/>
        </p:nvSpPr>
        <p:spPr bwMode="auto">
          <a:xfrm>
            <a:off x="6156325" y="5241925"/>
            <a:ext cx="287338" cy="274638"/>
          </a:xfrm>
          <a:prstGeom prst="rect">
            <a:avLst/>
          </a:prstGeom>
          <a:noFill/>
          <a:ln w="9525">
            <a:noFill/>
            <a:miter lim="800000"/>
            <a:headEnd/>
            <a:tailEnd/>
          </a:ln>
        </p:spPr>
        <p:txBody>
          <a:bodyPr>
            <a:spAutoFit/>
          </a:bodyPr>
          <a:lstStyle/>
          <a:p>
            <a:pPr>
              <a:spcBef>
                <a:spcPct val="50000"/>
              </a:spcBef>
            </a:pPr>
            <a:r>
              <a:rPr lang="en-US" altLang="zh-TW" sz="1200"/>
              <a:t>0</a:t>
            </a:r>
          </a:p>
        </p:txBody>
      </p:sp>
      <p:sp>
        <p:nvSpPr>
          <p:cNvPr id="50188" name="Text Box 11"/>
          <p:cNvSpPr txBox="1">
            <a:spLocks noChangeArrowheads="1"/>
          </p:cNvSpPr>
          <p:nvPr/>
        </p:nvSpPr>
        <p:spPr bwMode="auto">
          <a:xfrm>
            <a:off x="6659563" y="5314950"/>
            <a:ext cx="287337" cy="274638"/>
          </a:xfrm>
          <a:prstGeom prst="rect">
            <a:avLst/>
          </a:prstGeom>
          <a:noFill/>
          <a:ln w="9525">
            <a:noFill/>
            <a:miter lim="800000"/>
            <a:headEnd/>
            <a:tailEnd/>
          </a:ln>
        </p:spPr>
        <p:txBody>
          <a:bodyPr>
            <a:spAutoFit/>
          </a:bodyPr>
          <a:lstStyle/>
          <a:p>
            <a:pPr>
              <a:spcBef>
                <a:spcPct val="50000"/>
              </a:spcBef>
            </a:pPr>
            <a:r>
              <a:rPr lang="en-US" altLang="zh-TW" sz="1200" i="1"/>
              <a:t>T</a:t>
            </a:r>
          </a:p>
        </p:txBody>
      </p:sp>
      <p:sp>
        <p:nvSpPr>
          <p:cNvPr id="50189" name="Text Box 12"/>
          <p:cNvSpPr txBox="1">
            <a:spLocks noChangeArrowheads="1"/>
          </p:cNvSpPr>
          <p:nvPr/>
        </p:nvSpPr>
        <p:spPr bwMode="auto">
          <a:xfrm>
            <a:off x="7524750" y="5157788"/>
            <a:ext cx="287338" cy="274637"/>
          </a:xfrm>
          <a:prstGeom prst="rect">
            <a:avLst/>
          </a:prstGeom>
          <a:noFill/>
          <a:ln w="9525">
            <a:noFill/>
            <a:miter lim="800000"/>
            <a:headEnd/>
            <a:tailEnd/>
          </a:ln>
        </p:spPr>
        <p:txBody>
          <a:bodyPr>
            <a:spAutoFit/>
          </a:bodyPr>
          <a:lstStyle/>
          <a:p>
            <a:pPr>
              <a:spcBef>
                <a:spcPct val="50000"/>
              </a:spcBef>
            </a:pPr>
            <a:r>
              <a:rPr lang="en-US" altLang="zh-TW" sz="1200" i="1"/>
              <a:t>t</a:t>
            </a:r>
          </a:p>
        </p:txBody>
      </p:sp>
      <p:graphicFrame>
        <p:nvGraphicFramePr>
          <p:cNvPr id="50179" name="Object 13"/>
          <p:cNvGraphicFramePr>
            <a:graphicFrameLocks noChangeAspect="1"/>
          </p:cNvGraphicFramePr>
          <p:nvPr/>
        </p:nvGraphicFramePr>
        <p:xfrm>
          <a:off x="5867400" y="4292600"/>
          <a:ext cx="431800" cy="287338"/>
        </p:xfrm>
        <a:graphic>
          <a:graphicData uri="http://schemas.openxmlformats.org/presentationml/2006/ole">
            <p:oleObj spid="_x0000_s110595" name="Equation" r:id="rId5" imgW="330120" imgH="228600" progId="Equation.DSMT4">
              <p:embed/>
            </p:oleObj>
          </a:graphicData>
        </a:graphic>
      </p:graphicFrame>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投影片編號版面配置區 6"/>
          <p:cNvSpPr>
            <a:spLocks noGrp="1"/>
          </p:cNvSpPr>
          <p:nvPr>
            <p:ph type="sldNum" sz="quarter" idx="12"/>
          </p:nvPr>
        </p:nvSpPr>
        <p:spPr>
          <a:noFill/>
        </p:spPr>
        <p:txBody>
          <a:bodyPr/>
          <a:lstStyle/>
          <a:p>
            <a:fld id="{F5F2D478-5CC8-40F0-A741-6444927E7A97}" type="slidenum">
              <a:rPr lang="en-US" altLang="zh-TW" smtClean="0"/>
              <a:pPr/>
              <a:t>99</a:t>
            </a:fld>
            <a:endParaRPr lang="en-US" altLang="zh-TW" smtClean="0"/>
          </a:p>
        </p:txBody>
      </p:sp>
      <p:sp>
        <p:nvSpPr>
          <p:cNvPr id="51204" name="Rectangle 2"/>
          <p:cNvSpPr>
            <a:spLocks noGrp="1" noChangeArrowheads="1"/>
          </p:cNvSpPr>
          <p:nvPr>
            <p:ph type="title"/>
          </p:nvPr>
        </p:nvSpPr>
        <p:spPr>
          <a:xfrm>
            <a:off x="1293813" y="1125538"/>
            <a:ext cx="6734175" cy="695325"/>
          </a:xfrm>
        </p:spPr>
        <p:txBody>
          <a:bodyPr>
            <a:normAutofit fontScale="90000"/>
          </a:bodyPr>
          <a:lstStyle/>
          <a:p>
            <a:pPr eaLnBrk="1" hangingPunct="1"/>
            <a:r>
              <a:rPr lang="en-US" altLang="zh-TW" smtClean="0"/>
              <a:t>Oversampled A/D conversion</a:t>
            </a:r>
          </a:p>
        </p:txBody>
      </p:sp>
      <p:graphicFrame>
        <p:nvGraphicFramePr>
          <p:cNvPr id="51202" name="Object 4"/>
          <p:cNvGraphicFramePr>
            <a:graphicFrameLocks noChangeAspect="1"/>
          </p:cNvGraphicFramePr>
          <p:nvPr>
            <p:ph sz="half" idx="2"/>
          </p:nvPr>
        </p:nvGraphicFramePr>
        <p:xfrm>
          <a:off x="2195513" y="2852738"/>
          <a:ext cx="5256212" cy="2516187"/>
        </p:xfrm>
        <a:graphic>
          <a:graphicData uri="http://schemas.openxmlformats.org/presentationml/2006/ole">
            <p:oleObj spid="_x0000_s111618" name="Equation" r:id="rId3" imgW="3606480" imgH="1726920" progId="Equation.DSMT4">
              <p:embed/>
            </p:oleObj>
          </a:graphicData>
        </a:graphic>
      </p:graphicFrame>
      <p:sp>
        <p:nvSpPr>
          <p:cNvPr id="51205" name="Rectangle 5"/>
          <p:cNvSpPr>
            <a:spLocks noChangeArrowheads="1"/>
          </p:cNvSpPr>
          <p:nvPr/>
        </p:nvSpPr>
        <p:spPr bwMode="auto">
          <a:xfrm>
            <a:off x="1331913" y="1973263"/>
            <a:ext cx="7127875" cy="701675"/>
          </a:xfrm>
          <a:prstGeom prst="rect">
            <a:avLst/>
          </a:prstGeom>
          <a:noFill/>
          <a:ln w="9525">
            <a:noFill/>
            <a:miter lim="800000"/>
            <a:headEnd/>
            <a:tailEnd/>
          </a:ln>
        </p:spPr>
        <p:txBody>
          <a:bodyPr>
            <a:spAutoFit/>
          </a:bodyPr>
          <a:lstStyle/>
          <a:p>
            <a:r>
              <a:rPr lang="en-US" altLang="zh-TW" sz="2000">
                <a:latin typeface="Times New Roman" pitchFamily="18" charset="0"/>
              </a:rPr>
              <a:t>Ideal </a:t>
            </a:r>
            <a:r>
              <a:rPr lang="en-US" altLang="zh-TW" sz="2000">
                <a:solidFill>
                  <a:srgbClr val="0000FF"/>
                </a:solidFill>
                <a:latin typeface="Times New Roman" pitchFamily="18" charset="0"/>
              </a:rPr>
              <a:t>antialiasing </a:t>
            </a:r>
            <a:r>
              <a:rPr lang="en-US" altLang="zh-TW" sz="2000">
                <a:latin typeface="Times New Roman" pitchFamily="18" charset="0"/>
              </a:rPr>
              <a:t>low-pass filter with sharp-cutoff is difficult to implement using </a:t>
            </a:r>
            <a:r>
              <a:rPr lang="en-US" altLang="zh-TW" sz="2000">
                <a:solidFill>
                  <a:srgbClr val="0000FF"/>
                </a:solidFill>
                <a:latin typeface="Times New Roman" pitchFamily="18" charset="0"/>
              </a:rPr>
              <a:t>analog</a:t>
            </a:r>
            <a:r>
              <a:rPr lang="en-US" altLang="zh-TW" sz="2000">
                <a:latin typeface="Times New Roman" pitchFamily="18" charset="0"/>
              </a:rPr>
              <a:t> circuits.  Recall Slides 29 and 32.</a:t>
            </a:r>
          </a:p>
        </p:txBody>
      </p:sp>
      <p:sp>
        <p:nvSpPr>
          <p:cNvPr id="51206" name="Rectangle 6"/>
          <p:cNvSpPr>
            <a:spLocks noChangeArrowheads="1"/>
          </p:cNvSpPr>
          <p:nvPr/>
        </p:nvSpPr>
        <p:spPr bwMode="auto">
          <a:xfrm>
            <a:off x="1403350" y="5535613"/>
            <a:ext cx="7127875" cy="701675"/>
          </a:xfrm>
          <a:prstGeom prst="rect">
            <a:avLst/>
          </a:prstGeom>
          <a:noFill/>
          <a:ln w="9525">
            <a:noFill/>
            <a:miter lim="800000"/>
            <a:headEnd/>
            <a:tailEnd/>
          </a:ln>
        </p:spPr>
        <p:txBody>
          <a:bodyPr>
            <a:spAutoFit/>
          </a:bodyPr>
          <a:lstStyle/>
          <a:p>
            <a:r>
              <a:rPr lang="en-US" altLang="zh-TW" sz="2000">
                <a:latin typeface="Times New Roman" pitchFamily="18" charset="0"/>
                <a:sym typeface="Wingdings" pitchFamily="2" charset="2"/>
              </a:rPr>
              <a:t></a:t>
            </a:r>
            <a:r>
              <a:rPr lang="en-US" altLang="zh-TW" sz="2000">
                <a:solidFill>
                  <a:srgbClr val="339966"/>
                </a:solidFill>
                <a:latin typeface="Times New Roman" pitchFamily="18" charset="0"/>
                <a:sym typeface="Wingdings" pitchFamily="2" charset="2"/>
              </a:rPr>
              <a:t>S</a:t>
            </a:r>
            <a:r>
              <a:rPr lang="en-US" altLang="zh-TW" sz="2000">
                <a:solidFill>
                  <a:srgbClr val="339966"/>
                </a:solidFill>
                <a:latin typeface="Times New Roman" pitchFamily="18" charset="0"/>
              </a:rPr>
              <a:t>olution</a:t>
            </a:r>
            <a:r>
              <a:rPr lang="en-US" altLang="zh-TW" sz="2000">
                <a:latin typeface="Times New Roman" pitchFamily="18" charset="0"/>
              </a:rPr>
              <a:t>: </a:t>
            </a:r>
            <a:r>
              <a:rPr lang="en-US" altLang="zh-TW" sz="2000">
                <a:solidFill>
                  <a:srgbClr val="0000FF"/>
                </a:solidFill>
                <a:latin typeface="Times New Roman" pitchFamily="18" charset="0"/>
              </a:rPr>
              <a:t>simple </a:t>
            </a:r>
            <a:r>
              <a:rPr lang="en-US" altLang="zh-TW" sz="2000">
                <a:solidFill>
                  <a:schemeClr val="hlink"/>
                </a:solidFill>
                <a:latin typeface="Times New Roman" pitchFamily="18" charset="0"/>
              </a:rPr>
              <a:t>analog</a:t>
            </a:r>
            <a:r>
              <a:rPr lang="en-US" altLang="zh-TW" sz="2000">
                <a:solidFill>
                  <a:srgbClr val="0000FF"/>
                </a:solidFill>
                <a:latin typeface="Times New Roman" pitchFamily="18" charset="0"/>
              </a:rPr>
              <a:t> prefilter</a:t>
            </a:r>
            <a:r>
              <a:rPr lang="en-US" altLang="zh-TW" sz="2000">
                <a:latin typeface="Times New Roman" pitchFamily="18" charset="0"/>
              </a:rPr>
              <a:t> and </a:t>
            </a:r>
            <a:r>
              <a:rPr lang="en-US" altLang="zh-TW" sz="2000">
                <a:solidFill>
                  <a:srgbClr val="0000FF"/>
                </a:solidFill>
                <a:latin typeface="Times New Roman" pitchFamily="18" charset="0"/>
              </a:rPr>
              <a:t>oversampling</a:t>
            </a:r>
            <a:r>
              <a:rPr lang="en-US" altLang="zh-TW" sz="2000">
                <a:latin typeface="Times New Roman" pitchFamily="18" charset="0"/>
              </a:rPr>
              <a:t> followed by a </a:t>
            </a:r>
            <a:r>
              <a:rPr lang="en-US" altLang="zh-TW" sz="2000">
                <a:solidFill>
                  <a:srgbClr val="0000FF"/>
                </a:solidFill>
                <a:latin typeface="Times New Roman" pitchFamily="18" charset="0"/>
              </a:rPr>
              <a:t>sharp antialiasing </a:t>
            </a:r>
            <a:r>
              <a:rPr lang="en-US" altLang="zh-TW" sz="2000">
                <a:solidFill>
                  <a:schemeClr val="hlink"/>
                </a:solidFill>
                <a:latin typeface="Times New Roman" pitchFamily="18" charset="0"/>
              </a:rPr>
              <a:t>digital</a:t>
            </a:r>
            <a:r>
              <a:rPr lang="en-US" altLang="zh-TW" sz="2000">
                <a:solidFill>
                  <a:srgbClr val="0000FF"/>
                </a:solidFill>
                <a:latin typeface="Times New Roman" pitchFamily="18" charset="0"/>
              </a:rPr>
              <a:t> filter</a:t>
            </a:r>
            <a:endParaRPr lang="en-US" altLang="zh-TW" sz="2000">
              <a:latin typeface="Times New Roman"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themeOverride>
</file>

<file path=docProps/app.xml><?xml version="1.0" encoding="utf-8"?>
<Properties xmlns="http://schemas.openxmlformats.org/officeDocument/2006/extended-properties" xmlns:vt="http://schemas.openxmlformats.org/officeDocument/2006/docPropsVTypes">
  <Template/>
  <TotalTime>2029</TotalTime>
  <Words>5693</Words>
  <Application>Microsoft Office PowerPoint</Application>
  <PresentationFormat>如螢幕大小 (4:3)</PresentationFormat>
  <Paragraphs>1022</Paragraphs>
  <Slides>215</Slides>
  <Notes>0</Notes>
  <HiddenSlides>0</HiddenSlides>
  <MMClips>0</MMClips>
  <ScaleCrop>false</ScaleCrop>
  <HeadingPairs>
    <vt:vector size="6" baseType="variant">
      <vt:variant>
        <vt:lpstr>佈景主題</vt:lpstr>
      </vt:variant>
      <vt:variant>
        <vt:i4>1</vt:i4>
      </vt:variant>
      <vt:variant>
        <vt:lpstr>內嵌 OLE 伺服程式</vt:lpstr>
      </vt:variant>
      <vt:variant>
        <vt:i4>3</vt:i4>
      </vt:variant>
      <vt:variant>
        <vt:lpstr>投影片標題</vt:lpstr>
      </vt:variant>
      <vt:variant>
        <vt:i4>215</vt:i4>
      </vt:variant>
    </vt:vector>
  </HeadingPairs>
  <TitlesOfParts>
    <vt:vector size="219" baseType="lpstr">
      <vt:lpstr>夏至</vt:lpstr>
      <vt:lpstr>Equation</vt:lpstr>
      <vt:lpstr>方程式</vt:lpstr>
      <vt:lpstr>點陣圖影像</vt:lpstr>
      <vt:lpstr>Acoustic Array  Signal Processing</vt:lpstr>
      <vt:lpstr>Outline</vt:lpstr>
      <vt:lpstr>1. Linear algebra basics</vt:lpstr>
      <vt:lpstr>投影片 4</vt:lpstr>
      <vt:lpstr>投影片 5</vt:lpstr>
      <vt:lpstr>Orthogonal basis</vt:lpstr>
      <vt:lpstr>投影片 7</vt:lpstr>
      <vt:lpstr>投影片 8</vt:lpstr>
      <vt:lpstr>投影片 9</vt:lpstr>
      <vt:lpstr>投影片 10</vt:lpstr>
      <vt:lpstr>Inverse matrix</vt:lpstr>
      <vt:lpstr>投影片 12</vt:lpstr>
      <vt:lpstr>線性“代數”的幾何觀念，“線性系統”的基礎，粉重要!! </vt:lpstr>
      <vt:lpstr>投影片 14</vt:lpstr>
      <vt:lpstr>投影片 15</vt:lpstr>
      <vt:lpstr>投影片 16</vt:lpstr>
      <vt:lpstr>投影片 17</vt:lpstr>
      <vt:lpstr>投影片 18</vt:lpstr>
      <vt:lpstr>投影片 19</vt:lpstr>
      <vt:lpstr>投影片 20</vt:lpstr>
      <vt:lpstr>投影片 21</vt:lpstr>
      <vt:lpstr>4. Left nullspace </vt:lpstr>
      <vt:lpstr>投影片 23</vt:lpstr>
      <vt:lpstr>投影片 24</vt:lpstr>
      <vt:lpstr>投影片 25</vt:lpstr>
      <vt:lpstr>Application: Least-Squares optimization </vt:lpstr>
      <vt:lpstr>投影片 27</vt:lpstr>
      <vt:lpstr>投影片 28</vt:lpstr>
      <vt:lpstr>The Eigenvalue Problem </vt:lpstr>
      <vt:lpstr>投影片 30</vt:lpstr>
      <vt:lpstr>Diagonalization</vt:lpstr>
      <vt:lpstr>投影片 32</vt:lpstr>
      <vt:lpstr>投影片 33</vt:lpstr>
      <vt:lpstr>Similarity Transformation </vt:lpstr>
      <vt:lpstr>Eigenvalue Decomposition (EVD) </vt:lpstr>
      <vt:lpstr>投影片 36</vt:lpstr>
      <vt:lpstr>投影片 37</vt:lpstr>
      <vt:lpstr>投影片 38</vt:lpstr>
      <vt:lpstr>Quadratic Form/Hermitian Form </vt:lpstr>
      <vt:lpstr>Matrix calculus</vt:lpstr>
      <vt:lpstr>Matrix calculus</vt:lpstr>
      <vt:lpstr>Matrix calculus</vt:lpstr>
      <vt:lpstr>Rayleigh Quotient</vt:lpstr>
      <vt:lpstr>2. DSP basics</vt:lpstr>
      <vt:lpstr>投影片 45</vt:lpstr>
      <vt:lpstr>投影片 46</vt:lpstr>
      <vt:lpstr>投影片 47</vt:lpstr>
      <vt:lpstr>投影片 48</vt:lpstr>
      <vt:lpstr>投影片 49</vt:lpstr>
      <vt:lpstr>投影片 50</vt:lpstr>
      <vt:lpstr>投影片 51</vt:lpstr>
      <vt:lpstr>投影片 52</vt:lpstr>
      <vt:lpstr>投影片 53</vt:lpstr>
      <vt:lpstr>投影片 54</vt:lpstr>
      <vt:lpstr>投影片 55</vt:lpstr>
      <vt:lpstr>投影片 56</vt:lpstr>
      <vt:lpstr>投影片 57</vt:lpstr>
      <vt:lpstr>投影片 58</vt:lpstr>
      <vt:lpstr>投影片 59</vt:lpstr>
      <vt:lpstr>投影片 60</vt:lpstr>
      <vt:lpstr>投影片 61</vt:lpstr>
      <vt:lpstr>投影片 62</vt:lpstr>
      <vt:lpstr>投影片 63</vt:lpstr>
      <vt:lpstr>投影片 64</vt:lpstr>
      <vt:lpstr>投影片 65</vt:lpstr>
      <vt:lpstr>投影片 66</vt:lpstr>
      <vt:lpstr>投影片 67</vt:lpstr>
      <vt:lpstr>Ex. 2.19 Ideal Frequency-selective Filters</vt:lpstr>
      <vt:lpstr>投影片 69</vt:lpstr>
      <vt:lpstr>投影片 70</vt:lpstr>
      <vt:lpstr>投影片 71</vt:lpstr>
      <vt:lpstr>投影片 72</vt:lpstr>
      <vt:lpstr>投影片 73</vt:lpstr>
      <vt:lpstr>投影片 74</vt:lpstr>
      <vt:lpstr>投影片 75</vt:lpstr>
      <vt:lpstr>3.1 Z-Transform </vt:lpstr>
      <vt:lpstr>投影片 77</vt:lpstr>
      <vt:lpstr>投影片 78</vt:lpstr>
      <vt:lpstr>投影片 79</vt:lpstr>
      <vt:lpstr>投影片 80</vt:lpstr>
      <vt:lpstr>投影片 81</vt:lpstr>
      <vt:lpstr>Pole Location and Time-Domain Behavior for Causal Signals</vt:lpstr>
      <vt:lpstr>投影片 83</vt:lpstr>
      <vt:lpstr>4.1 Periodic Sampling</vt:lpstr>
      <vt:lpstr>投影片 85</vt:lpstr>
      <vt:lpstr>投影片 86</vt:lpstr>
      <vt:lpstr>投影片 87</vt:lpstr>
      <vt:lpstr>投影片 88</vt:lpstr>
      <vt:lpstr>4.4 Discrete-Time Processing of Continuous-       Time Signals</vt:lpstr>
      <vt:lpstr>投影片 90</vt:lpstr>
      <vt:lpstr>投影片 91</vt:lpstr>
      <vt:lpstr>投影片 92</vt:lpstr>
      <vt:lpstr>投影片 93</vt:lpstr>
      <vt:lpstr>投影片 94</vt:lpstr>
      <vt:lpstr>4.8 Digital Processing of Analog Signals</vt:lpstr>
      <vt:lpstr>投影片 96</vt:lpstr>
      <vt:lpstr>投影片 97</vt:lpstr>
      <vt:lpstr>投影片 98</vt:lpstr>
      <vt:lpstr>Oversampled A/D conversion</vt:lpstr>
      <vt:lpstr>投影片 100</vt:lpstr>
      <vt:lpstr>投影片 101</vt:lpstr>
      <vt:lpstr>投影片 102</vt:lpstr>
      <vt:lpstr>投影片 103</vt:lpstr>
      <vt:lpstr>投影片 104</vt:lpstr>
      <vt:lpstr>投影片 105</vt:lpstr>
      <vt:lpstr>投影片 106</vt:lpstr>
      <vt:lpstr>Compensation filter for zero-order hold reconstruction</vt:lpstr>
      <vt:lpstr>Overall frequency response function</vt:lpstr>
      <vt:lpstr>5.1 Frequency Response of LTI Systems</vt:lpstr>
      <vt:lpstr>Frequency-selective filters</vt:lpstr>
      <vt:lpstr>Phase delay</vt:lpstr>
      <vt:lpstr> Group delay:</vt:lpstr>
      <vt:lpstr>5.2 System Transfer Functions and Linear Constant-coefficient Difference Equations</vt:lpstr>
      <vt:lpstr>Inverse System:</vt:lpstr>
      <vt:lpstr>Rational System Functions</vt:lpstr>
      <vt:lpstr>投影片 116</vt:lpstr>
      <vt:lpstr>5.6 Minimum-phase (MP) Systems</vt:lpstr>
      <vt:lpstr>投影片 118</vt:lpstr>
      <vt:lpstr>NMP vs. MP systems</vt:lpstr>
      <vt:lpstr>7.1 Design of Digital IIR Filters from Analog Prototype</vt:lpstr>
      <vt:lpstr>投影片 121</vt:lpstr>
      <vt:lpstr>投影片 122</vt:lpstr>
      <vt:lpstr>投影片 123</vt:lpstr>
      <vt:lpstr>投影片 124</vt:lpstr>
      <vt:lpstr>投影片 125</vt:lpstr>
      <vt:lpstr>投影片 126</vt:lpstr>
      <vt:lpstr>投影片 127</vt:lpstr>
      <vt:lpstr>Prewarped bilinear transform (optional)</vt:lpstr>
      <vt:lpstr>投影片 129</vt:lpstr>
      <vt:lpstr>7.2 Design of FIR Filters by Windowing</vt:lpstr>
      <vt:lpstr>Windowing method</vt:lpstr>
      <vt:lpstr>投影片 132</vt:lpstr>
      <vt:lpstr>投影片 133</vt:lpstr>
      <vt:lpstr>投影片 134</vt:lpstr>
      <vt:lpstr>投影片 135</vt:lpstr>
      <vt:lpstr>投影片 136</vt:lpstr>
      <vt:lpstr>投影片 137</vt:lpstr>
      <vt:lpstr>                              </vt:lpstr>
      <vt:lpstr>投影片 139</vt:lpstr>
      <vt:lpstr>投影片 140</vt:lpstr>
      <vt:lpstr>投影片 141</vt:lpstr>
      <vt:lpstr>8.1 The Discrete Fourier Series (viewpoint 1)</vt:lpstr>
      <vt:lpstr>投影片 143</vt:lpstr>
      <vt:lpstr>投影片 144</vt:lpstr>
      <vt:lpstr>投影片 145</vt:lpstr>
      <vt:lpstr>投影片 146</vt:lpstr>
      <vt:lpstr>投影片 147</vt:lpstr>
      <vt:lpstr>8.7 Linear Convolution using DFT</vt:lpstr>
      <vt:lpstr>投影片 149</vt:lpstr>
      <vt:lpstr>投影片 150</vt:lpstr>
      <vt:lpstr>投影片 151</vt:lpstr>
      <vt:lpstr>投影片 152</vt:lpstr>
      <vt:lpstr>投影片 153</vt:lpstr>
      <vt:lpstr>投影片 154</vt:lpstr>
      <vt:lpstr>投影片 155</vt:lpstr>
      <vt:lpstr>投影片 156</vt:lpstr>
      <vt:lpstr>投影片 157</vt:lpstr>
      <vt:lpstr>投影片 158</vt:lpstr>
      <vt:lpstr>投影片 159</vt:lpstr>
      <vt:lpstr>投影片 160</vt:lpstr>
      <vt:lpstr>9.1 Random Process</vt:lpstr>
      <vt:lpstr>9.2 Correlation Functions</vt:lpstr>
      <vt:lpstr>投影片 163</vt:lpstr>
      <vt:lpstr>9.3 Spectral Density Functions</vt:lpstr>
      <vt:lpstr>Engineering definitions</vt:lpstr>
      <vt:lpstr>Why is the name “power spectral density”?</vt:lpstr>
      <vt:lpstr>投影片 167</vt:lpstr>
      <vt:lpstr>投影片 168</vt:lpstr>
      <vt:lpstr>Properties of spectral density functions</vt:lpstr>
      <vt:lpstr>Typical signal examples</vt:lpstr>
      <vt:lpstr>投影片 171</vt:lpstr>
      <vt:lpstr>9.4 I/O Relationships of LTI Systems</vt:lpstr>
      <vt:lpstr>投影片 173</vt:lpstr>
      <vt:lpstr>投影片 174</vt:lpstr>
      <vt:lpstr>投影片 175</vt:lpstr>
      <vt:lpstr>投影片 176</vt:lpstr>
      <vt:lpstr>9.5 Optimal Inverse Filtering</vt:lpstr>
      <vt:lpstr>投影片 178</vt:lpstr>
      <vt:lpstr>投影片 179</vt:lpstr>
      <vt:lpstr>Optimal and adaptive filtering</vt:lpstr>
      <vt:lpstr>Optimal and adaptive filtering</vt:lpstr>
      <vt:lpstr>Optimal and adaptive filtering</vt:lpstr>
      <vt:lpstr>Optimal and adaptive filtering</vt:lpstr>
      <vt:lpstr>Optimal and adaptive filtering</vt:lpstr>
      <vt:lpstr>3. Array signal processing basics</vt:lpstr>
      <vt:lpstr>Array model</vt:lpstr>
      <vt:lpstr>Narrowband and farfield assumptions</vt:lpstr>
      <vt:lpstr>The signal  received by the mth sensor</vt:lpstr>
      <vt:lpstr>For D sources,</vt:lpstr>
      <vt:lpstr>Beamformer</vt:lpstr>
      <vt:lpstr>Common array geometries</vt:lpstr>
      <vt:lpstr>Common array geometries</vt:lpstr>
      <vt:lpstr>Common array geometries</vt:lpstr>
      <vt:lpstr>Common array geometries</vt:lpstr>
      <vt:lpstr>Array pattern</vt:lpstr>
      <vt:lpstr>Time-space domain analogy</vt:lpstr>
      <vt:lpstr>Uniform shading for a ULA</vt:lpstr>
      <vt:lpstr>Grating lobes and Spatial aliasing</vt:lpstr>
      <vt:lpstr>Dolby-Chebyshev array shading</vt:lpstr>
      <vt:lpstr>Dolby-Chebyshev array shading</vt:lpstr>
      <vt:lpstr>Dolby-Chebyshev array shading</vt:lpstr>
      <vt:lpstr>Beam-steering</vt:lpstr>
      <vt:lpstr>Beam-steering</vt:lpstr>
      <vt:lpstr>Lagrange interpolation</vt:lpstr>
      <vt:lpstr>Product Theorems</vt:lpstr>
      <vt:lpstr>Array Performance Measures</vt:lpstr>
      <vt:lpstr>Array Performance Measures</vt:lpstr>
      <vt:lpstr>Array Performance Measures</vt:lpstr>
      <vt:lpstr>Array Performance Measures</vt:lpstr>
      <vt:lpstr>4. Optimization algorithms</vt:lpstr>
      <vt:lpstr>Optimization algorithms</vt:lpstr>
      <vt:lpstr>Convex Optimization</vt:lpstr>
      <vt:lpstr>5. Inverse filtering from  a model matching perspective</vt:lpstr>
      <vt:lpstr>Model Matching (sensor problem)</vt:lpstr>
      <vt:lpstr>Model Matching (sensor problem)</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Microphone Array  Signal Processing</dc:title>
  <dc:creator>Bai</dc:creator>
  <cp:lastModifiedBy>Bai</cp:lastModifiedBy>
  <cp:revision>232</cp:revision>
  <dcterms:created xsi:type="dcterms:W3CDTF">2011-06-27T07:17:48Z</dcterms:created>
  <dcterms:modified xsi:type="dcterms:W3CDTF">2011-09-17T03:53:05Z</dcterms:modified>
</cp:coreProperties>
</file>